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Lst>
  <p:notesMasterIdLst>
    <p:notesMasterId r:id="rId37"/>
  </p:notesMasterIdLst>
  <p:handoutMasterIdLst>
    <p:handoutMasterId r:id="rId38"/>
  </p:handoutMasterIdLst>
  <p:sldIdLst>
    <p:sldId id="620" r:id="rId5"/>
    <p:sldId id="622" r:id="rId6"/>
    <p:sldId id="658" r:id="rId7"/>
    <p:sldId id="689" r:id="rId8"/>
    <p:sldId id="659" r:id="rId9"/>
    <p:sldId id="630" r:id="rId10"/>
    <p:sldId id="660" r:id="rId11"/>
    <p:sldId id="676" r:id="rId12"/>
    <p:sldId id="653" r:id="rId13"/>
    <p:sldId id="677" r:id="rId14"/>
    <p:sldId id="661" r:id="rId15"/>
    <p:sldId id="679" r:id="rId16"/>
    <p:sldId id="686" r:id="rId17"/>
    <p:sldId id="681" r:id="rId18"/>
    <p:sldId id="682" r:id="rId19"/>
    <p:sldId id="683" r:id="rId20"/>
    <p:sldId id="684" r:id="rId21"/>
    <p:sldId id="688" r:id="rId22"/>
    <p:sldId id="666" r:id="rId23"/>
    <p:sldId id="675" r:id="rId24"/>
    <p:sldId id="667" r:id="rId25"/>
    <p:sldId id="671" r:id="rId26"/>
    <p:sldId id="687" r:id="rId27"/>
    <p:sldId id="655" r:id="rId28"/>
    <p:sldId id="656" r:id="rId29"/>
    <p:sldId id="657" r:id="rId30"/>
    <p:sldId id="662" r:id="rId31"/>
    <p:sldId id="678" r:id="rId32"/>
    <p:sldId id="663" r:id="rId33"/>
    <p:sldId id="670" r:id="rId34"/>
    <p:sldId id="668" r:id="rId35"/>
    <p:sldId id="669" r:id="rId36"/>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6340DE-D031-4E1E-8425-943F1D6D041A}">
          <p14:sldIdLst>
            <p14:sldId id="620"/>
            <p14:sldId id="622"/>
            <p14:sldId id="658"/>
            <p14:sldId id="689"/>
            <p14:sldId id="659"/>
            <p14:sldId id="630"/>
            <p14:sldId id="660"/>
            <p14:sldId id="676"/>
            <p14:sldId id="653"/>
            <p14:sldId id="677"/>
            <p14:sldId id="661"/>
            <p14:sldId id="679"/>
            <p14:sldId id="686"/>
            <p14:sldId id="681"/>
            <p14:sldId id="682"/>
            <p14:sldId id="683"/>
            <p14:sldId id="684"/>
            <p14:sldId id="688"/>
            <p14:sldId id="666"/>
            <p14:sldId id="675"/>
            <p14:sldId id="667"/>
            <p14:sldId id="671"/>
            <p14:sldId id="687"/>
            <p14:sldId id="655"/>
            <p14:sldId id="656"/>
            <p14:sldId id="657"/>
            <p14:sldId id="662"/>
            <p14:sldId id="678"/>
            <p14:sldId id="663"/>
            <p14:sldId id="670"/>
            <p14:sldId id="668"/>
            <p14:sldId id="6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Manders" initials="TM" lastIdx="11" clrIdx="0">
    <p:extLst>
      <p:ext uri="{19B8F6BF-5375-455C-9EA6-DF929625EA0E}">
        <p15:presenceInfo xmlns:p15="http://schemas.microsoft.com/office/powerpoint/2012/main" userId="S-1-5-21-1689652604-1535198816-1136263860-72221" providerId="AD"/>
      </p:ext>
    </p:extLst>
  </p:cmAuthor>
  <p:cmAuthor id="2" name="Betsy Rojas" initials="BR" lastIdx="12" clrIdx="1">
    <p:extLst>
      <p:ext uri="{19B8F6BF-5375-455C-9EA6-DF929625EA0E}">
        <p15:presenceInfo xmlns:p15="http://schemas.microsoft.com/office/powerpoint/2012/main" userId="S-1-5-21-1689652604-1535198816-1136263860-79435" providerId="AD"/>
      </p:ext>
    </p:extLst>
  </p:cmAuthor>
  <p:cmAuthor id="3" name="Rebecca Smith" initials="RS" lastIdx="2" clrIdx="2">
    <p:extLst>
      <p:ext uri="{19B8F6BF-5375-455C-9EA6-DF929625EA0E}">
        <p15:presenceInfo xmlns:p15="http://schemas.microsoft.com/office/powerpoint/2012/main" userId="S::rsmith1@ucare.org::05dea95b-ed36-4ba8-b794-3f3ada3c59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FE2"/>
    <a:srgbClr val="B9D9EB"/>
    <a:srgbClr val="7C1A36"/>
    <a:srgbClr val="8A002B"/>
    <a:srgbClr val="6C2A12"/>
    <a:srgbClr val="DC582A"/>
    <a:srgbClr val="00205B"/>
    <a:srgbClr val="F1BE48"/>
    <a:srgbClr val="174A7B"/>
    <a:srgbClr val="D4E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6" autoAdjust="0"/>
    <p:restoredTop sz="93792" autoAdjust="0"/>
  </p:normalViewPr>
  <p:slideViewPr>
    <p:cSldViewPr snapToGrid="0">
      <p:cViewPr varScale="1">
        <p:scale>
          <a:sx n="62" d="100"/>
          <a:sy n="62" d="100"/>
        </p:scale>
        <p:origin x="752"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11-15T09:26:46.950" idx="2">
    <p:pos x="10" y="10"/>
    <p:text>Slide 1 will only be true if they have logged in before. If they haven't they will need to request access as a provider admin or if their TIN already has an admin they will need to request access from them.</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2592" cy="463935"/>
          </a:xfrm>
          <a:prstGeom prst="rect">
            <a:avLst/>
          </a:prstGeom>
        </p:spPr>
        <p:txBody>
          <a:bodyPr vert="horz" lIns="90782" tIns="45391" rIns="90782" bIns="45391" rtlCol="0"/>
          <a:lstStyle>
            <a:lvl1pPr algn="l">
              <a:defRPr sz="1200"/>
            </a:lvl1pPr>
          </a:lstStyle>
          <a:p>
            <a:r>
              <a:rPr lang="en-US" dirty="0"/>
              <a:t>DRAFT</a:t>
            </a:r>
          </a:p>
        </p:txBody>
      </p:sp>
      <p:sp>
        <p:nvSpPr>
          <p:cNvPr id="3" name="Date Placeholder 2"/>
          <p:cNvSpPr>
            <a:spLocks noGrp="1"/>
          </p:cNvSpPr>
          <p:nvPr>
            <p:ph type="dt" sz="quarter" idx="1"/>
          </p:nvPr>
        </p:nvSpPr>
        <p:spPr>
          <a:xfrm>
            <a:off x="3883828" y="3"/>
            <a:ext cx="2972591" cy="463935"/>
          </a:xfrm>
          <a:prstGeom prst="rect">
            <a:avLst/>
          </a:prstGeom>
        </p:spPr>
        <p:txBody>
          <a:bodyPr vert="horz" lIns="90782" tIns="45391" rIns="90782" bIns="45391" rtlCol="0"/>
          <a:lstStyle>
            <a:lvl1pPr algn="r">
              <a:defRPr sz="1200"/>
            </a:lvl1pPr>
          </a:lstStyle>
          <a:p>
            <a:fld id="{38626B12-C0CD-4C43-8D70-B1AF8C46813B}" type="datetimeFigureOut">
              <a:rPr lang="en-US" smtClean="0"/>
              <a:t>2024-12-19</a:t>
            </a:fld>
            <a:endParaRPr lang="en-US" dirty="0"/>
          </a:p>
        </p:txBody>
      </p:sp>
      <p:sp>
        <p:nvSpPr>
          <p:cNvPr id="4" name="Footer Placeholder 3"/>
          <p:cNvSpPr>
            <a:spLocks noGrp="1"/>
          </p:cNvSpPr>
          <p:nvPr>
            <p:ph type="ftr" sz="quarter" idx="2"/>
          </p:nvPr>
        </p:nvSpPr>
        <p:spPr>
          <a:xfrm>
            <a:off x="1" y="8776906"/>
            <a:ext cx="2972592" cy="463935"/>
          </a:xfrm>
          <a:prstGeom prst="rect">
            <a:avLst/>
          </a:prstGeom>
        </p:spPr>
        <p:txBody>
          <a:bodyPr vert="horz" lIns="90782" tIns="45391" rIns="90782" bIns="453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3828" y="8776906"/>
            <a:ext cx="2972591" cy="463935"/>
          </a:xfrm>
          <a:prstGeom prst="rect">
            <a:avLst/>
          </a:prstGeom>
        </p:spPr>
        <p:txBody>
          <a:bodyPr vert="horz" lIns="90782" tIns="45391" rIns="90782" bIns="45391" rtlCol="0" anchor="b"/>
          <a:lstStyle>
            <a:lvl1pPr algn="r">
              <a:defRPr sz="1200"/>
            </a:lvl1pPr>
          </a:lstStyle>
          <a:p>
            <a:fld id="{AE4676EA-AB41-4193-A6C2-7F345F5D3783}" type="slidenum">
              <a:rPr lang="en-US" smtClean="0"/>
              <a:t>‹#›</a:t>
            </a:fld>
            <a:endParaRPr lang="en-US" dirty="0"/>
          </a:p>
        </p:txBody>
      </p:sp>
    </p:spTree>
    <p:extLst>
      <p:ext uri="{BB962C8B-B14F-4D97-AF65-F5344CB8AC3E}">
        <p14:creationId xmlns:p14="http://schemas.microsoft.com/office/powerpoint/2010/main" val="8314692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2592" cy="463935"/>
          </a:xfrm>
          <a:prstGeom prst="rect">
            <a:avLst/>
          </a:prstGeom>
        </p:spPr>
        <p:txBody>
          <a:bodyPr vert="horz" lIns="90782" tIns="45391" rIns="90782" bIns="45391" rtlCol="0"/>
          <a:lstStyle>
            <a:lvl1pPr algn="l">
              <a:defRPr sz="1200"/>
            </a:lvl1pPr>
          </a:lstStyle>
          <a:p>
            <a:r>
              <a:rPr lang="en-US" dirty="0"/>
              <a:t>DRAFT</a:t>
            </a:r>
          </a:p>
        </p:txBody>
      </p:sp>
      <p:sp>
        <p:nvSpPr>
          <p:cNvPr id="3" name="Date Placeholder 2"/>
          <p:cNvSpPr>
            <a:spLocks noGrp="1"/>
          </p:cNvSpPr>
          <p:nvPr>
            <p:ph type="dt" idx="1"/>
          </p:nvPr>
        </p:nvSpPr>
        <p:spPr>
          <a:xfrm>
            <a:off x="3883828" y="3"/>
            <a:ext cx="2972591" cy="463935"/>
          </a:xfrm>
          <a:prstGeom prst="rect">
            <a:avLst/>
          </a:prstGeom>
        </p:spPr>
        <p:txBody>
          <a:bodyPr vert="horz" lIns="90782" tIns="45391" rIns="90782" bIns="45391" rtlCol="0"/>
          <a:lstStyle>
            <a:lvl1pPr algn="r">
              <a:defRPr sz="1200"/>
            </a:lvl1pPr>
          </a:lstStyle>
          <a:p>
            <a:fld id="{08D9482F-0E77-4DD0-8A09-515CE681FAD2}" type="datetimeFigureOut">
              <a:rPr lang="en-US" smtClean="0"/>
              <a:t>2024-12-18</a:t>
            </a:fld>
            <a:endParaRPr lang="en-US" dirty="0"/>
          </a:p>
        </p:txBody>
      </p:sp>
      <p:sp>
        <p:nvSpPr>
          <p:cNvPr id="4" name="Slide Image Placeholder 3"/>
          <p:cNvSpPr>
            <a:spLocks noGrp="1" noRot="1" noChangeAspect="1"/>
          </p:cNvSpPr>
          <p:nvPr>
            <p:ph type="sldImg" idx="2"/>
          </p:nvPr>
        </p:nvSpPr>
        <p:spPr>
          <a:xfrm>
            <a:off x="658813" y="1154113"/>
            <a:ext cx="5541962" cy="3117850"/>
          </a:xfrm>
          <a:prstGeom prst="rect">
            <a:avLst/>
          </a:prstGeom>
          <a:noFill/>
          <a:ln w="12700">
            <a:solidFill>
              <a:prstClr val="black"/>
            </a:solidFill>
          </a:ln>
        </p:spPr>
        <p:txBody>
          <a:bodyPr vert="horz" lIns="90782" tIns="45391" rIns="90782" bIns="45391" rtlCol="0" anchor="ctr"/>
          <a:lstStyle/>
          <a:p>
            <a:endParaRPr lang="en-US" dirty="0"/>
          </a:p>
        </p:txBody>
      </p:sp>
      <p:sp>
        <p:nvSpPr>
          <p:cNvPr id="5" name="Notes Placeholder 4"/>
          <p:cNvSpPr>
            <a:spLocks noGrp="1"/>
          </p:cNvSpPr>
          <p:nvPr>
            <p:ph type="body" sz="quarter" idx="3"/>
          </p:nvPr>
        </p:nvSpPr>
        <p:spPr>
          <a:xfrm>
            <a:off x="686592" y="4446840"/>
            <a:ext cx="5486400" cy="3638896"/>
          </a:xfrm>
          <a:prstGeom prst="rect">
            <a:avLst/>
          </a:prstGeom>
        </p:spPr>
        <p:txBody>
          <a:bodyPr vert="horz" lIns="90782" tIns="45391" rIns="90782" bIns="453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6906"/>
            <a:ext cx="2972592" cy="463935"/>
          </a:xfrm>
          <a:prstGeom prst="rect">
            <a:avLst/>
          </a:prstGeom>
        </p:spPr>
        <p:txBody>
          <a:bodyPr vert="horz" lIns="90782" tIns="45391" rIns="90782" bIns="453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3828" y="8776906"/>
            <a:ext cx="2972591" cy="463935"/>
          </a:xfrm>
          <a:prstGeom prst="rect">
            <a:avLst/>
          </a:prstGeom>
        </p:spPr>
        <p:txBody>
          <a:bodyPr vert="horz" lIns="90782" tIns="45391" rIns="90782" bIns="45391" rtlCol="0" anchor="b"/>
          <a:lstStyle>
            <a:lvl1pPr algn="r">
              <a:defRPr sz="1200"/>
            </a:lvl1pPr>
          </a:lstStyle>
          <a:p>
            <a:fld id="{0BB346F4-49D8-4240-922C-B90B2EE89843}" type="slidenum">
              <a:rPr lang="en-US" smtClean="0"/>
              <a:t>‹#›</a:t>
            </a:fld>
            <a:endParaRPr lang="en-US" dirty="0"/>
          </a:p>
        </p:txBody>
      </p:sp>
    </p:spTree>
    <p:extLst>
      <p:ext uri="{BB962C8B-B14F-4D97-AF65-F5344CB8AC3E}">
        <p14:creationId xmlns:p14="http://schemas.microsoft.com/office/powerpoint/2010/main" val="806736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0567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dirty="0">
                <a:solidFill>
                  <a:schemeClr val="tx1"/>
                </a:solidFill>
              </a:rPr>
              <a:t>The Reward column </a:t>
            </a:r>
            <a:r>
              <a:rPr lang="en-US" sz="1200" b="1" dirty="0">
                <a:solidFill>
                  <a:schemeClr val="tx1"/>
                </a:solidFill>
              </a:rPr>
              <a:t>must indicate a </a:t>
            </a:r>
            <a:r>
              <a:rPr lang="en-US" sz="1200" b="1" u="sng" dirty="0">
                <a:solidFill>
                  <a:schemeClr val="tx1"/>
                </a:solidFill>
              </a:rPr>
              <a:t>1 </a:t>
            </a:r>
            <a:r>
              <a:rPr lang="en-US" sz="1200" dirty="0">
                <a:solidFill>
                  <a:schemeClr val="tx1"/>
                </a:solidFill>
              </a:rPr>
              <a:t>for your car seat request to be approved. Remember to fresh your page if you are seeing a zero (0).</a:t>
            </a:r>
          </a:p>
        </p:txBody>
      </p:sp>
      <p:sp>
        <p:nvSpPr>
          <p:cNvPr id="4" name="Slide Number Placeholder 3"/>
          <p:cNvSpPr>
            <a:spLocks noGrp="1"/>
          </p:cNvSpPr>
          <p:nvPr>
            <p:ph type="sldNum" sz="quarter" idx="10"/>
          </p:nvPr>
        </p:nvSpPr>
        <p:spPr/>
        <p:txBody>
          <a:bodyPr/>
          <a:lstStyle/>
          <a:p>
            <a:fld id="{9F8E667E-90F0-46FA-877E-32B040C5A0EC}" type="slidenum">
              <a:rPr lang="en-US" smtClean="0"/>
              <a:t>11</a:t>
            </a:fld>
            <a:endParaRPr lang="en-US"/>
          </a:p>
        </p:txBody>
      </p:sp>
    </p:spTree>
    <p:extLst>
      <p:ext uri="{BB962C8B-B14F-4D97-AF65-F5344CB8AC3E}">
        <p14:creationId xmlns:p14="http://schemas.microsoft.com/office/powerpoint/2010/main" val="154379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9F8E667E-90F0-46FA-877E-32B040C5A0EC}" type="slidenum">
              <a:rPr lang="en-US" smtClean="0"/>
              <a:t>12</a:t>
            </a:fld>
            <a:endParaRPr lang="en-US"/>
          </a:p>
        </p:txBody>
      </p:sp>
    </p:spTree>
    <p:extLst>
      <p:ext uri="{BB962C8B-B14F-4D97-AF65-F5344CB8AC3E}">
        <p14:creationId xmlns:p14="http://schemas.microsoft.com/office/powerpoint/2010/main" val="173013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C974C83B-2538-4E04-ADA9-AF72B1F182F4}" type="slidenum">
              <a:rPr lang="en-US" smtClean="0"/>
              <a:t>13</a:t>
            </a:fld>
            <a:endParaRPr lang="en-US" dirty="0"/>
          </a:p>
        </p:txBody>
      </p:sp>
    </p:spTree>
    <p:extLst>
      <p:ext uri="{BB962C8B-B14F-4D97-AF65-F5344CB8AC3E}">
        <p14:creationId xmlns:p14="http://schemas.microsoft.com/office/powerpoint/2010/main" val="348279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“Big Kid Booster” = High weight harness car seat (COSCO Finale)</a:t>
            </a:r>
          </a:p>
        </p:txBody>
      </p:sp>
      <p:sp>
        <p:nvSpPr>
          <p:cNvPr id="4" name="Slide Number Placeholder 3"/>
          <p:cNvSpPr>
            <a:spLocks noGrp="1"/>
          </p:cNvSpPr>
          <p:nvPr>
            <p:ph type="sldNum" sz="quarter" idx="10"/>
          </p:nvPr>
        </p:nvSpPr>
        <p:spPr/>
        <p:txBody>
          <a:bodyPr/>
          <a:lstStyle/>
          <a:p>
            <a:fld id="{9F8E667E-90F0-46FA-877E-32B040C5A0EC}" type="slidenum">
              <a:rPr lang="en-US" smtClean="0"/>
              <a:t>14</a:t>
            </a:fld>
            <a:endParaRPr lang="en-US"/>
          </a:p>
        </p:txBody>
      </p:sp>
    </p:spTree>
    <p:extLst>
      <p:ext uri="{BB962C8B-B14F-4D97-AF65-F5344CB8AC3E}">
        <p14:creationId xmlns:p14="http://schemas.microsoft.com/office/powerpoint/2010/main" val="146212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Walk through display screen.</a:t>
            </a:r>
          </a:p>
        </p:txBody>
      </p:sp>
      <p:sp>
        <p:nvSpPr>
          <p:cNvPr id="4" name="Slide Number Placeholder 3"/>
          <p:cNvSpPr>
            <a:spLocks noGrp="1"/>
          </p:cNvSpPr>
          <p:nvPr>
            <p:ph type="sldNum" sz="quarter" idx="10"/>
          </p:nvPr>
        </p:nvSpPr>
        <p:spPr/>
        <p:txBody>
          <a:bodyPr/>
          <a:lstStyle/>
          <a:p>
            <a:fld id="{9F8E667E-90F0-46FA-877E-32B040C5A0EC}" type="slidenum">
              <a:rPr lang="en-US" smtClean="0"/>
              <a:t>15</a:t>
            </a:fld>
            <a:endParaRPr lang="en-US"/>
          </a:p>
        </p:txBody>
      </p:sp>
    </p:spTree>
    <p:extLst>
      <p:ext uri="{BB962C8B-B14F-4D97-AF65-F5344CB8AC3E}">
        <p14:creationId xmlns:p14="http://schemas.microsoft.com/office/powerpoint/2010/main" val="144466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0"/>
            <a:r>
              <a:rPr lang="en-US" sz="1200" dirty="0">
                <a:solidFill>
                  <a:schemeClr val="tx1"/>
                </a:solidFill>
              </a:rPr>
              <a:t>Remember to fresh your page if you are seeing a zero (0) or press the arrow (&gt;) on the far left column to troubleshoot.</a:t>
            </a:r>
          </a:p>
          <a:p>
            <a:pPr defTabSz="914380"/>
            <a:endParaRPr lang="en-US" dirty="0">
              <a:solidFill>
                <a:schemeClr val="tx1"/>
              </a:solidFill>
            </a:endParaRPr>
          </a:p>
          <a:p>
            <a:pPr defTabSz="914380"/>
            <a:r>
              <a:rPr lang="en-US" dirty="0">
                <a:solidFill>
                  <a:schemeClr val="tx1"/>
                </a:solidFill>
              </a:rPr>
              <a:t>If you distributed more than 1 seat because a pregnant member is expecting multiples, then the </a:t>
            </a:r>
            <a:r>
              <a:rPr lang="en-US" b="1" dirty="0">
                <a:solidFill>
                  <a:schemeClr val="tx1"/>
                </a:solidFill>
              </a:rPr>
              <a:t>Reward </a:t>
            </a:r>
            <a:r>
              <a:rPr lang="en-US" b="0" dirty="0">
                <a:solidFill>
                  <a:schemeClr val="tx1"/>
                </a:solidFill>
              </a:rPr>
              <a:t>column will show the number of seats that you distributed. For example, if expecting triplets, the Reward will show as </a:t>
            </a:r>
            <a:r>
              <a:rPr lang="en-US" b="1" dirty="0">
                <a:solidFill>
                  <a:schemeClr val="tx1"/>
                </a:solidFill>
              </a:rPr>
              <a:t>3</a:t>
            </a:r>
            <a:r>
              <a:rPr lang="en-US" b="0" dirty="0">
                <a:solidFill>
                  <a:schemeClr val="tx1"/>
                </a:solidFill>
              </a:rPr>
              <a:t>, for 3 car seats.</a:t>
            </a:r>
          </a:p>
        </p:txBody>
      </p:sp>
      <p:sp>
        <p:nvSpPr>
          <p:cNvPr id="4" name="Slide Number Placeholder 3"/>
          <p:cNvSpPr>
            <a:spLocks noGrp="1"/>
          </p:cNvSpPr>
          <p:nvPr>
            <p:ph type="sldNum" sz="quarter" idx="10"/>
          </p:nvPr>
        </p:nvSpPr>
        <p:spPr/>
        <p:txBody>
          <a:bodyPr/>
          <a:lstStyle/>
          <a:p>
            <a:fld id="{9F8E667E-90F0-46FA-877E-32B040C5A0EC}" type="slidenum">
              <a:rPr lang="en-US" smtClean="0"/>
              <a:t>16</a:t>
            </a:fld>
            <a:endParaRPr lang="en-US"/>
          </a:p>
        </p:txBody>
      </p:sp>
    </p:spTree>
    <p:extLst>
      <p:ext uri="{BB962C8B-B14F-4D97-AF65-F5344CB8AC3E}">
        <p14:creationId xmlns:p14="http://schemas.microsoft.com/office/powerpoint/2010/main" val="528503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F8E667E-90F0-46FA-877E-32B040C5A0EC}" type="slidenum">
              <a:rPr lang="en-US" smtClean="0"/>
              <a:t>17</a:t>
            </a:fld>
            <a:endParaRPr lang="en-US"/>
          </a:p>
        </p:txBody>
      </p:sp>
    </p:spTree>
    <p:extLst>
      <p:ext uri="{BB962C8B-B14F-4D97-AF65-F5344CB8AC3E}">
        <p14:creationId xmlns:p14="http://schemas.microsoft.com/office/powerpoint/2010/main" val="64325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3943965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94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20</a:t>
            </a:fld>
            <a:endParaRPr lang="en-US" dirty="0"/>
          </a:p>
        </p:txBody>
      </p:sp>
    </p:spTree>
    <p:extLst>
      <p:ext uri="{BB962C8B-B14F-4D97-AF65-F5344CB8AC3E}">
        <p14:creationId xmlns:p14="http://schemas.microsoft.com/office/powerpoint/2010/main" val="79679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2</a:t>
            </a:fld>
            <a:endParaRPr lang="en-US" dirty="0"/>
          </a:p>
        </p:txBody>
      </p:sp>
    </p:spTree>
    <p:extLst>
      <p:ext uri="{BB962C8B-B14F-4D97-AF65-F5344CB8AC3E}">
        <p14:creationId xmlns:p14="http://schemas.microsoft.com/office/powerpoint/2010/main" val="232516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Timely input helps reduce the risk of members going to multiple partners for seats.</a:t>
            </a:r>
          </a:p>
        </p:txBody>
      </p:sp>
      <p:sp>
        <p:nvSpPr>
          <p:cNvPr id="4" name="Slide Number Placeholder 3"/>
          <p:cNvSpPr>
            <a:spLocks noGrp="1"/>
          </p:cNvSpPr>
          <p:nvPr>
            <p:ph type="sldNum" sz="quarter" idx="10"/>
          </p:nvPr>
        </p:nvSpPr>
        <p:spPr/>
        <p:txBody>
          <a:bodyPr/>
          <a:lstStyle/>
          <a:p>
            <a:fld id="{C974C83B-2538-4E04-ADA9-AF72B1F182F4}" type="slidenum">
              <a:rPr lang="en-US" smtClean="0"/>
              <a:t>21</a:t>
            </a:fld>
            <a:endParaRPr lang="en-US" dirty="0"/>
          </a:p>
        </p:txBody>
      </p:sp>
    </p:spTree>
    <p:extLst>
      <p:ext uri="{BB962C8B-B14F-4D97-AF65-F5344CB8AC3E}">
        <p14:creationId xmlns:p14="http://schemas.microsoft.com/office/powerpoint/2010/main" val="335699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22</a:t>
            </a:fld>
            <a:endParaRPr lang="en-US" dirty="0"/>
          </a:p>
        </p:txBody>
      </p:sp>
    </p:spTree>
    <p:extLst>
      <p:ext uri="{BB962C8B-B14F-4D97-AF65-F5344CB8AC3E}">
        <p14:creationId xmlns:p14="http://schemas.microsoft.com/office/powerpoint/2010/main" val="1720125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2323877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8532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25</a:t>
            </a:fld>
            <a:endParaRPr lang="en-US" dirty="0"/>
          </a:p>
        </p:txBody>
      </p:sp>
    </p:spTree>
    <p:extLst>
      <p:ext uri="{BB962C8B-B14F-4D97-AF65-F5344CB8AC3E}">
        <p14:creationId xmlns:p14="http://schemas.microsoft.com/office/powerpoint/2010/main" val="2358283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26</a:t>
            </a:fld>
            <a:endParaRPr lang="en-US" dirty="0"/>
          </a:p>
        </p:txBody>
      </p:sp>
    </p:spTree>
    <p:extLst>
      <p:ext uri="{BB962C8B-B14F-4D97-AF65-F5344CB8AC3E}">
        <p14:creationId xmlns:p14="http://schemas.microsoft.com/office/powerpoint/2010/main" val="3797287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notes here: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F8E667E-90F0-46FA-877E-32B040C5A0EC}" type="slidenum">
              <a:rPr lang="en-US" smtClean="0"/>
              <a:t>27</a:t>
            </a:fld>
            <a:endParaRPr lang="en-US"/>
          </a:p>
        </p:txBody>
      </p:sp>
    </p:spTree>
    <p:extLst>
      <p:ext uri="{BB962C8B-B14F-4D97-AF65-F5344CB8AC3E}">
        <p14:creationId xmlns:p14="http://schemas.microsoft.com/office/powerpoint/2010/main" val="1480428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notes here:</a:t>
            </a:r>
          </a:p>
        </p:txBody>
      </p:sp>
      <p:sp>
        <p:nvSpPr>
          <p:cNvPr id="4" name="Slide Number Placeholder 3"/>
          <p:cNvSpPr>
            <a:spLocks noGrp="1"/>
          </p:cNvSpPr>
          <p:nvPr>
            <p:ph type="sldNum" sz="quarter" idx="10"/>
          </p:nvPr>
        </p:nvSpPr>
        <p:spPr/>
        <p:txBody>
          <a:bodyPr/>
          <a:lstStyle/>
          <a:p>
            <a:fld id="{9F8E667E-90F0-46FA-877E-32B040C5A0EC}" type="slidenum">
              <a:rPr lang="en-US" smtClean="0"/>
              <a:t>28</a:t>
            </a:fld>
            <a:endParaRPr lang="en-US"/>
          </a:p>
        </p:txBody>
      </p:sp>
    </p:spTree>
    <p:extLst>
      <p:ext uri="{BB962C8B-B14F-4D97-AF65-F5344CB8AC3E}">
        <p14:creationId xmlns:p14="http://schemas.microsoft.com/office/powerpoint/2010/main" val="1543794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7879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30</a:t>
            </a:fld>
            <a:endParaRPr lang="en-US" dirty="0"/>
          </a:p>
        </p:txBody>
      </p:sp>
    </p:spTree>
    <p:extLst>
      <p:ext uri="{BB962C8B-B14F-4D97-AF65-F5344CB8AC3E}">
        <p14:creationId xmlns:p14="http://schemas.microsoft.com/office/powerpoint/2010/main" val="427781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3</a:t>
            </a:fld>
            <a:endParaRPr lang="en-US" dirty="0"/>
          </a:p>
        </p:txBody>
      </p:sp>
    </p:spTree>
    <p:extLst>
      <p:ext uri="{BB962C8B-B14F-4D97-AF65-F5344CB8AC3E}">
        <p14:creationId xmlns:p14="http://schemas.microsoft.com/office/powerpoint/2010/main" val="1029464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31</a:t>
            </a:fld>
            <a:endParaRPr lang="en-US" dirty="0"/>
          </a:p>
        </p:txBody>
      </p:sp>
    </p:spTree>
    <p:extLst>
      <p:ext uri="{BB962C8B-B14F-4D97-AF65-F5344CB8AC3E}">
        <p14:creationId xmlns:p14="http://schemas.microsoft.com/office/powerpoint/2010/main" val="3872127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4C83B-2538-4E04-ADA9-AF72B1F182F4}" type="slidenum">
              <a:rPr lang="en-US" smtClean="0"/>
              <a:t>32</a:t>
            </a:fld>
            <a:endParaRPr lang="en-US" dirty="0"/>
          </a:p>
        </p:txBody>
      </p:sp>
    </p:spTree>
    <p:extLst>
      <p:ext uri="{BB962C8B-B14F-4D97-AF65-F5344CB8AC3E}">
        <p14:creationId xmlns:p14="http://schemas.microsoft.com/office/powerpoint/2010/main" val="401908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After Feb 3</a:t>
            </a:r>
            <a:r>
              <a:rPr lang="en-US" baseline="30000" dirty="0"/>
              <a:t>rd</a:t>
            </a:r>
            <a:r>
              <a:rPr lang="en-US" dirty="0"/>
              <a:t>, your Provider Portal username will replace “</a:t>
            </a:r>
            <a:r>
              <a:rPr lang="en-US" dirty="0" err="1"/>
              <a:t>Car_seat_provider</a:t>
            </a:r>
            <a:r>
              <a:rPr lang="en-US" dirty="0"/>
              <a:t>” in example above.</a:t>
            </a:r>
          </a:p>
        </p:txBody>
      </p:sp>
      <p:sp>
        <p:nvSpPr>
          <p:cNvPr id="4" name="Slide Number Placeholder 3"/>
          <p:cNvSpPr>
            <a:spLocks noGrp="1"/>
          </p:cNvSpPr>
          <p:nvPr>
            <p:ph type="sldNum" sz="quarter" idx="10"/>
          </p:nvPr>
        </p:nvSpPr>
        <p:spPr/>
        <p:txBody>
          <a:bodyPr/>
          <a:lstStyle/>
          <a:p>
            <a:fld id="{C974C83B-2538-4E04-ADA9-AF72B1F182F4}" type="slidenum">
              <a:rPr lang="en-US" smtClean="0"/>
              <a:t>5</a:t>
            </a:fld>
            <a:endParaRPr lang="en-US" dirty="0"/>
          </a:p>
        </p:txBody>
      </p:sp>
    </p:spTree>
    <p:extLst>
      <p:ext uri="{BB962C8B-B14F-4D97-AF65-F5344CB8AC3E}">
        <p14:creationId xmlns:p14="http://schemas.microsoft.com/office/powerpoint/2010/main" val="189110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Advanced Search: Use only if you cannot find the member using their UCare member ID. Search with First Name, Last Name </a:t>
            </a:r>
            <a:r>
              <a:rPr lang="en-US" u="sng" dirty="0">
                <a:solidFill>
                  <a:schemeClr val="tx1"/>
                </a:solidFill>
              </a:rPr>
              <a:t>and</a:t>
            </a:r>
            <a:r>
              <a:rPr lang="en-US" dirty="0">
                <a:solidFill>
                  <a:schemeClr val="tx1"/>
                </a:solidFill>
              </a:rPr>
              <a:t> DOB</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F8E667E-90F0-46FA-877E-32B040C5A0EC}" type="slidenum">
              <a:rPr lang="en-US" smtClean="0"/>
              <a:t>6</a:t>
            </a:fld>
            <a:endParaRPr lang="en-US"/>
          </a:p>
        </p:txBody>
      </p:sp>
    </p:spTree>
    <p:extLst>
      <p:ext uri="{BB962C8B-B14F-4D97-AF65-F5344CB8AC3E}">
        <p14:creationId xmlns:p14="http://schemas.microsoft.com/office/powerpoint/2010/main" val="17323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F8E667E-90F0-46FA-877E-32B040C5A0EC}" type="slidenum">
              <a:rPr lang="en-US" smtClean="0"/>
              <a:t>7</a:t>
            </a:fld>
            <a:endParaRPr lang="en-US"/>
          </a:p>
        </p:txBody>
      </p:sp>
    </p:spTree>
    <p:extLst>
      <p:ext uri="{BB962C8B-B14F-4D97-AF65-F5344CB8AC3E}">
        <p14:creationId xmlns:p14="http://schemas.microsoft.com/office/powerpoint/2010/main" val="370597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After you click on ID on the previous slide, it’ll take you to the next screen. There are FOUR possible displays, as shown above.</a:t>
            </a:r>
          </a:p>
        </p:txBody>
      </p:sp>
      <p:sp>
        <p:nvSpPr>
          <p:cNvPr id="4" name="Slide Number Placeholder 3"/>
          <p:cNvSpPr>
            <a:spLocks noGrp="1"/>
          </p:cNvSpPr>
          <p:nvPr>
            <p:ph type="sldNum" sz="quarter" idx="10"/>
          </p:nvPr>
        </p:nvSpPr>
        <p:spPr/>
        <p:txBody>
          <a:bodyPr/>
          <a:lstStyle/>
          <a:p>
            <a:fld id="{9F8E667E-90F0-46FA-877E-32B040C5A0EC}" type="slidenum">
              <a:rPr lang="en-US" smtClean="0"/>
              <a:t>8</a:t>
            </a:fld>
            <a:endParaRPr lang="en-US"/>
          </a:p>
        </p:txBody>
      </p:sp>
    </p:spTree>
    <p:extLst>
      <p:ext uri="{BB962C8B-B14F-4D97-AF65-F5344CB8AC3E}">
        <p14:creationId xmlns:p14="http://schemas.microsoft.com/office/powerpoint/2010/main" val="325385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F8E667E-90F0-46FA-877E-32B040C5A0EC}" type="slidenum">
              <a:rPr lang="en-US" smtClean="0"/>
              <a:t>9</a:t>
            </a:fld>
            <a:endParaRPr lang="en-US"/>
          </a:p>
        </p:txBody>
      </p:sp>
    </p:spTree>
    <p:extLst>
      <p:ext uri="{BB962C8B-B14F-4D97-AF65-F5344CB8AC3E}">
        <p14:creationId xmlns:p14="http://schemas.microsoft.com/office/powerpoint/2010/main" val="367854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For a pregnant member, if the due date is not input into the </a:t>
            </a:r>
            <a:r>
              <a:rPr lang="en-US" b="1" dirty="0">
                <a:solidFill>
                  <a:schemeClr val="tx1"/>
                </a:solidFill>
              </a:rPr>
              <a:t>Attributes</a:t>
            </a:r>
            <a:r>
              <a:rPr lang="en-US" dirty="0">
                <a:solidFill>
                  <a:schemeClr val="tx1"/>
                </a:solidFill>
              </a:rPr>
              <a:t> section, then the request </a:t>
            </a:r>
            <a:r>
              <a:rPr lang="en-US" u="sng" dirty="0">
                <a:solidFill>
                  <a:schemeClr val="tx1"/>
                </a:solidFill>
              </a:rPr>
              <a:t>will not </a:t>
            </a:r>
            <a:r>
              <a:rPr lang="en-US" dirty="0">
                <a:solidFill>
                  <a:schemeClr val="tx1"/>
                </a:solidFill>
              </a:rPr>
              <a:t>approve (will reward “0”). Your input in the Attribute’s Name field, must be in all lowercase letters (“due”).</a:t>
            </a:r>
          </a:p>
        </p:txBody>
      </p:sp>
      <p:sp>
        <p:nvSpPr>
          <p:cNvPr id="4" name="Slide Number Placeholder 3"/>
          <p:cNvSpPr>
            <a:spLocks noGrp="1"/>
          </p:cNvSpPr>
          <p:nvPr>
            <p:ph type="sldNum" sz="quarter" idx="10"/>
          </p:nvPr>
        </p:nvSpPr>
        <p:spPr/>
        <p:txBody>
          <a:bodyPr/>
          <a:lstStyle/>
          <a:p>
            <a:fld id="{9F8E667E-90F0-46FA-877E-32B040C5A0EC}" type="slidenum">
              <a:rPr lang="en-US" smtClean="0"/>
              <a:t>10</a:t>
            </a:fld>
            <a:endParaRPr lang="en-US"/>
          </a:p>
        </p:txBody>
      </p:sp>
    </p:spTree>
    <p:extLst>
      <p:ext uri="{BB962C8B-B14F-4D97-AF65-F5344CB8AC3E}">
        <p14:creationId xmlns:p14="http://schemas.microsoft.com/office/powerpoint/2010/main" val="3659246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_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9860" y="2518922"/>
            <a:ext cx="9144000" cy="1503363"/>
          </a:xfrm>
        </p:spPr>
        <p:txBody>
          <a:bodyPr lIns="73152" rIns="0" anchor="t">
            <a:noAutofit/>
          </a:bodyPr>
          <a:lstStyle>
            <a:lvl1pPr algn="l">
              <a:defRPr sz="58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068376" y="4452920"/>
            <a:ext cx="9144000" cy="420160"/>
          </a:xfrm>
        </p:spPr>
        <p:txBody>
          <a:bodyPr lIns="100584" rIns="118872" anchor="ctr"/>
          <a:lstStyle>
            <a:lvl1pPr marL="0" indent="0" algn="l">
              <a:buNone/>
              <a:defRPr sz="2400" spc="-1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9587" y="665548"/>
            <a:ext cx="2211329" cy="379477"/>
          </a:xfrm>
          <a:prstGeom prst="rect">
            <a:avLst/>
          </a:prstGeom>
        </p:spPr>
      </p:pic>
    </p:spTree>
    <p:extLst>
      <p:ext uri="{BB962C8B-B14F-4D97-AF65-F5344CB8AC3E}">
        <p14:creationId xmlns:p14="http://schemas.microsoft.com/office/powerpoint/2010/main" val="42902605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ext_Slide_Alt_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0"/>
          <a:stretch/>
        </p:blipFill>
        <p:spPr>
          <a:xfrm>
            <a:off x="0" y="5359551"/>
            <a:ext cx="12202048" cy="149844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0850" y="1984725"/>
            <a:ext cx="10288250" cy="4154818"/>
          </a:xfrm>
        </p:spPr>
        <p:txBody>
          <a:bodyPr lIns="100584"/>
          <a:lstStyle>
            <a:lvl1pPr marL="0" indent="0">
              <a:lnSpc>
                <a:spcPts val="2500"/>
              </a:lnSpc>
              <a:spcBef>
                <a:spcPts val="0"/>
              </a:spcBef>
              <a:spcAft>
                <a:spcPts val="900"/>
              </a:spcAft>
              <a:buNone/>
              <a:defRPr/>
            </a:lvl1pPr>
            <a:lvl2pPr>
              <a:lnSpc>
                <a:spcPct val="100000"/>
              </a:lnSpc>
              <a:spcBef>
                <a:spcPts val="0"/>
              </a:spcBef>
              <a:spcAft>
                <a:spcPts val="900"/>
              </a:spcAft>
              <a:defRPr/>
            </a:lvl2pPr>
            <a:lvl3pPr>
              <a:lnSpc>
                <a:spcPct val="100000"/>
              </a:lnSpc>
              <a:spcBef>
                <a:spcPts val="0"/>
              </a:spcBef>
              <a:spcAft>
                <a:spcPts val="900"/>
              </a:spcAft>
              <a:defRPr/>
            </a:lvl3pPr>
            <a:lvl4pPr>
              <a:lnSpc>
                <a:spcPct val="100000"/>
              </a:lnSpc>
              <a:spcBef>
                <a:spcPts val="0"/>
              </a:spcBef>
              <a:spcAft>
                <a:spcPts val="900"/>
              </a:spcAft>
              <a:defRPr/>
            </a:lvl4pPr>
            <a:lvl5pPr>
              <a:lnSpc>
                <a:spcPct val="100000"/>
              </a:lnSpc>
              <a:spcBef>
                <a:spcPts val="0"/>
              </a:spcBef>
              <a:spcAft>
                <a:spcPts val="900"/>
              </a:spcAft>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Tree>
    <p:extLst>
      <p:ext uri="{BB962C8B-B14F-4D97-AF65-F5344CB8AC3E}">
        <p14:creationId xmlns:p14="http://schemas.microsoft.com/office/powerpoint/2010/main" val="263183786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lumn_Text_Slide_Alt_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0"/>
          <a:stretch/>
        </p:blipFill>
        <p:spPr>
          <a:xfrm>
            <a:off x="0" y="5359551"/>
            <a:ext cx="12202048" cy="149844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9723" y="1984960"/>
            <a:ext cx="4522590" cy="4154818"/>
          </a:xfrm>
        </p:spPr>
        <p:txBody>
          <a:bodyPr lIns="91440"/>
          <a:lstStyle>
            <a:lvl1pPr marL="0" indent="0">
              <a:lnSpc>
                <a:spcPts val="2500"/>
              </a:lnSpc>
              <a:spcBef>
                <a:spcPts val="0"/>
              </a:spcBef>
              <a:spcAft>
                <a:spcPts val="900"/>
              </a:spcAft>
              <a:buNone/>
              <a:defRPr/>
            </a:lvl1pPr>
            <a:lvl2pPr>
              <a:lnSpc>
                <a:spcPct val="100000"/>
              </a:lnSpc>
              <a:spcBef>
                <a:spcPts val="0"/>
              </a:spcBef>
              <a:spcAft>
                <a:spcPts val="900"/>
              </a:spcAft>
              <a:defRPr/>
            </a:lvl2pPr>
            <a:lvl3pPr>
              <a:lnSpc>
                <a:spcPct val="100000"/>
              </a:lnSpc>
              <a:spcBef>
                <a:spcPts val="0"/>
              </a:spcBef>
              <a:spcAft>
                <a:spcPts val="900"/>
              </a:spcAft>
              <a:defRPr/>
            </a:lvl3pPr>
            <a:lvl4pPr>
              <a:lnSpc>
                <a:spcPct val="100000"/>
              </a:lnSpc>
              <a:spcBef>
                <a:spcPts val="0"/>
              </a:spcBef>
              <a:spcAft>
                <a:spcPts val="900"/>
              </a:spcAft>
              <a:defRPr/>
            </a:lvl4pPr>
            <a:lvl5pPr>
              <a:lnSpc>
                <a:spcPct val="100000"/>
              </a:lnSpc>
              <a:spcBef>
                <a:spcPts val="0"/>
              </a:spcBef>
              <a:spcAft>
                <a:spcPts val="900"/>
              </a:spcAft>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
        <p:nvSpPr>
          <p:cNvPr id="8" name="Content Placeholder 7"/>
          <p:cNvSpPr>
            <a:spLocks noGrp="1"/>
          </p:cNvSpPr>
          <p:nvPr>
            <p:ph sz="quarter" idx="13"/>
          </p:nvPr>
        </p:nvSpPr>
        <p:spPr>
          <a:xfrm>
            <a:off x="5827220" y="1984960"/>
            <a:ext cx="4522787" cy="4154818"/>
          </a:xfrm>
        </p:spPr>
        <p:txBody>
          <a:bodyPr/>
          <a:lstStyle>
            <a:lvl1pPr marL="0" indent="0">
              <a:lnSpc>
                <a:spcPts val="2500"/>
              </a:lnSpc>
              <a:spcAft>
                <a:spcPts val="900"/>
              </a:spcAft>
              <a:buNone/>
              <a:defRPr/>
            </a:lvl1pPr>
          </a:lstStyle>
          <a:p>
            <a:pPr lvl="0"/>
            <a:r>
              <a:rPr lang="en-US"/>
              <a:t>Click to edit Master text styles</a:t>
            </a:r>
          </a:p>
        </p:txBody>
      </p:sp>
    </p:spTree>
    <p:extLst>
      <p:ext uri="{BB962C8B-B14F-4D97-AF65-F5344CB8AC3E}">
        <p14:creationId xmlns:p14="http://schemas.microsoft.com/office/powerpoint/2010/main" val="317192039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9253694" y="6428060"/>
            <a:ext cx="2743200" cy="365125"/>
          </a:xfrm>
          <a:prstGeom prst="rect">
            <a:avLst/>
          </a:prstGeom>
        </p:spPr>
        <p:txBody>
          <a:bodyPr vert="horz" lIns="91440" tIns="45720" rIns="91440" bIns="45720" rtlCol="0" anchor="ctr"/>
          <a:lstStyle>
            <a:lvl1pPr algn="r">
              <a:defRPr sz="1400">
                <a:solidFill>
                  <a:schemeClr val="bg1"/>
                </a:solidFill>
              </a:defRPr>
            </a:lvl1pPr>
          </a:lstStyle>
          <a:p>
            <a:fld id="{1FC4B0FD-5F77-433D-950B-A15A779E50E4}" type="slidenum">
              <a:rPr lang="en-US" smtClean="0"/>
              <a:pPr/>
              <a:t>‹#›</a:t>
            </a:fld>
            <a:endParaRPr lang="en-US" dirty="0"/>
          </a:p>
        </p:txBody>
      </p:sp>
    </p:spTree>
    <p:extLst>
      <p:ext uri="{BB962C8B-B14F-4D97-AF65-F5344CB8AC3E}">
        <p14:creationId xmlns:p14="http://schemas.microsoft.com/office/powerpoint/2010/main" val="68693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xfrm>
            <a:off x="5181600" y="6356352"/>
            <a:ext cx="1219201" cy="365125"/>
          </a:xfrm>
          <a:prstGeom prst="rect">
            <a:avLst/>
          </a:prstGeom>
          <a:ln/>
        </p:spPr>
        <p:txBody>
          <a:bodyPr/>
          <a:lstStyle>
            <a:lvl1pPr>
              <a:defRPr/>
            </a:lvl1pPr>
          </a:lstStyle>
          <a:p>
            <a:endParaRPr lang="en-US" dirty="0">
              <a:solidFill>
                <a:prstClr val="black">
                  <a:lumMod val="60000"/>
                  <a:lumOff val="40000"/>
                </a:prstClr>
              </a:solidFill>
            </a:endParaRPr>
          </a:p>
        </p:txBody>
      </p:sp>
    </p:spTree>
    <p:extLst>
      <p:ext uri="{BB962C8B-B14F-4D97-AF65-F5344CB8AC3E}">
        <p14:creationId xmlns:p14="http://schemas.microsoft.com/office/powerpoint/2010/main" val="307887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_List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80" baseline="0"/>
            </a:lvl1pPr>
          </a:lstStyle>
          <a:p>
            <a:r>
              <a:rPr lang="en-US"/>
              <a:t>Click to edit Master title style</a:t>
            </a:r>
          </a:p>
        </p:txBody>
      </p:sp>
      <p:sp>
        <p:nvSpPr>
          <p:cNvPr id="3" name="Content Placeholder 2"/>
          <p:cNvSpPr>
            <a:spLocks noGrp="1"/>
          </p:cNvSpPr>
          <p:nvPr>
            <p:ph idx="1"/>
          </p:nvPr>
        </p:nvSpPr>
        <p:spPr>
          <a:xfrm>
            <a:off x="722650" y="1984725"/>
            <a:ext cx="10288250" cy="4164866"/>
          </a:xfrm>
        </p:spPr>
        <p:txBody>
          <a:bodyPr lIns="137160"/>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Tree>
    <p:extLst>
      <p:ext uri="{BB962C8B-B14F-4D97-AF65-F5344CB8AC3E}">
        <p14:creationId xmlns:p14="http://schemas.microsoft.com/office/powerpoint/2010/main" val="5459936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0850" y="1984725"/>
            <a:ext cx="10288250" cy="4154818"/>
          </a:xfrm>
        </p:spPr>
        <p:txBody>
          <a:bodyPr lIns="100584"/>
          <a:lstStyle>
            <a:lvl1pPr marL="0" indent="0">
              <a:lnSpc>
                <a:spcPts val="2500"/>
              </a:lnSpc>
              <a:spcBef>
                <a:spcPts val="0"/>
              </a:spcBef>
              <a:spcAft>
                <a:spcPts val="900"/>
              </a:spcAft>
              <a:buNone/>
              <a:defRPr/>
            </a:lvl1pPr>
            <a:lvl2pPr>
              <a:lnSpc>
                <a:spcPct val="100000"/>
              </a:lnSpc>
              <a:spcBef>
                <a:spcPts val="0"/>
              </a:spcBef>
              <a:spcAft>
                <a:spcPts val="900"/>
              </a:spcAft>
              <a:defRPr/>
            </a:lvl2pPr>
            <a:lvl3pPr>
              <a:lnSpc>
                <a:spcPct val="100000"/>
              </a:lnSpc>
              <a:spcBef>
                <a:spcPts val="0"/>
              </a:spcBef>
              <a:spcAft>
                <a:spcPts val="900"/>
              </a:spcAft>
              <a:defRPr/>
            </a:lvl3pPr>
            <a:lvl4pPr>
              <a:lnSpc>
                <a:spcPct val="100000"/>
              </a:lnSpc>
              <a:spcBef>
                <a:spcPts val="0"/>
              </a:spcBef>
              <a:spcAft>
                <a:spcPts val="900"/>
              </a:spcAft>
              <a:defRPr/>
            </a:lvl4pPr>
            <a:lvl5pPr>
              <a:lnSpc>
                <a:spcPct val="100000"/>
              </a:lnSpc>
              <a:spcBef>
                <a:spcPts val="0"/>
              </a:spcBef>
              <a:spcAft>
                <a:spcPts val="900"/>
              </a:spcAft>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Tree>
    <p:extLst>
      <p:ext uri="{BB962C8B-B14F-4D97-AF65-F5344CB8AC3E}">
        <p14:creationId xmlns:p14="http://schemas.microsoft.com/office/powerpoint/2010/main" val="17726772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umn_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59090" y="1984960"/>
            <a:ext cx="4522590" cy="4154818"/>
          </a:xfrm>
        </p:spPr>
        <p:txBody>
          <a:bodyPr lIns="100584"/>
          <a:lstStyle>
            <a:lvl1pPr marL="0" indent="0">
              <a:lnSpc>
                <a:spcPts val="2500"/>
              </a:lnSpc>
              <a:spcBef>
                <a:spcPts val="0"/>
              </a:spcBef>
              <a:spcAft>
                <a:spcPts val="900"/>
              </a:spcAft>
              <a:buNone/>
              <a:defRPr/>
            </a:lvl1pPr>
            <a:lvl2pPr>
              <a:lnSpc>
                <a:spcPct val="100000"/>
              </a:lnSpc>
              <a:spcBef>
                <a:spcPts val="0"/>
              </a:spcBef>
              <a:spcAft>
                <a:spcPts val="900"/>
              </a:spcAft>
              <a:defRPr/>
            </a:lvl2pPr>
            <a:lvl3pPr>
              <a:lnSpc>
                <a:spcPct val="100000"/>
              </a:lnSpc>
              <a:spcBef>
                <a:spcPts val="0"/>
              </a:spcBef>
              <a:spcAft>
                <a:spcPts val="900"/>
              </a:spcAft>
              <a:defRPr/>
            </a:lvl3pPr>
            <a:lvl4pPr>
              <a:lnSpc>
                <a:spcPct val="100000"/>
              </a:lnSpc>
              <a:spcBef>
                <a:spcPts val="0"/>
              </a:spcBef>
              <a:spcAft>
                <a:spcPts val="900"/>
              </a:spcAft>
              <a:defRPr/>
            </a:lvl4pPr>
            <a:lvl5pPr>
              <a:lnSpc>
                <a:spcPct val="100000"/>
              </a:lnSpc>
              <a:spcBef>
                <a:spcPts val="0"/>
              </a:spcBef>
              <a:spcAft>
                <a:spcPts val="900"/>
              </a:spcAft>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
        <p:nvSpPr>
          <p:cNvPr id="8" name="Content Placeholder 7"/>
          <p:cNvSpPr>
            <a:spLocks noGrp="1"/>
          </p:cNvSpPr>
          <p:nvPr>
            <p:ph sz="quarter" idx="13"/>
          </p:nvPr>
        </p:nvSpPr>
        <p:spPr>
          <a:xfrm>
            <a:off x="5827220" y="1984960"/>
            <a:ext cx="4522787" cy="4154818"/>
          </a:xfrm>
        </p:spPr>
        <p:txBody>
          <a:bodyPr/>
          <a:lstStyle>
            <a:lvl1pPr marL="0" indent="0">
              <a:lnSpc>
                <a:spcPts val="2500"/>
              </a:lnSpc>
              <a:buNone/>
              <a:defRPr/>
            </a:lvl1pPr>
          </a:lstStyle>
          <a:p>
            <a:pPr lvl="0"/>
            <a:r>
              <a:rPr lang="en-US"/>
              <a:t>Click to edit Master text styles</a:t>
            </a:r>
          </a:p>
        </p:txBody>
      </p:sp>
    </p:spTree>
    <p:extLst>
      <p:ext uri="{BB962C8B-B14F-4D97-AF65-F5344CB8AC3E}">
        <p14:creationId xmlns:p14="http://schemas.microsoft.com/office/powerpoint/2010/main" val="10705895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alf_Photo_Slide_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6096000" y="0"/>
            <a:ext cx="6105525" cy="6439008"/>
          </a:xfrm>
          <a:custGeom>
            <a:avLst/>
            <a:gdLst>
              <a:gd name="connsiteX0" fmla="*/ 0 w 6105525"/>
              <a:gd name="connsiteY0" fmla="*/ 0 h 6427788"/>
              <a:gd name="connsiteX1" fmla="*/ 6105525 w 6105525"/>
              <a:gd name="connsiteY1" fmla="*/ 0 h 6427788"/>
              <a:gd name="connsiteX2" fmla="*/ 6105525 w 6105525"/>
              <a:gd name="connsiteY2" fmla="*/ 6427788 h 6427788"/>
              <a:gd name="connsiteX3" fmla="*/ 6104302 w 6105525"/>
              <a:gd name="connsiteY3" fmla="*/ 6427788 h 6427788"/>
              <a:gd name="connsiteX4" fmla="*/ 6104302 w 6105525"/>
              <a:gd name="connsiteY4" fmla="*/ 5422356 h 6427788"/>
              <a:gd name="connsiteX5" fmla="*/ 5154322 w 6105525"/>
              <a:gd name="connsiteY5" fmla="*/ 6426951 h 6427788"/>
              <a:gd name="connsiteX6" fmla="*/ 5154322 w 6105525"/>
              <a:gd name="connsiteY6" fmla="*/ 6427788 h 6427788"/>
              <a:gd name="connsiteX7" fmla="*/ 0 w 6105525"/>
              <a:gd name="connsiteY7" fmla="*/ 6427788 h 6427788"/>
              <a:gd name="connsiteX0" fmla="*/ 0 w 6105525"/>
              <a:gd name="connsiteY0" fmla="*/ 0 h 6427788"/>
              <a:gd name="connsiteX1" fmla="*/ 6105525 w 6105525"/>
              <a:gd name="connsiteY1" fmla="*/ 0 h 6427788"/>
              <a:gd name="connsiteX2" fmla="*/ 6105525 w 6105525"/>
              <a:gd name="connsiteY2" fmla="*/ 6427788 h 6427788"/>
              <a:gd name="connsiteX3" fmla="*/ 6104302 w 6105525"/>
              <a:gd name="connsiteY3" fmla="*/ 5422356 h 6427788"/>
              <a:gd name="connsiteX4" fmla="*/ 5154322 w 6105525"/>
              <a:gd name="connsiteY4" fmla="*/ 6426951 h 6427788"/>
              <a:gd name="connsiteX5" fmla="*/ 5154322 w 6105525"/>
              <a:gd name="connsiteY5" fmla="*/ 6427788 h 6427788"/>
              <a:gd name="connsiteX6" fmla="*/ 0 w 6105525"/>
              <a:gd name="connsiteY6" fmla="*/ 6427788 h 6427788"/>
              <a:gd name="connsiteX7" fmla="*/ 0 w 6105525"/>
              <a:gd name="connsiteY7" fmla="*/ 0 h 6427788"/>
              <a:gd name="connsiteX0" fmla="*/ 0 w 6105525"/>
              <a:gd name="connsiteY0" fmla="*/ 0 h 6427788"/>
              <a:gd name="connsiteX1" fmla="*/ 6105525 w 6105525"/>
              <a:gd name="connsiteY1" fmla="*/ 0 h 6427788"/>
              <a:gd name="connsiteX2" fmla="*/ 6104302 w 6105525"/>
              <a:gd name="connsiteY2" fmla="*/ 5422356 h 6427788"/>
              <a:gd name="connsiteX3" fmla="*/ 5154322 w 6105525"/>
              <a:gd name="connsiteY3" fmla="*/ 6426951 h 6427788"/>
              <a:gd name="connsiteX4" fmla="*/ 5154322 w 6105525"/>
              <a:gd name="connsiteY4" fmla="*/ 6427788 h 6427788"/>
              <a:gd name="connsiteX5" fmla="*/ 0 w 6105525"/>
              <a:gd name="connsiteY5" fmla="*/ 6427788 h 6427788"/>
              <a:gd name="connsiteX6" fmla="*/ 0 w 6105525"/>
              <a:gd name="connsiteY6" fmla="*/ 0 h 6427788"/>
              <a:gd name="connsiteX0" fmla="*/ 0 w 6105525"/>
              <a:gd name="connsiteY0" fmla="*/ 0 h 6439008"/>
              <a:gd name="connsiteX1" fmla="*/ 6105525 w 6105525"/>
              <a:gd name="connsiteY1" fmla="*/ 0 h 6439008"/>
              <a:gd name="connsiteX2" fmla="*/ 6104302 w 6105525"/>
              <a:gd name="connsiteY2" fmla="*/ 5422356 h 6439008"/>
              <a:gd name="connsiteX3" fmla="*/ 5154322 w 6105525"/>
              <a:gd name="connsiteY3" fmla="*/ 6426951 h 6439008"/>
              <a:gd name="connsiteX4" fmla="*/ 5154322 w 6105525"/>
              <a:gd name="connsiteY4" fmla="*/ 6427788 h 6439008"/>
              <a:gd name="connsiteX5" fmla="*/ 0 w 6105525"/>
              <a:gd name="connsiteY5" fmla="*/ 6439008 h 6439008"/>
              <a:gd name="connsiteX6" fmla="*/ 0 w 6105525"/>
              <a:gd name="connsiteY6" fmla="*/ 0 h 6439008"/>
              <a:gd name="connsiteX0" fmla="*/ 0 w 6105525"/>
              <a:gd name="connsiteY0" fmla="*/ 0 h 6439008"/>
              <a:gd name="connsiteX1" fmla="*/ 6105525 w 6105525"/>
              <a:gd name="connsiteY1" fmla="*/ 0 h 6439008"/>
              <a:gd name="connsiteX2" fmla="*/ 6104302 w 6105525"/>
              <a:gd name="connsiteY2" fmla="*/ 5422356 h 6439008"/>
              <a:gd name="connsiteX3" fmla="*/ 5154322 w 6105525"/>
              <a:gd name="connsiteY3" fmla="*/ 6426951 h 6439008"/>
              <a:gd name="connsiteX4" fmla="*/ 5148712 w 6105525"/>
              <a:gd name="connsiteY4" fmla="*/ 6439008 h 6439008"/>
              <a:gd name="connsiteX5" fmla="*/ 0 w 6105525"/>
              <a:gd name="connsiteY5" fmla="*/ 6439008 h 6439008"/>
              <a:gd name="connsiteX6" fmla="*/ 0 w 6105525"/>
              <a:gd name="connsiteY6" fmla="*/ 0 h 6439008"/>
              <a:gd name="connsiteX0" fmla="*/ 0 w 6105525"/>
              <a:gd name="connsiteY0" fmla="*/ 0 h 6439008"/>
              <a:gd name="connsiteX1" fmla="*/ 6105525 w 6105525"/>
              <a:gd name="connsiteY1" fmla="*/ 0 h 6439008"/>
              <a:gd name="connsiteX2" fmla="*/ 6104302 w 6105525"/>
              <a:gd name="connsiteY2" fmla="*/ 5422356 h 6439008"/>
              <a:gd name="connsiteX3" fmla="*/ 5154322 w 6105525"/>
              <a:gd name="connsiteY3" fmla="*/ 6426951 h 6439008"/>
              <a:gd name="connsiteX4" fmla="*/ 5148712 w 6105525"/>
              <a:gd name="connsiteY4" fmla="*/ 6439008 h 6439008"/>
              <a:gd name="connsiteX5" fmla="*/ 0 w 6105525"/>
              <a:gd name="connsiteY5" fmla="*/ 6439008 h 6439008"/>
              <a:gd name="connsiteX6" fmla="*/ 0 w 6105525"/>
              <a:gd name="connsiteY6" fmla="*/ 0 h 6439008"/>
              <a:gd name="connsiteX0" fmla="*/ 0 w 6105525"/>
              <a:gd name="connsiteY0" fmla="*/ 0 h 6439008"/>
              <a:gd name="connsiteX1" fmla="*/ 6105525 w 6105525"/>
              <a:gd name="connsiteY1" fmla="*/ 0 h 6439008"/>
              <a:gd name="connsiteX2" fmla="*/ 6104302 w 6105525"/>
              <a:gd name="connsiteY2" fmla="*/ 5422356 h 6439008"/>
              <a:gd name="connsiteX3" fmla="*/ 5154322 w 6105525"/>
              <a:gd name="connsiteY3" fmla="*/ 6426951 h 6439008"/>
              <a:gd name="connsiteX4" fmla="*/ 0 w 6105525"/>
              <a:gd name="connsiteY4" fmla="*/ 6439008 h 6439008"/>
              <a:gd name="connsiteX5" fmla="*/ 0 w 6105525"/>
              <a:gd name="connsiteY5" fmla="*/ 0 h 6439008"/>
              <a:gd name="connsiteX0" fmla="*/ 0 w 6105525"/>
              <a:gd name="connsiteY0" fmla="*/ 0 h 6439008"/>
              <a:gd name="connsiteX1" fmla="*/ 6105525 w 6105525"/>
              <a:gd name="connsiteY1" fmla="*/ 0 h 6439008"/>
              <a:gd name="connsiteX2" fmla="*/ 6104302 w 6105525"/>
              <a:gd name="connsiteY2" fmla="*/ 5422356 h 6439008"/>
              <a:gd name="connsiteX3" fmla="*/ 5154322 w 6105525"/>
              <a:gd name="connsiteY3" fmla="*/ 6432561 h 6439008"/>
              <a:gd name="connsiteX4" fmla="*/ 0 w 6105525"/>
              <a:gd name="connsiteY4" fmla="*/ 6439008 h 6439008"/>
              <a:gd name="connsiteX5" fmla="*/ 0 w 6105525"/>
              <a:gd name="connsiteY5" fmla="*/ 0 h 643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5525" h="6439008">
                <a:moveTo>
                  <a:pt x="0" y="0"/>
                </a:moveTo>
                <a:lnTo>
                  <a:pt x="6105525" y="0"/>
                </a:lnTo>
                <a:cubicBezTo>
                  <a:pt x="6105117" y="1807452"/>
                  <a:pt x="6104710" y="3614904"/>
                  <a:pt x="6104302" y="5422356"/>
                </a:cubicBezTo>
                <a:cubicBezTo>
                  <a:pt x="6061606" y="6109899"/>
                  <a:pt x="5503004" y="6418311"/>
                  <a:pt x="5154322" y="6432561"/>
                </a:cubicBezTo>
                <a:lnTo>
                  <a:pt x="0" y="6439008"/>
                </a:lnTo>
                <a:lnTo>
                  <a:pt x="0" y="0"/>
                </a:lnTo>
                <a:close/>
              </a:path>
            </a:pathLst>
          </a:custGeom>
        </p:spPr>
        <p:txBody>
          <a:bodyPr wrap="square">
            <a:noAutofit/>
          </a:bodyPr>
          <a:lstStyle/>
          <a:p>
            <a:r>
              <a:rPr lang="en-US" dirty="0"/>
              <a:t>Click icon to add picture</a:t>
            </a:r>
          </a:p>
        </p:txBody>
      </p:sp>
      <p:sp>
        <p:nvSpPr>
          <p:cNvPr id="2" name="Title 1"/>
          <p:cNvSpPr>
            <a:spLocks noGrp="1"/>
          </p:cNvSpPr>
          <p:nvPr>
            <p:ph type="title"/>
          </p:nvPr>
        </p:nvSpPr>
        <p:spPr>
          <a:xfrm>
            <a:off x="752790" y="566462"/>
            <a:ext cx="4680448" cy="983535"/>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769723" y="1984375"/>
            <a:ext cx="4680448" cy="4154818"/>
          </a:xfrm>
        </p:spPr>
        <p:txBody>
          <a:bodyPr lIns="91440">
            <a:normAutofit/>
          </a:bodyPr>
          <a:lstStyle>
            <a:lvl1pPr marL="0" indent="0">
              <a:lnSpc>
                <a:spcPts val="2500"/>
              </a:lnSpc>
              <a:spcBef>
                <a:spcPts val="0"/>
              </a:spcBef>
              <a:spcAft>
                <a:spcPts val="900"/>
              </a:spcAft>
              <a:buNone/>
              <a:defRPr sz="2000"/>
            </a:lvl1pPr>
            <a:lvl2pPr>
              <a:lnSpc>
                <a:spcPct val="100000"/>
              </a:lnSpc>
              <a:spcBef>
                <a:spcPts val="0"/>
              </a:spcBef>
              <a:spcAft>
                <a:spcPts val="900"/>
              </a:spcAft>
              <a:defRPr/>
            </a:lvl2pPr>
            <a:lvl3pPr>
              <a:lnSpc>
                <a:spcPct val="100000"/>
              </a:lnSpc>
              <a:spcBef>
                <a:spcPts val="0"/>
              </a:spcBef>
              <a:spcAft>
                <a:spcPts val="900"/>
              </a:spcAft>
              <a:defRPr/>
            </a:lvl3pPr>
            <a:lvl4pPr>
              <a:lnSpc>
                <a:spcPct val="100000"/>
              </a:lnSpc>
              <a:spcBef>
                <a:spcPts val="0"/>
              </a:spcBef>
              <a:spcAft>
                <a:spcPts val="900"/>
              </a:spcAft>
              <a:defRPr/>
            </a:lvl4pPr>
            <a:lvl5pPr>
              <a:lnSpc>
                <a:spcPct val="100000"/>
              </a:lnSpc>
              <a:spcBef>
                <a:spcPts val="0"/>
              </a:spcBef>
              <a:spcAft>
                <a:spcPts val="900"/>
              </a:spcAft>
              <a:defRPr/>
            </a:lvl5pPr>
          </a:lstStyle>
          <a:p>
            <a:pPr lvl="0"/>
            <a:r>
              <a:rPr lang="en-US"/>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0"/>
          <a:stretch/>
        </p:blipFill>
        <p:spPr>
          <a:xfrm>
            <a:off x="0" y="5359551"/>
            <a:ext cx="12202048" cy="1498449"/>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Tree>
    <p:extLst>
      <p:ext uri="{BB962C8B-B14F-4D97-AF65-F5344CB8AC3E}">
        <p14:creationId xmlns:p14="http://schemas.microsoft.com/office/powerpoint/2010/main" val="40473146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Photo_Slide_Lay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96000" y="3428999"/>
            <a:ext cx="3063240" cy="3007919"/>
          </a:xfrm>
        </p:spPr>
        <p:txBody>
          <a:bodyPr/>
          <a:lstStyle/>
          <a:p>
            <a:r>
              <a:rPr lang="en-US" dirty="0"/>
              <a:t>Click icon to add picture</a:t>
            </a:r>
          </a:p>
        </p:txBody>
      </p:sp>
      <p:sp>
        <p:nvSpPr>
          <p:cNvPr id="11" name="Picture Placeholder 10"/>
          <p:cNvSpPr>
            <a:spLocks noGrp="1"/>
          </p:cNvSpPr>
          <p:nvPr>
            <p:ph type="pic" sz="quarter" idx="15"/>
          </p:nvPr>
        </p:nvSpPr>
        <p:spPr>
          <a:xfrm>
            <a:off x="9153524" y="3429000"/>
            <a:ext cx="3044952" cy="3009279"/>
          </a:xfrm>
          <a:custGeom>
            <a:avLst/>
            <a:gdLst>
              <a:gd name="connsiteX0" fmla="*/ 0 w 3044952"/>
              <a:gd name="connsiteY0" fmla="*/ 0 h 3004282"/>
              <a:gd name="connsiteX1" fmla="*/ 3044952 w 3044952"/>
              <a:gd name="connsiteY1" fmla="*/ 0 h 3004282"/>
              <a:gd name="connsiteX2" fmla="*/ 3044952 w 3044952"/>
              <a:gd name="connsiteY2" fmla="*/ 1973509 h 3004282"/>
              <a:gd name="connsiteX3" fmla="*/ 3025012 w 3044952"/>
              <a:gd name="connsiteY3" fmla="*/ 2119672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29163 h 3004282"/>
              <a:gd name="connsiteX10" fmla="*/ 2054105 w 3044952"/>
              <a:gd name="connsiteY10" fmla="*/ 3001574 h 3004282"/>
              <a:gd name="connsiteX11" fmla="*/ 2039007 w 3044952"/>
              <a:gd name="connsiteY11" fmla="*/ 3004282 h 3004282"/>
              <a:gd name="connsiteX12" fmla="*/ 0 w 3044952"/>
              <a:gd name="connsiteY12" fmla="*/ 3004282 h 3004282"/>
              <a:gd name="connsiteX0" fmla="*/ 0 w 3044952"/>
              <a:gd name="connsiteY0" fmla="*/ 0 h 3004282"/>
              <a:gd name="connsiteX1" fmla="*/ 3044952 w 3044952"/>
              <a:gd name="connsiteY1" fmla="*/ 0 h 3004282"/>
              <a:gd name="connsiteX2" fmla="*/ 3044952 w 3044952"/>
              <a:gd name="connsiteY2" fmla="*/ 1973509 h 3004282"/>
              <a:gd name="connsiteX3" fmla="*/ 3025012 w 3044952"/>
              <a:gd name="connsiteY3" fmla="*/ 2119672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29163 h 3004282"/>
              <a:gd name="connsiteX10" fmla="*/ 2054105 w 3044952"/>
              <a:gd name="connsiteY10" fmla="*/ 3001574 h 3004282"/>
              <a:gd name="connsiteX11" fmla="*/ 2039007 w 3044952"/>
              <a:gd name="connsiteY11" fmla="*/ 3004282 h 3004282"/>
              <a:gd name="connsiteX12" fmla="*/ 0 w 3044952"/>
              <a:gd name="connsiteY12" fmla="*/ 3004282 h 3004282"/>
              <a:gd name="connsiteX13" fmla="*/ 0 w 3044952"/>
              <a:gd name="connsiteY13" fmla="*/ 0 h 3004282"/>
              <a:gd name="connsiteX0" fmla="*/ 0 w 3044952"/>
              <a:gd name="connsiteY0" fmla="*/ 0 h 3004282"/>
              <a:gd name="connsiteX1" fmla="*/ 3044952 w 3044952"/>
              <a:gd name="connsiteY1" fmla="*/ 0 h 3004282"/>
              <a:gd name="connsiteX2" fmla="*/ 3044952 w 3044952"/>
              <a:gd name="connsiteY2" fmla="*/ 1973509 h 3004282"/>
              <a:gd name="connsiteX3" fmla="*/ 3025012 w 3044952"/>
              <a:gd name="connsiteY3" fmla="*/ 2119672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29163 h 3004282"/>
              <a:gd name="connsiteX10" fmla="*/ 2054105 w 3044952"/>
              <a:gd name="connsiteY10" fmla="*/ 3001574 h 3004282"/>
              <a:gd name="connsiteX11" fmla="*/ 2039007 w 3044952"/>
              <a:gd name="connsiteY11" fmla="*/ 3004282 h 3004282"/>
              <a:gd name="connsiteX12" fmla="*/ 0 w 3044952"/>
              <a:gd name="connsiteY12" fmla="*/ 3004282 h 3004282"/>
              <a:gd name="connsiteX13" fmla="*/ 0 w 3044952"/>
              <a:gd name="connsiteY13" fmla="*/ 0 h 3004282"/>
              <a:gd name="connsiteX0" fmla="*/ 0 w 3044952"/>
              <a:gd name="connsiteY0" fmla="*/ 0 h 3004282"/>
              <a:gd name="connsiteX1" fmla="*/ 3044952 w 3044952"/>
              <a:gd name="connsiteY1" fmla="*/ 0 h 3004282"/>
              <a:gd name="connsiteX2" fmla="*/ 3044952 w 3044952"/>
              <a:gd name="connsiteY2" fmla="*/ 1973509 h 3004282"/>
              <a:gd name="connsiteX3" fmla="*/ 3025012 w 3044952"/>
              <a:gd name="connsiteY3" fmla="*/ 2119672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29163 h 3004282"/>
              <a:gd name="connsiteX10" fmla="*/ 2054105 w 3044952"/>
              <a:gd name="connsiteY10" fmla="*/ 3001574 h 3004282"/>
              <a:gd name="connsiteX11" fmla="*/ 2039007 w 3044952"/>
              <a:gd name="connsiteY11" fmla="*/ 3004282 h 3004282"/>
              <a:gd name="connsiteX12" fmla="*/ 0 w 3044952"/>
              <a:gd name="connsiteY12" fmla="*/ 3004282 h 3004282"/>
              <a:gd name="connsiteX13" fmla="*/ 0 w 3044952"/>
              <a:gd name="connsiteY13" fmla="*/ 0 h 3004282"/>
              <a:gd name="connsiteX0" fmla="*/ 0 w 3044952"/>
              <a:gd name="connsiteY0" fmla="*/ 0 h 3004282"/>
              <a:gd name="connsiteX1" fmla="*/ 3044952 w 3044952"/>
              <a:gd name="connsiteY1" fmla="*/ 0 h 3004282"/>
              <a:gd name="connsiteX2" fmla="*/ 3044952 w 3044952"/>
              <a:gd name="connsiteY2" fmla="*/ 1973509 h 3004282"/>
              <a:gd name="connsiteX3" fmla="*/ 3025012 w 3044952"/>
              <a:gd name="connsiteY3" fmla="*/ 2119672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29163 h 3004282"/>
              <a:gd name="connsiteX10" fmla="*/ 2054105 w 3044952"/>
              <a:gd name="connsiteY10" fmla="*/ 3001574 h 3004282"/>
              <a:gd name="connsiteX11" fmla="*/ 2039007 w 3044952"/>
              <a:gd name="connsiteY11" fmla="*/ 3004282 h 3004282"/>
              <a:gd name="connsiteX12" fmla="*/ 0 w 3044952"/>
              <a:gd name="connsiteY12" fmla="*/ 3004282 h 3004282"/>
              <a:gd name="connsiteX13" fmla="*/ 0 w 3044952"/>
              <a:gd name="connsiteY13" fmla="*/ 0 h 3004282"/>
              <a:gd name="connsiteX0" fmla="*/ 0 w 3044952"/>
              <a:gd name="connsiteY0" fmla="*/ 0 h 3004282"/>
              <a:gd name="connsiteX1" fmla="*/ 3044952 w 3044952"/>
              <a:gd name="connsiteY1" fmla="*/ 0 h 3004282"/>
              <a:gd name="connsiteX2" fmla="*/ 3044952 w 3044952"/>
              <a:gd name="connsiteY2" fmla="*/ 1973509 h 3004282"/>
              <a:gd name="connsiteX3" fmla="*/ 3034035 w 3044952"/>
              <a:gd name="connsiteY3" fmla="*/ 2125687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29163 h 3004282"/>
              <a:gd name="connsiteX10" fmla="*/ 2054105 w 3044952"/>
              <a:gd name="connsiteY10" fmla="*/ 3001574 h 3004282"/>
              <a:gd name="connsiteX11" fmla="*/ 2039007 w 3044952"/>
              <a:gd name="connsiteY11" fmla="*/ 3004282 h 3004282"/>
              <a:gd name="connsiteX12" fmla="*/ 0 w 3044952"/>
              <a:gd name="connsiteY12" fmla="*/ 3004282 h 3004282"/>
              <a:gd name="connsiteX13" fmla="*/ 0 w 3044952"/>
              <a:gd name="connsiteY13" fmla="*/ 0 h 3004282"/>
              <a:gd name="connsiteX0" fmla="*/ 0 w 3044952"/>
              <a:gd name="connsiteY0" fmla="*/ 0 h 3007590"/>
              <a:gd name="connsiteX1" fmla="*/ 3044952 w 3044952"/>
              <a:gd name="connsiteY1" fmla="*/ 0 h 3007590"/>
              <a:gd name="connsiteX2" fmla="*/ 3044952 w 3044952"/>
              <a:gd name="connsiteY2" fmla="*/ 1973509 h 3007590"/>
              <a:gd name="connsiteX3" fmla="*/ 3034035 w 3044952"/>
              <a:gd name="connsiteY3" fmla="*/ 2125687 h 3007590"/>
              <a:gd name="connsiteX4" fmla="*/ 2845673 w 3044952"/>
              <a:gd name="connsiteY4" fmla="*/ 2570643 h 3007590"/>
              <a:gd name="connsiteX5" fmla="*/ 2798966 w 3044952"/>
              <a:gd name="connsiteY5" fmla="*/ 2630884 h 3007590"/>
              <a:gd name="connsiteX6" fmla="*/ 2700138 w 3044952"/>
              <a:gd name="connsiteY6" fmla="*/ 2733950 h 3007590"/>
              <a:gd name="connsiteX7" fmla="*/ 2661857 w 3044952"/>
              <a:gd name="connsiteY7" fmla="*/ 2766074 h 3007590"/>
              <a:gd name="connsiteX8" fmla="*/ 2603175 w 3044952"/>
              <a:gd name="connsiteY8" fmla="*/ 2808725 h 3007590"/>
              <a:gd name="connsiteX9" fmla="*/ 2573346 w 3044952"/>
              <a:gd name="connsiteY9" fmla="*/ 2829163 h 3007590"/>
              <a:gd name="connsiteX10" fmla="*/ 2075160 w 3044952"/>
              <a:gd name="connsiteY10" fmla="*/ 3007590 h 3007590"/>
              <a:gd name="connsiteX11" fmla="*/ 2039007 w 3044952"/>
              <a:gd name="connsiteY11" fmla="*/ 3004282 h 3007590"/>
              <a:gd name="connsiteX12" fmla="*/ 0 w 3044952"/>
              <a:gd name="connsiteY12" fmla="*/ 3004282 h 3007590"/>
              <a:gd name="connsiteX13" fmla="*/ 0 w 3044952"/>
              <a:gd name="connsiteY13" fmla="*/ 0 h 3007590"/>
              <a:gd name="connsiteX0" fmla="*/ 0 w 3044952"/>
              <a:gd name="connsiteY0" fmla="*/ 0 h 3007590"/>
              <a:gd name="connsiteX1" fmla="*/ 3044952 w 3044952"/>
              <a:gd name="connsiteY1" fmla="*/ 0 h 3007590"/>
              <a:gd name="connsiteX2" fmla="*/ 3044952 w 3044952"/>
              <a:gd name="connsiteY2" fmla="*/ 1973509 h 3007590"/>
              <a:gd name="connsiteX3" fmla="*/ 3034035 w 3044952"/>
              <a:gd name="connsiteY3" fmla="*/ 2125687 h 3007590"/>
              <a:gd name="connsiteX4" fmla="*/ 2845673 w 3044952"/>
              <a:gd name="connsiteY4" fmla="*/ 2570643 h 3007590"/>
              <a:gd name="connsiteX5" fmla="*/ 2798966 w 3044952"/>
              <a:gd name="connsiteY5" fmla="*/ 2630884 h 3007590"/>
              <a:gd name="connsiteX6" fmla="*/ 2700138 w 3044952"/>
              <a:gd name="connsiteY6" fmla="*/ 2733950 h 3007590"/>
              <a:gd name="connsiteX7" fmla="*/ 2661857 w 3044952"/>
              <a:gd name="connsiteY7" fmla="*/ 2766074 h 3007590"/>
              <a:gd name="connsiteX8" fmla="*/ 2603175 w 3044952"/>
              <a:gd name="connsiteY8" fmla="*/ 2808725 h 3007590"/>
              <a:gd name="connsiteX9" fmla="*/ 2573346 w 3044952"/>
              <a:gd name="connsiteY9" fmla="*/ 2829163 h 3007590"/>
              <a:gd name="connsiteX10" fmla="*/ 2075160 w 3044952"/>
              <a:gd name="connsiteY10" fmla="*/ 3007590 h 3007590"/>
              <a:gd name="connsiteX11" fmla="*/ 2039007 w 3044952"/>
              <a:gd name="connsiteY11" fmla="*/ 3004282 h 3007590"/>
              <a:gd name="connsiteX12" fmla="*/ 0 w 3044952"/>
              <a:gd name="connsiteY12" fmla="*/ 3004282 h 3007590"/>
              <a:gd name="connsiteX13" fmla="*/ 0 w 3044952"/>
              <a:gd name="connsiteY13" fmla="*/ 0 h 3007590"/>
              <a:gd name="connsiteX0" fmla="*/ 0 w 3044952"/>
              <a:gd name="connsiteY0" fmla="*/ 0 h 3007590"/>
              <a:gd name="connsiteX1" fmla="*/ 3044952 w 3044952"/>
              <a:gd name="connsiteY1" fmla="*/ 0 h 3007590"/>
              <a:gd name="connsiteX2" fmla="*/ 3044952 w 3044952"/>
              <a:gd name="connsiteY2" fmla="*/ 1973509 h 3007590"/>
              <a:gd name="connsiteX3" fmla="*/ 3037043 w 3044952"/>
              <a:gd name="connsiteY3" fmla="*/ 2131703 h 3007590"/>
              <a:gd name="connsiteX4" fmla="*/ 2845673 w 3044952"/>
              <a:gd name="connsiteY4" fmla="*/ 2570643 h 3007590"/>
              <a:gd name="connsiteX5" fmla="*/ 2798966 w 3044952"/>
              <a:gd name="connsiteY5" fmla="*/ 2630884 h 3007590"/>
              <a:gd name="connsiteX6" fmla="*/ 2700138 w 3044952"/>
              <a:gd name="connsiteY6" fmla="*/ 2733950 h 3007590"/>
              <a:gd name="connsiteX7" fmla="*/ 2661857 w 3044952"/>
              <a:gd name="connsiteY7" fmla="*/ 2766074 h 3007590"/>
              <a:gd name="connsiteX8" fmla="*/ 2603175 w 3044952"/>
              <a:gd name="connsiteY8" fmla="*/ 2808725 h 3007590"/>
              <a:gd name="connsiteX9" fmla="*/ 2573346 w 3044952"/>
              <a:gd name="connsiteY9" fmla="*/ 2829163 h 3007590"/>
              <a:gd name="connsiteX10" fmla="*/ 2075160 w 3044952"/>
              <a:gd name="connsiteY10" fmla="*/ 3007590 h 3007590"/>
              <a:gd name="connsiteX11" fmla="*/ 2039007 w 3044952"/>
              <a:gd name="connsiteY11" fmla="*/ 3004282 h 3007590"/>
              <a:gd name="connsiteX12" fmla="*/ 0 w 3044952"/>
              <a:gd name="connsiteY12" fmla="*/ 3004282 h 3007590"/>
              <a:gd name="connsiteX13" fmla="*/ 0 w 3044952"/>
              <a:gd name="connsiteY13" fmla="*/ 0 h 3007590"/>
              <a:gd name="connsiteX0" fmla="*/ 0 w 3044952"/>
              <a:gd name="connsiteY0" fmla="*/ 0 h 3004582"/>
              <a:gd name="connsiteX1" fmla="*/ 3044952 w 3044952"/>
              <a:gd name="connsiteY1" fmla="*/ 0 h 3004582"/>
              <a:gd name="connsiteX2" fmla="*/ 3044952 w 3044952"/>
              <a:gd name="connsiteY2" fmla="*/ 1973509 h 3004582"/>
              <a:gd name="connsiteX3" fmla="*/ 3037043 w 3044952"/>
              <a:gd name="connsiteY3" fmla="*/ 2131703 h 3004582"/>
              <a:gd name="connsiteX4" fmla="*/ 2845673 w 3044952"/>
              <a:gd name="connsiteY4" fmla="*/ 2570643 h 3004582"/>
              <a:gd name="connsiteX5" fmla="*/ 2798966 w 3044952"/>
              <a:gd name="connsiteY5" fmla="*/ 2630884 h 3004582"/>
              <a:gd name="connsiteX6" fmla="*/ 2700138 w 3044952"/>
              <a:gd name="connsiteY6" fmla="*/ 2733950 h 3004582"/>
              <a:gd name="connsiteX7" fmla="*/ 2661857 w 3044952"/>
              <a:gd name="connsiteY7" fmla="*/ 2766074 h 3004582"/>
              <a:gd name="connsiteX8" fmla="*/ 2603175 w 3044952"/>
              <a:gd name="connsiteY8" fmla="*/ 2808725 h 3004582"/>
              <a:gd name="connsiteX9" fmla="*/ 2573346 w 3044952"/>
              <a:gd name="connsiteY9" fmla="*/ 2829163 h 3004582"/>
              <a:gd name="connsiteX10" fmla="*/ 2090199 w 3044952"/>
              <a:gd name="connsiteY10" fmla="*/ 3004582 h 3004582"/>
              <a:gd name="connsiteX11" fmla="*/ 2039007 w 3044952"/>
              <a:gd name="connsiteY11" fmla="*/ 3004282 h 3004582"/>
              <a:gd name="connsiteX12" fmla="*/ 0 w 3044952"/>
              <a:gd name="connsiteY12" fmla="*/ 3004282 h 3004582"/>
              <a:gd name="connsiteX13" fmla="*/ 0 w 3044952"/>
              <a:gd name="connsiteY13" fmla="*/ 0 h 3004582"/>
              <a:gd name="connsiteX0" fmla="*/ 0 w 3044952"/>
              <a:gd name="connsiteY0" fmla="*/ 0 h 3004582"/>
              <a:gd name="connsiteX1" fmla="*/ 3044952 w 3044952"/>
              <a:gd name="connsiteY1" fmla="*/ 0 h 3004582"/>
              <a:gd name="connsiteX2" fmla="*/ 3044952 w 3044952"/>
              <a:gd name="connsiteY2" fmla="*/ 1973509 h 3004582"/>
              <a:gd name="connsiteX3" fmla="*/ 3037043 w 3044952"/>
              <a:gd name="connsiteY3" fmla="*/ 2131703 h 3004582"/>
              <a:gd name="connsiteX4" fmla="*/ 2845673 w 3044952"/>
              <a:gd name="connsiteY4" fmla="*/ 2570643 h 3004582"/>
              <a:gd name="connsiteX5" fmla="*/ 2798966 w 3044952"/>
              <a:gd name="connsiteY5" fmla="*/ 2630884 h 3004582"/>
              <a:gd name="connsiteX6" fmla="*/ 2700138 w 3044952"/>
              <a:gd name="connsiteY6" fmla="*/ 2733950 h 3004582"/>
              <a:gd name="connsiteX7" fmla="*/ 2661857 w 3044952"/>
              <a:gd name="connsiteY7" fmla="*/ 2766074 h 3004582"/>
              <a:gd name="connsiteX8" fmla="*/ 2603175 w 3044952"/>
              <a:gd name="connsiteY8" fmla="*/ 2808725 h 3004582"/>
              <a:gd name="connsiteX9" fmla="*/ 2573346 w 3044952"/>
              <a:gd name="connsiteY9" fmla="*/ 2829163 h 3004582"/>
              <a:gd name="connsiteX10" fmla="*/ 2090199 w 3044952"/>
              <a:gd name="connsiteY10" fmla="*/ 3004582 h 3004582"/>
              <a:gd name="connsiteX11" fmla="*/ 2039007 w 3044952"/>
              <a:gd name="connsiteY11" fmla="*/ 3004282 h 3004582"/>
              <a:gd name="connsiteX12" fmla="*/ 0 w 3044952"/>
              <a:gd name="connsiteY12" fmla="*/ 3004282 h 3004582"/>
              <a:gd name="connsiteX13" fmla="*/ 0 w 3044952"/>
              <a:gd name="connsiteY13" fmla="*/ 0 h 3004582"/>
              <a:gd name="connsiteX0" fmla="*/ 0 w 3044952"/>
              <a:gd name="connsiteY0" fmla="*/ 0 h 3007919"/>
              <a:gd name="connsiteX1" fmla="*/ 3044952 w 3044952"/>
              <a:gd name="connsiteY1" fmla="*/ 0 h 3007919"/>
              <a:gd name="connsiteX2" fmla="*/ 3044952 w 3044952"/>
              <a:gd name="connsiteY2" fmla="*/ 1973509 h 3007919"/>
              <a:gd name="connsiteX3" fmla="*/ 3037043 w 3044952"/>
              <a:gd name="connsiteY3" fmla="*/ 2131703 h 3007919"/>
              <a:gd name="connsiteX4" fmla="*/ 2845673 w 3044952"/>
              <a:gd name="connsiteY4" fmla="*/ 2570643 h 3007919"/>
              <a:gd name="connsiteX5" fmla="*/ 2798966 w 3044952"/>
              <a:gd name="connsiteY5" fmla="*/ 2630884 h 3007919"/>
              <a:gd name="connsiteX6" fmla="*/ 2700138 w 3044952"/>
              <a:gd name="connsiteY6" fmla="*/ 2733950 h 3007919"/>
              <a:gd name="connsiteX7" fmla="*/ 2661857 w 3044952"/>
              <a:gd name="connsiteY7" fmla="*/ 2766074 h 3007919"/>
              <a:gd name="connsiteX8" fmla="*/ 2603175 w 3044952"/>
              <a:gd name="connsiteY8" fmla="*/ 2808725 h 3007919"/>
              <a:gd name="connsiteX9" fmla="*/ 2573346 w 3044952"/>
              <a:gd name="connsiteY9" fmla="*/ 2829163 h 3007919"/>
              <a:gd name="connsiteX10" fmla="*/ 2090199 w 3044952"/>
              <a:gd name="connsiteY10" fmla="*/ 3007919 h 3007919"/>
              <a:gd name="connsiteX11" fmla="*/ 2039007 w 3044952"/>
              <a:gd name="connsiteY11" fmla="*/ 3004282 h 3007919"/>
              <a:gd name="connsiteX12" fmla="*/ 0 w 3044952"/>
              <a:gd name="connsiteY12" fmla="*/ 3004282 h 3007919"/>
              <a:gd name="connsiteX13" fmla="*/ 0 w 3044952"/>
              <a:gd name="connsiteY13" fmla="*/ 0 h 3007919"/>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29163 h 3004282"/>
              <a:gd name="connsiteX10" fmla="*/ 2039007 w 3044952"/>
              <a:gd name="connsiteY10" fmla="*/ 3004282 h 3004282"/>
              <a:gd name="connsiteX11" fmla="*/ 0 w 3044952"/>
              <a:gd name="connsiteY11" fmla="*/ 3004282 h 3004282"/>
              <a:gd name="connsiteX12" fmla="*/ 0 w 3044952"/>
              <a:gd name="connsiteY12"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29163 h 3004282"/>
              <a:gd name="connsiteX10" fmla="*/ 2039007 w 3044952"/>
              <a:gd name="connsiteY10" fmla="*/ 3004282 h 3004282"/>
              <a:gd name="connsiteX11" fmla="*/ 0 w 3044952"/>
              <a:gd name="connsiteY11" fmla="*/ 3004282 h 3004282"/>
              <a:gd name="connsiteX12" fmla="*/ 0 w 3044952"/>
              <a:gd name="connsiteY12"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34160 h 3004282"/>
              <a:gd name="connsiteX10" fmla="*/ 2039007 w 3044952"/>
              <a:gd name="connsiteY10" fmla="*/ 3004282 h 3004282"/>
              <a:gd name="connsiteX11" fmla="*/ 0 w 3044952"/>
              <a:gd name="connsiteY11" fmla="*/ 3004282 h 3004282"/>
              <a:gd name="connsiteX12" fmla="*/ 0 w 3044952"/>
              <a:gd name="connsiteY12"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34160 h 3004282"/>
              <a:gd name="connsiteX10" fmla="*/ 2039007 w 3044952"/>
              <a:gd name="connsiteY10" fmla="*/ 3004282 h 3004282"/>
              <a:gd name="connsiteX11" fmla="*/ 0 w 3044952"/>
              <a:gd name="connsiteY11" fmla="*/ 3004282 h 3004282"/>
              <a:gd name="connsiteX12" fmla="*/ 0 w 3044952"/>
              <a:gd name="connsiteY12"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573346 w 3044952"/>
              <a:gd name="connsiteY9" fmla="*/ 2834160 h 3004282"/>
              <a:gd name="connsiteX10" fmla="*/ 2039007 w 3044952"/>
              <a:gd name="connsiteY10" fmla="*/ 3004282 h 3004282"/>
              <a:gd name="connsiteX11" fmla="*/ 0 w 3044952"/>
              <a:gd name="connsiteY11" fmla="*/ 3004282 h 3004282"/>
              <a:gd name="connsiteX12" fmla="*/ 0 w 3044952"/>
              <a:gd name="connsiteY12"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61857 w 3044952"/>
              <a:gd name="connsiteY7" fmla="*/ 2766074 h 3004282"/>
              <a:gd name="connsiteX8" fmla="*/ 2603175 w 3044952"/>
              <a:gd name="connsiteY8" fmla="*/ 2808725 h 3004282"/>
              <a:gd name="connsiteX9" fmla="*/ 2039007 w 3044952"/>
              <a:gd name="connsiteY9" fmla="*/ 3004282 h 3004282"/>
              <a:gd name="connsiteX10" fmla="*/ 0 w 3044952"/>
              <a:gd name="connsiteY10" fmla="*/ 3004282 h 3004282"/>
              <a:gd name="connsiteX11" fmla="*/ 0 w 3044952"/>
              <a:gd name="connsiteY11"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798966 w 3044952"/>
              <a:gd name="connsiteY5" fmla="*/ 2630884 h 3004282"/>
              <a:gd name="connsiteX6" fmla="*/ 2700138 w 3044952"/>
              <a:gd name="connsiteY6" fmla="*/ 2733950 h 3004282"/>
              <a:gd name="connsiteX7" fmla="*/ 2603175 w 3044952"/>
              <a:gd name="connsiteY7" fmla="*/ 2808725 h 3004282"/>
              <a:gd name="connsiteX8" fmla="*/ 2039007 w 3044952"/>
              <a:gd name="connsiteY8" fmla="*/ 3004282 h 3004282"/>
              <a:gd name="connsiteX9" fmla="*/ 0 w 3044952"/>
              <a:gd name="connsiteY9" fmla="*/ 3004282 h 3004282"/>
              <a:gd name="connsiteX10" fmla="*/ 0 w 3044952"/>
              <a:gd name="connsiteY10"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798966 w 3044952"/>
              <a:gd name="connsiteY5" fmla="*/ 2630884 h 3004282"/>
              <a:gd name="connsiteX6" fmla="*/ 2603175 w 3044952"/>
              <a:gd name="connsiteY6" fmla="*/ 2808725 h 3004282"/>
              <a:gd name="connsiteX7" fmla="*/ 2039007 w 3044952"/>
              <a:gd name="connsiteY7" fmla="*/ 3004282 h 3004282"/>
              <a:gd name="connsiteX8" fmla="*/ 0 w 3044952"/>
              <a:gd name="connsiteY8" fmla="*/ 3004282 h 3004282"/>
              <a:gd name="connsiteX9" fmla="*/ 0 w 3044952"/>
              <a:gd name="connsiteY9"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845673 w 3044952"/>
              <a:gd name="connsiteY4" fmla="*/ 2570643 h 3004282"/>
              <a:gd name="connsiteX5" fmla="*/ 2603175 w 3044952"/>
              <a:gd name="connsiteY5" fmla="*/ 2808725 h 3004282"/>
              <a:gd name="connsiteX6" fmla="*/ 2039007 w 3044952"/>
              <a:gd name="connsiteY6" fmla="*/ 3004282 h 3004282"/>
              <a:gd name="connsiteX7" fmla="*/ 0 w 3044952"/>
              <a:gd name="connsiteY7" fmla="*/ 3004282 h 3004282"/>
              <a:gd name="connsiteX8" fmla="*/ 0 w 3044952"/>
              <a:gd name="connsiteY8"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603175 w 3044952"/>
              <a:gd name="connsiteY4" fmla="*/ 2808725 h 3004282"/>
              <a:gd name="connsiteX5" fmla="*/ 2039007 w 3044952"/>
              <a:gd name="connsiteY5" fmla="*/ 3004282 h 3004282"/>
              <a:gd name="connsiteX6" fmla="*/ 0 w 3044952"/>
              <a:gd name="connsiteY6" fmla="*/ 3004282 h 3004282"/>
              <a:gd name="connsiteX7" fmla="*/ 0 w 3044952"/>
              <a:gd name="connsiteY7"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039007 w 3044952"/>
              <a:gd name="connsiteY4" fmla="*/ 3004282 h 3004282"/>
              <a:gd name="connsiteX5" fmla="*/ 0 w 3044952"/>
              <a:gd name="connsiteY5" fmla="*/ 3004282 h 3004282"/>
              <a:gd name="connsiteX6" fmla="*/ 0 w 3044952"/>
              <a:gd name="connsiteY6"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034011 w 3044952"/>
              <a:gd name="connsiteY4" fmla="*/ 3004282 h 3004282"/>
              <a:gd name="connsiteX5" fmla="*/ 0 w 3044952"/>
              <a:gd name="connsiteY5" fmla="*/ 3004282 h 3004282"/>
              <a:gd name="connsiteX6" fmla="*/ 0 w 3044952"/>
              <a:gd name="connsiteY6"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034011 w 3044952"/>
              <a:gd name="connsiteY4" fmla="*/ 3004282 h 3004282"/>
              <a:gd name="connsiteX5" fmla="*/ 0 w 3044952"/>
              <a:gd name="connsiteY5" fmla="*/ 3004282 h 3004282"/>
              <a:gd name="connsiteX6" fmla="*/ 0 w 3044952"/>
              <a:gd name="connsiteY6" fmla="*/ 0 h 3004282"/>
              <a:gd name="connsiteX0" fmla="*/ 0 w 3044952"/>
              <a:gd name="connsiteY0" fmla="*/ 0 h 3004282"/>
              <a:gd name="connsiteX1" fmla="*/ 3044952 w 3044952"/>
              <a:gd name="connsiteY1" fmla="*/ 0 h 3004282"/>
              <a:gd name="connsiteX2" fmla="*/ 3044952 w 3044952"/>
              <a:gd name="connsiteY2" fmla="*/ 1973509 h 3004282"/>
              <a:gd name="connsiteX3" fmla="*/ 3037043 w 3044952"/>
              <a:gd name="connsiteY3" fmla="*/ 2131703 h 3004282"/>
              <a:gd name="connsiteX4" fmla="*/ 2034011 w 3044952"/>
              <a:gd name="connsiteY4" fmla="*/ 3004282 h 3004282"/>
              <a:gd name="connsiteX5" fmla="*/ 0 w 3044952"/>
              <a:gd name="connsiteY5" fmla="*/ 3004282 h 3004282"/>
              <a:gd name="connsiteX6" fmla="*/ 0 w 3044952"/>
              <a:gd name="connsiteY6" fmla="*/ 0 h 3004282"/>
              <a:gd name="connsiteX0" fmla="*/ 0 w 3044952"/>
              <a:gd name="connsiteY0" fmla="*/ 0 h 3009279"/>
              <a:gd name="connsiteX1" fmla="*/ 3044952 w 3044952"/>
              <a:gd name="connsiteY1" fmla="*/ 0 h 3009279"/>
              <a:gd name="connsiteX2" fmla="*/ 3044952 w 3044952"/>
              <a:gd name="connsiteY2" fmla="*/ 1973509 h 3009279"/>
              <a:gd name="connsiteX3" fmla="*/ 3037043 w 3044952"/>
              <a:gd name="connsiteY3" fmla="*/ 2131703 h 3009279"/>
              <a:gd name="connsiteX4" fmla="*/ 2034011 w 3044952"/>
              <a:gd name="connsiteY4" fmla="*/ 3004282 h 3009279"/>
              <a:gd name="connsiteX5" fmla="*/ 0 w 3044952"/>
              <a:gd name="connsiteY5" fmla="*/ 3009279 h 3009279"/>
              <a:gd name="connsiteX6" fmla="*/ 0 w 3044952"/>
              <a:gd name="connsiteY6" fmla="*/ 0 h 3009279"/>
              <a:gd name="connsiteX0" fmla="*/ 0 w 3044952"/>
              <a:gd name="connsiteY0" fmla="*/ 0 h 3009279"/>
              <a:gd name="connsiteX1" fmla="*/ 3044952 w 3044952"/>
              <a:gd name="connsiteY1" fmla="*/ 0 h 3009279"/>
              <a:gd name="connsiteX2" fmla="*/ 3044952 w 3044952"/>
              <a:gd name="connsiteY2" fmla="*/ 1973509 h 3009279"/>
              <a:gd name="connsiteX3" fmla="*/ 3037043 w 3044952"/>
              <a:gd name="connsiteY3" fmla="*/ 2131703 h 3009279"/>
              <a:gd name="connsiteX4" fmla="*/ 2038324 w 3044952"/>
              <a:gd name="connsiteY4" fmla="*/ 3008596 h 3009279"/>
              <a:gd name="connsiteX5" fmla="*/ 0 w 3044952"/>
              <a:gd name="connsiteY5" fmla="*/ 3009279 h 3009279"/>
              <a:gd name="connsiteX6" fmla="*/ 0 w 3044952"/>
              <a:gd name="connsiteY6" fmla="*/ 0 h 3009279"/>
              <a:gd name="connsiteX0" fmla="*/ 0 w 3044952"/>
              <a:gd name="connsiteY0" fmla="*/ 0 h 3009279"/>
              <a:gd name="connsiteX1" fmla="*/ 3044952 w 3044952"/>
              <a:gd name="connsiteY1" fmla="*/ 0 h 3009279"/>
              <a:gd name="connsiteX2" fmla="*/ 3044952 w 3044952"/>
              <a:gd name="connsiteY2" fmla="*/ 1973509 h 3009279"/>
              <a:gd name="connsiteX3" fmla="*/ 3037043 w 3044952"/>
              <a:gd name="connsiteY3" fmla="*/ 2131703 h 3009279"/>
              <a:gd name="connsiteX4" fmla="*/ 2038324 w 3044952"/>
              <a:gd name="connsiteY4" fmla="*/ 3008596 h 3009279"/>
              <a:gd name="connsiteX5" fmla="*/ 0 w 3044952"/>
              <a:gd name="connsiteY5" fmla="*/ 3009279 h 3009279"/>
              <a:gd name="connsiteX6" fmla="*/ 0 w 3044952"/>
              <a:gd name="connsiteY6" fmla="*/ 0 h 3009279"/>
              <a:gd name="connsiteX0" fmla="*/ 0 w 3044952"/>
              <a:gd name="connsiteY0" fmla="*/ 0 h 3009279"/>
              <a:gd name="connsiteX1" fmla="*/ 3044952 w 3044952"/>
              <a:gd name="connsiteY1" fmla="*/ 0 h 3009279"/>
              <a:gd name="connsiteX2" fmla="*/ 3044952 w 3044952"/>
              <a:gd name="connsiteY2" fmla="*/ 1973509 h 3009279"/>
              <a:gd name="connsiteX3" fmla="*/ 3037043 w 3044952"/>
              <a:gd name="connsiteY3" fmla="*/ 2131703 h 3009279"/>
              <a:gd name="connsiteX4" fmla="*/ 2038324 w 3044952"/>
              <a:gd name="connsiteY4" fmla="*/ 3008596 h 3009279"/>
              <a:gd name="connsiteX5" fmla="*/ 0 w 3044952"/>
              <a:gd name="connsiteY5" fmla="*/ 3009279 h 3009279"/>
              <a:gd name="connsiteX6" fmla="*/ 0 w 3044952"/>
              <a:gd name="connsiteY6" fmla="*/ 0 h 30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4952" h="3009279">
                <a:moveTo>
                  <a:pt x="0" y="0"/>
                </a:moveTo>
                <a:lnTo>
                  <a:pt x="3044952" y="0"/>
                </a:lnTo>
                <a:lnTo>
                  <a:pt x="3044952" y="1973509"/>
                </a:lnTo>
                <a:lnTo>
                  <a:pt x="3037043" y="2131703"/>
                </a:lnTo>
                <a:cubicBezTo>
                  <a:pt x="3022918" y="2282146"/>
                  <a:pt x="2825682" y="2961522"/>
                  <a:pt x="2038324" y="3008596"/>
                </a:cubicBezTo>
                <a:lnTo>
                  <a:pt x="0" y="3009279"/>
                </a:lnTo>
                <a:lnTo>
                  <a:pt x="0" y="0"/>
                </a:lnTo>
                <a:close/>
              </a:path>
            </a:pathLst>
          </a:custGeom>
        </p:spPr>
        <p:txBody>
          <a:bodyPr wrap="square">
            <a:noAutofit/>
          </a:bodyPr>
          <a:lstStyle/>
          <a:p>
            <a:r>
              <a:rPr lang="en-US" dirty="0"/>
              <a:t>Click icon to add picture</a:t>
            </a:r>
          </a:p>
        </p:txBody>
      </p:sp>
      <p:sp>
        <p:nvSpPr>
          <p:cNvPr id="9" name="Picture Placeholder 8"/>
          <p:cNvSpPr>
            <a:spLocks noGrp="1"/>
          </p:cNvSpPr>
          <p:nvPr>
            <p:ph type="pic" sz="quarter" idx="13"/>
          </p:nvPr>
        </p:nvSpPr>
        <p:spPr>
          <a:xfrm>
            <a:off x="6096000" y="0"/>
            <a:ext cx="6105525" cy="3429000"/>
          </a:xfrm>
        </p:spPr>
        <p:txBody>
          <a:bodyPr/>
          <a:lstStyle/>
          <a:p>
            <a:r>
              <a:rPr lang="en-US" dirty="0"/>
              <a:t>Click icon to add picture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0"/>
          <a:stretch/>
        </p:blipFill>
        <p:spPr>
          <a:xfrm>
            <a:off x="0" y="5359551"/>
            <a:ext cx="12202048" cy="1498449"/>
          </a:xfrm>
          <a:prstGeom prst="rect">
            <a:avLst/>
          </a:prstGeom>
        </p:spPr>
      </p:pic>
      <p:sp>
        <p:nvSpPr>
          <p:cNvPr id="2" name="Title 1"/>
          <p:cNvSpPr>
            <a:spLocks noGrp="1"/>
          </p:cNvSpPr>
          <p:nvPr>
            <p:ph type="title"/>
          </p:nvPr>
        </p:nvSpPr>
        <p:spPr>
          <a:xfrm>
            <a:off x="752790" y="566462"/>
            <a:ext cx="4680448" cy="983535"/>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769723" y="1984375"/>
            <a:ext cx="4680448" cy="4154818"/>
          </a:xfrm>
        </p:spPr>
        <p:txBody>
          <a:bodyPr lIns="91440">
            <a:normAutofit/>
          </a:bodyPr>
          <a:lstStyle>
            <a:lvl1pPr marL="0" indent="0">
              <a:lnSpc>
                <a:spcPts val="2500"/>
              </a:lnSpc>
              <a:spcBef>
                <a:spcPts val="0"/>
              </a:spcBef>
              <a:spcAft>
                <a:spcPts val="900"/>
              </a:spcAft>
              <a:buNone/>
              <a:defRPr sz="2000"/>
            </a:lvl1pPr>
            <a:lvl2pPr>
              <a:lnSpc>
                <a:spcPct val="100000"/>
              </a:lnSpc>
              <a:spcBef>
                <a:spcPts val="0"/>
              </a:spcBef>
              <a:spcAft>
                <a:spcPts val="900"/>
              </a:spcAft>
              <a:defRPr/>
            </a:lvl2pPr>
            <a:lvl3pPr>
              <a:lnSpc>
                <a:spcPct val="100000"/>
              </a:lnSpc>
              <a:spcBef>
                <a:spcPts val="0"/>
              </a:spcBef>
              <a:spcAft>
                <a:spcPts val="900"/>
              </a:spcAft>
              <a:defRPr/>
            </a:lvl3pPr>
            <a:lvl4pPr>
              <a:lnSpc>
                <a:spcPct val="100000"/>
              </a:lnSpc>
              <a:spcBef>
                <a:spcPts val="0"/>
              </a:spcBef>
              <a:spcAft>
                <a:spcPts val="900"/>
              </a:spcAft>
              <a:defRPr/>
            </a:lvl4pPr>
            <a:lvl5pPr>
              <a:lnSpc>
                <a:spcPct val="100000"/>
              </a:lnSpc>
              <a:spcBef>
                <a:spcPts val="0"/>
              </a:spcBef>
              <a:spcAft>
                <a:spcPts val="900"/>
              </a:spcAft>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Tree>
    <p:extLst>
      <p:ext uri="{BB962C8B-B14F-4D97-AF65-F5344CB8AC3E}">
        <p14:creationId xmlns:p14="http://schemas.microsoft.com/office/powerpoint/2010/main" val="370935564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_Slide_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201525" cy="6436955"/>
          </a:xfrm>
          <a:custGeom>
            <a:avLst/>
            <a:gdLst>
              <a:gd name="connsiteX0" fmla="*/ 0 w 12201525"/>
              <a:gd name="connsiteY0" fmla="*/ 0 h 6433282"/>
              <a:gd name="connsiteX1" fmla="*/ 12201525 w 12201525"/>
              <a:gd name="connsiteY1" fmla="*/ 0 h 6433282"/>
              <a:gd name="connsiteX2" fmla="*/ 12201525 w 12201525"/>
              <a:gd name="connsiteY2" fmla="*/ 5380160 h 6433282"/>
              <a:gd name="connsiteX3" fmla="*/ 12178536 w 12201525"/>
              <a:gd name="connsiteY3" fmla="*/ 5548672 h 6433282"/>
              <a:gd name="connsiteX4" fmla="*/ 11262871 w 12201525"/>
              <a:gd name="connsiteY4" fmla="*/ 6421186 h 6433282"/>
              <a:gd name="connsiteX5" fmla="*/ 11193403 w 12201525"/>
              <a:gd name="connsiteY5" fmla="*/ 6433282 h 6433282"/>
              <a:gd name="connsiteX6" fmla="*/ 0 w 12201525"/>
              <a:gd name="connsiteY6" fmla="*/ 6433282 h 6433282"/>
              <a:gd name="connsiteX0" fmla="*/ 0 w 12201525"/>
              <a:gd name="connsiteY0" fmla="*/ 0 h 6433282"/>
              <a:gd name="connsiteX1" fmla="*/ 12201525 w 12201525"/>
              <a:gd name="connsiteY1" fmla="*/ 0 h 6433282"/>
              <a:gd name="connsiteX2" fmla="*/ 12201525 w 12201525"/>
              <a:gd name="connsiteY2" fmla="*/ 5380160 h 6433282"/>
              <a:gd name="connsiteX3" fmla="*/ 12178536 w 12201525"/>
              <a:gd name="connsiteY3" fmla="*/ 5548672 h 6433282"/>
              <a:gd name="connsiteX4" fmla="*/ 11278111 w 12201525"/>
              <a:gd name="connsiteY4" fmla="*/ 6428806 h 6433282"/>
              <a:gd name="connsiteX5" fmla="*/ 11193403 w 12201525"/>
              <a:gd name="connsiteY5" fmla="*/ 6433282 h 6433282"/>
              <a:gd name="connsiteX6" fmla="*/ 0 w 12201525"/>
              <a:gd name="connsiteY6" fmla="*/ 6433282 h 6433282"/>
              <a:gd name="connsiteX7" fmla="*/ 0 w 12201525"/>
              <a:gd name="connsiteY7" fmla="*/ 0 h 6433282"/>
              <a:gd name="connsiteX0" fmla="*/ 0 w 12201525"/>
              <a:gd name="connsiteY0" fmla="*/ 0 h 6433282"/>
              <a:gd name="connsiteX1" fmla="*/ 12201525 w 12201525"/>
              <a:gd name="connsiteY1" fmla="*/ 0 h 6433282"/>
              <a:gd name="connsiteX2" fmla="*/ 12201525 w 12201525"/>
              <a:gd name="connsiteY2" fmla="*/ 5380160 h 6433282"/>
              <a:gd name="connsiteX3" fmla="*/ 12178536 w 12201525"/>
              <a:gd name="connsiteY3" fmla="*/ 5548672 h 6433282"/>
              <a:gd name="connsiteX4" fmla="*/ 11289541 w 12201525"/>
              <a:gd name="connsiteY4" fmla="*/ 6428806 h 6433282"/>
              <a:gd name="connsiteX5" fmla="*/ 11193403 w 12201525"/>
              <a:gd name="connsiteY5" fmla="*/ 6433282 h 6433282"/>
              <a:gd name="connsiteX6" fmla="*/ 0 w 12201525"/>
              <a:gd name="connsiteY6" fmla="*/ 6433282 h 6433282"/>
              <a:gd name="connsiteX7" fmla="*/ 0 w 12201525"/>
              <a:gd name="connsiteY7" fmla="*/ 0 h 6433282"/>
              <a:gd name="connsiteX0" fmla="*/ 0 w 12201525"/>
              <a:gd name="connsiteY0" fmla="*/ 0 h 6433282"/>
              <a:gd name="connsiteX1" fmla="*/ 12201525 w 12201525"/>
              <a:gd name="connsiteY1" fmla="*/ 0 h 6433282"/>
              <a:gd name="connsiteX2" fmla="*/ 12201525 w 12201525"/>
              <a:gd name="connsiteY2" fmla="*/ 5380160 h 6433282"/>
              <a:gd name="connsiteX3" fmla="*/ 12189966 w 12201525"/>
              <a:gd name="connsiteY3" fmla="*/ 5560102 h 6433282"/>
              <a:gd name="connsiteX4" fmla="*/ 11289541 w 12201525"/>
              <a:gd name="connsiteY4" fmla="*/ 6428806 h 6433282"/>
              <a:gd name="connsiteX5" fmla="*/ 11193403 w 12201525"/>
              <a:gd name="connsiteY5" fmla="*/ 6433282 h 6433282"/>
              <a:gd name="connsiteX6" fmla="*/ 0 w 12201525"/>
              <a:gd name="connsiteY6" fmla="*/ 6433282 h 6433282"/>
              <a:gd name="connsiteX7" fmla="*/ 0 w 12201525"/>
              <a:gd name="connsiteY7" fmla="*/ 0 h 6433282"/>
              <a:gd name="connsiteX0" fmla="*/ 0 w 12201525"/>
              <a:gd name="connsiteY0" fmla="*/ 0 h 6433282"/>
              <a:gd name="connsiteX1" fmla="*/ 12201525 w 12201525"/>
              <a:gd name="connsiteY1" fmla="*/ 0 h 6433282"/>
              <a:gd name="connsiteX2" fmla="*/ 12201525 w 12201525"/>
              <a:gd name="connsiteY2" fmla="*/ 5380160 h 6433282"/>
              <a:gd name="connsiteX3" fmla="*/ 12189966 w 12201525"/>
              <a:gd name="connsiteY3" fmla="*/ 5560102 h 6433282"/>
              <a:gd name="connsiteX4" fmla="*/ 11289541 w 12201525"/>
              <a:gd name="connsiteY4" fmla="*/ 6428806 h 6433282"/>
              <a:gd name="connsiteX5" fmla="*/ 11193403 w 12201525"/>
              <a:gd name="connsiteY5" fmla="*/ 6433282 h 6433282"/>
              <a:gd name="connsiteX6" fmla="*/ 0 w 12201525"/>
              <a:gd name="connsiteY6" fmla="*/ 6433282 h 6433282"/>
              <a:gd name="connsiteX7" fmla="*/ 0 w 12201525"/>
              <a:gd name="connsiteY7" fmla="*/ 0 h 6433282"/>
              <a:gd name="connsiteX0" fmla="*/ 0 w 12201525"/>
              <a:gd name="connsiteY0" fmla="*/ 0 h 6436955"/>
              <a:gd name="connsiteX1" fmla="*/ 12201525 w 12201525"/>
              <a:gd name="connsiteY1" fmla="*/ 0 h 6436955"/>
              <a:gd name="connsiteX2" fmla="*/ 12201525 w 12201525"/>
              <a:gd name="connsiteY2" fmla="*/ 5380160 h 6436955"/>
              <a:gd name="connsiteX3" fmla="*/ 12189966 w 12201525"/>
              <a:gd name="connsiteY3" fmla="*/ 5560102 h 6436955"/>
              <a:gd name="connsiteX4" fmla="*/ 11289541 w 12201525"/>
              <a:gd name="connsiteY4" fmla="*/ 6428806 h 6436955"/>
              <a:gd name="connsiteX5" fmla="*/ 11193403 w 12201525"/>
              <a:gd name="connsiteY5" fmla="*/ 6436955 h 6436955"/>
              <a:gd name="connsiteX6" fmla="*/ 0 w 12201525"/>
              <a:gd name="connsiteY6" fmla="*/ 6433282 h 6436955"/>
              <a:gd name="connsiteX7" fmla="*/ 0 w 12201525"/>
              <a:gd name="connsiteY7" fmla="*/ 0 h 643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1525" h="6436955">
                <a:moveTo>
                  <a:pt x="0" y="0"/>
                </a:moveTo>
                <a:lnTo>
                  <a:pt x="12201525" y="0"/>
                </a:lnTo>
                <a:lnTo>
                  <a:pt x="12201525" y="5380160"/>
                </a:lnTo>
                <a:lnTo>
                  <a:pt x="12189966" y="5560102"/>
                </a:lnTo>
                <a:cubicBezTo>
                  <a:pt x="12041656" y="6238734"/>
                  <a:pt x="11550289" y="6382994"/>
                  <a:pt x="11289541" y="6428806"/>
                </a:cubicBezTo>
                <a:lnTo>
                  <a:pt x="11193403" y="6436955"/>
                </a:lnTo>
                <a:lnTo>
                  <a:pt x="0" y="6433282"/>
                </a:lnTo>
                <a:lnTo>
                  <a:pt x="0" y="0"/>
                </a:lnTo>
                <a:close/>
              </a:path>
            </a:pathLst>
          </a:custGeom>
        </p:spPr>
        <p:txBody>
          <a:bodyPr wrap="square">
            <a:noAutofit/>
          </a:bodyPr>
          <a:lstStyle/>
          <a:p>
            <a:r>
              <a:rPr lang="en-US" dirty="0"/>
              <a:t>Click icon to add picture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0"/>
          <a:stretch/>
        </p:blipFill>
        <p:spPr>
          <a:xfrm>
            <a:off x="0" y="5359551"/>
            <a:ext cx="12202048" cy="1498449"/>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Tree>
    <p:extLst>
      <p:ext uri="{BB962C8B-B14F-4D97-AF65-F5344CB8AC3E}">
        <p14:creationId xmlns:p14="http://schemas.microsoft.com/office/powerpoint/2010/main" val="2198527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vider_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9860" y="2635885"/>
            <a:ext cx="9144000" cy="1503363"/>
          </a:xfrm>
        </p:spPr>
        <p:txBody>
          <a:bodyPr lIns="73152" rIns="0" anchor="ctr">
            <a:noAutofit/>
          </a:bodyPr>
          <a:lstStyle>
            <a:lvl1pPr algn="l">
              <a:defRPr sz="5800" spc="14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075262" y="4016980"/>
            <a:ext cx="9144000" cy="420160"/>
          </a:xfrm>
        </p:spPr>
        <p:txBody>
          <a:bodyPr lIns="100584" rIns="118872" anchor="ctr"/>
          <a:lstStyle>
            <a:lvl1pPr marL="0" indent="0" algn="l">
              <a:buNone/>
              <a:defRPr sz="2400" spc="4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8456" y="555268"/>
            <a:ext cx="1792677" cy="1792677"/>
          </a:xfrm>
          <a:prstGeom prst="rect">
            <a:avLst/>
          </a:prstGeom>
        </p:spPr>
      </p:pic>
      <p:sp>
        <p:nvSpPr>
          <p:cNvPr id="7"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Tree>
    <p:extLst>
      <p:ext uri="{BB962C8B-B14F-4D97-AF65-F5344CB8AC3E}">
        <p14:creationId xmlns:p14="http://schemas.microsoft.com/office/powerpoint/2010/main" val="1563468815"/>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Bullet_List_Alt_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0"/>
          <a:stretch/>
        </p:blipFill>
        <p:spPr>
          <a:xfrm>
            <a:off x="0" y="5359551"/>
            <a:ext cx="12202048" cy="1498449"/>
          </a:xfrm>
          <a:prstGeom prst="rect">
            <a:avLst/>
          </a:prstGeom>
        </p:spPr>
      </p:pic>
      <p:sp>
        <p:nvSpPr>
          <p:cNvPr id="2" name="Title 1"/>
          <p:cNvSpPr>
            <a:spLocks noGrp="1"/>
          </p:cNvSpPr>
          <p:nvPr>
            <p:ph type="title"/>
          </p:nvPr>
        </p:nvSpPr>
        <p:spPr/>
        <p:txBody>
          <a:bodyPr/>
          <a:lstStyle>
            <a:lvl1pPr>
              <a:defRPr spc="80" baseline="0"/>
            </a:lvl1pPr>
          </a:lstStyle>
          <a:p>
            <a:r>
              <a:rPr lang="en-US"/>
              <a:t>Click to edit Master title style</a:t>
            </a:r>
          </a:p>
        </p:txBody>
      </p:sp>
      <p:sp>
        <p:nvSpPr>
          <p:cNvPr id="3" name="Content Placeholder 2"/>
          <p:cNvSpPr>
            <a:spLocks noGrp="1"/>
          </p:cNvSpPr>
          <p:nvPr>
            <p:ph idx="1"/>
          </p:nvPr>
        </p:nvSpPr>
        <p:spPr>
          <a:xfrm>
            <a:off x="722650" y="1984725"/>
            <a:ext cx="10288250" cy="4164866"/>
          </a:xfrm>
        </p:spPr>
        <p:txBody>
          <a:bodyPr lIns="137160"/>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53214" y="6428060"/>
            <a:ext cx="2743200" cy="365125"/>
          </a:xfrm>
        </p:spPr>
        <p:txBody>
          <a:bodyPr/>
          <a:lstStyle/>
          <a:p>
            <a:fld id="{1FC4B0FD-5F77-433D-950B-A15A779E50E4}" type="slidenum">
              <a:rPr lang="en-US" smtClean="0"/>
              <a:t>‹#›</a:t>
            </a:fld>
            <a:endParaRPr lang="en-US" dirty="0"/>
          </a:p>
        </p:txBody>
      </p:sp>
    </p:spTree>
    <p:extLst>
      <p:ext uri="{BB962C8B-B14F-4D97-AF65-F5344CB8AC3E}">
        <p14:creationId xmlns:p14="http://schemas.microsoft.com/office/powerpoint/2010/main" val="72365007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45238" y="364344"/>
            <a:ext cx="802486" cy="795528"/>
          </a:xfrm>
          <a:prstGeom prst="rect">
            <a:avLst/>
          </a:prstGeom>
        </p:spPr>
      </p:pic>
      <p:pic>
        <p:nvPicPr>
          <p:cNvPr id="10" name="Picture 9"/>
          <p:cNvPicPr>
            <a:picLocks noChangeAspect="1"/>
          </p:cNvPicPr>
          <p:nvPr userDrawn="1"/>
        </p:nvPicPr>
        <p:blipFill rotWithShape="1">
          <a:blip r:embed="rId16" cstate="print">
            <a:extLst>
              <a:ext uri="{28A0092B-C50C-407E-A947-70E740481C1C}">
                <a14:useLocalDpi xmlns:a14="http://schemas.microsoft.com/office/drawing/2010/main" val="0"/>
              </a:ext>
            </a:extLst>
          </a:blip>
          <a:srcRect l="170"/>
          <a:stretch/>
        </p:blipFill>
        <p:spPr>
          <a:xfrm>
            <a:off x="0" y="5359551"/>
            <a:ext cx="12202048" cy="1498449"/>
          </a:xfrm>
          <a:prstGeom prst="rect">
            <a:avLst/>
          </a:prstGeom>
        </p:spPr>
      </p:pic>
      <p:sp>
        <p:nvSpPr>
          <p:cNvPr id="2" name="Title Placeholder 1"/>
          <p:cNvSpPr>
            <a:spLocks noGrp="1"/>
          </p:cNvSpPr>
          <p:nvPr>
            <p:ph type="title"/>
          </p:nvPr>
        </p:nvSpPr>
        <p:spPr>
          <a:xfrm>
            <a:off x="752789" y="739320"/>
            <a:ext cx="10258111" cy="9571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22650" y="1984725"/>
            <a:ext cx="10288250" cy="4164866"/>
          </a:xfrm>
          <a:prstGeom prst="rect">
            <a:avLst/>
          </a:prstGeom>
        </p:spPr>
        <p:txBody>
          <a:bodyPr vert="horz" lIns="13716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433282"/>
            <a:ext cx="4024360" cy="414478"/>
          </a:xfrm>
          <a:prstGeom prst="rect">
            <a:avLst/>
          </a:prstGeom>
        </p:spPr>
        <p:txBody>
          <a:bodyPr vert="horz" lIns="274320" tIns="45720" rIns="91440" bIns="45720" rtlCol="0" anchor="ctr"/>
          <a:lstStyle>
            <a:lvl1pPr algn="l">
              <a:defRPr sz="1300">
                <a:solidFill>
                  <a:schemeClr val="bg1"/>
                </a:solidFill>
              </a:defRPr>
            </a:lvl1pPr>
          </a:lstStyle>
          <a:p>
            <a:endParaRPr lang="en-US" dirty="0"/>
          </a:p>
        </p:txBody>
      </p:sp>
      <p:sp>
        <p:nvSpPr>
          <p:cNvPr id="6" name="Slide Number Placeholder 5"/>
          <p:cNvSpPr>
            <a:spLocks noGrp="1"/>
          </p:cNvSpPr>
          <p:nvPr>
            <p:ph type="sldNum" sz="quarter" idx="4"/>
          </p:nvPr>
        </p:nvSpPr>
        <p:spPr>
          <a:xfrm>
            <a:off x="9253694" y="6428060"/>
            <a:ext cx="2743200" cy="365125"/>
          </a:xfrm>
          <a:prstGeom prst="rect">
            <a:avLst/>
          </a:prstGeom>
        </p:spPr>
        <p:txBody>
          <a:bodyPr vert="horz" lIns="91440" tIns="45720" rIns="91440" bIns="45720" rtlCol="0" anchor="ctr"/>
          <a:lstStyle>
            <a:lvl1pPr algn="r">
              <a:defRPr sz="1400">
                <a:solidFill>
                  <a:schemeClr val="bg1"/>
                </a:solidFill>
              </a:defRPr>
            </a:lvl1pPr>
          </a:lstStyle>
          <a:p>
            <a:fld id="{1FC4B0FD-5F77-433D-950B-A15A779E50E4}" type="slidenum">
              <a:rPr lang="en-US" smtClean="0"/>
              <a:pPr/>
              <a:t>‹#›</a:t>
            </a:fld>
            <a:endParaRPr lang="en-US" dirty="0"/>
          </a:p>
        </p:txBody>
      </p:sp>
    </p:spTree>
    <p:extLst>
      <p:ext uri="{BB962C8B-B14F-4D97-AF65-F5344CB8AC3E}">
        <p14:creationId xmlns:p14="http://schemas.microsoft.com/office/powerpoint/2010/main" val="27154901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684" r:id="rId13"/>
  </p:sldLayoutIdLst>
  <p:hf hdr="0" ftr="0" dt="0"/>
  <p:txStyles>
    <p:title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p:titleStyle>
    <p:bodyStyle>
      <a:lvl1pPr marL="341313" indent="-341313"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bg2"/>
        </a:buClr>
        <a:buFont typeface="Verdana" panose="020B060403050404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ome.ucare.org/en-us/providers/sea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SEATS@ucare.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SEATS@ucare.org" TargetMode="External"/><Relationship Id="rId5" Type="http://schemas.openxmlformats.org/officeDocument/2006/relationships/hyperlink" Target="https://www.ucare.org/providers/"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EATS@ucar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hyperlink" Target="mailto:SEATS@ucar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1341" y="2127036"/>
            <a:ext cx="9949317" cy="1503363"/>
          </a:xfrm>
        </p:spPr>
        <p:txBody>
          <a:bodyPr/>
          <a:lstStyle/>
          <a:p>
            <a:r>
              <a:rPr lang="en-US" sz="4000" b="1" dirty="0"/>
              <a:t>SEATS Partner Training:</a:t>
            </a:r>
            <a:br>
              <a:rPr lang="en-US" sz="4000" b="1" dirty="0"/>
            </a:br>
            <a:br>
              <a:rPr lang="en-US" sz="4000" dirty="0"/>
            </a:br>
            <a:r>
              <a:rPr lang="en-US" sz="4000" dirty="0"/>
              <a:t>New Car Seat Request and Distribution Process</a:t>
            </a:r>
            <a:br>
              <a:rPr lang="en-US" sz="4000" dirty="0"/>
            </a:br>
            <a:endParaRPr lang="en-US" sz="1400" dirty="0"/>
          </a:p>
        </p:txBody>
      </p:sp>
    </p:spTree>
    <p:extLst>
      <p:ext uri="{BB962C8B-B14F-4D97-AF65-F5344CB8AC3E}">
        <p14:creationId xmlns:p14="http://schemas.microsoft.com/office/powerpoint/2010/main" val="373075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B828CF-5EBE-432C-AC57-783347F0EFA5}"/>
              </a:ext>
            </a:extLst>
          </p:cNvPr>
          <p:cNvPicPr>
            <a:picLocks noChangeAspect="1"/>
          </p:cNvPicPr>
          <p:nvPr/>
        </p:nvPicPr>
        <p:blipFill>
          <a:blip r:embed="rId4"/>
          <a:stretch>
            <a:fillRect/>
          </a:stretch>
        </p:blipFill>
        <p:spPr>
          <a:xfrm>
            <a:off x="7826624" y="1046571"/>
            <a:ext cx="3402092" cy="5326077"/>
          </a:xfrm>
          <a:prstGeom prst="rect">
            <a:avLst/>
          </a:prstGeom>
          <a:ln>
            <a:solidFill>
              <a:schemeClr val="tx1"/>
            </a:solidFill>
          </a:ln>
        </p:spPr>
      </p:pic>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Request a Car Seat – Load Activity Screen</a:t>
            </a:r>
          </a:p>
        </p:txBody>
      </p:sp>
      <p:sp>
        <p:nvSpPr>
          <p:cNvPr id="5" name="Slide Number Placeholder 4"/>
          <p:cNvSpPr>
            <a:spLocks noGrp="1"/>
          </p:cNvSpPr>
          <p:nvPr>
            <p:ph type="sldNum" sz="quarter" idx="12"/>
          </p:nvPr>
        </p:nvSpPr>
        <p:spPr/>
        <p:txBody>
          <a:bodyPr/>
          <a:lstStyle/>
          <a:p>
            <a:fld id="{48470236-1686-48A2-9FA8-46703F05BA87}" type="slidenum">
              <a:rPr lang="en-US" smtClean="0"/>
              <a:t>10</a:t>
            </a:fld>
            <a:endParaRPr lang="en-US"/>
          </a:p>
        </p:txBody>
      </p:sp>
      <p:sp>
        <p:nvSpPr>
          <p:cNvPr id="24" name="Rectangle 23">
            <a:extLst>
              <a:ext uri="{FF2B5EF4-FFF2-40B4-BE49-F238E27FC236}">
                <a16:creationId xmlns:a16="http://schemas.microsoft.com/office/drawing/2014/main" id="{E9A78A9D-8AD1-475A-A65F-C3164A51E08A}"/>
              </a:ext>
            </a:extLst>
          </p:cNvPr>
          <p:cNvSpPr/>
          <p:nvPr/>
        </p:nvSpPr>
        <p:spPr>
          <a:xfrm flipV="1">
            <a:off x="7853043" y="3802921"/>
            <a:ext cx="2317323" cy="644507"/>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970951D-4D9B-4854-A4E7-142B3CA879BC}"/>
              </a:ext>
            </a:extLst>
          </p:cNvPr>
          <p:cNvPicPr>
            <a:picLocks noChangeAspect="1"/>
          </p:cNvPicPr>
          <p:nvPr/>
        </p:nvPicPr>
        <p:blipFill>
          <a:blip r:embed="rId5"/>
          <a:stretch>
            <a:fillRect/>
          </a:stretch>
        </p:blipFill>
        <p:spPr>
          <a:xfrm>
            <a:off x="229724" y="1090913"/>
            <a:ext cx="3583819" cy="5237395"/>
          </a:xfrm>
          <a:prstGeom prst="rect">
            <a:avLst/>
          </a:prstGeom>
          <a:ln>
            <a:solidFill>
              <a:schemeClr val="tx1"/>
            </a:solidFill>
          </a:ln>
        </p:spPr>
      </p:pic>
      <p:sp>
        <p:nvSpPr>
          <p:cNvPr id="15" name="Rectangle 14">
            <a:extLst>
              <a:ext uri="{FF2B5EF4-FFF2-40B4-BE49-F238E27FC236}">
                <a16:creationId xmlns:a16="http://schemas.microsoft.com/office/drawing/2014/main" id="{2A961930-A7B6-4C37-8C4F-AAB39589CAE6}"/>
              </a:ext>
            </a:extLst>
          </p:cNvPr>
          <p:cNvSpPr/>
          <p:nvPr/>
        </p:nvSpPr>
        <p:spPr>
          <a:xfrm>
            <a:off x="3928250" y="785735"/>
            <a:ext cx="3402092" cy="5678478"/>
          </a:xfrm>
          <a:prstGeom prst="rect">
            <a:avLst/>
          </a:prstGeom>
        </p:spPr>
        <p:txBody>
          <a:bodyPr wrap="square">
            <a:spAutoFit/>
          </a:bodyPr>
          <a:lstStyle/>
          <a:p>
            <a:r>
              <a:rPr lang="en-US" sz="1100" b="1" dirty="0">
                <a:ea typeface="Times" panose="02020603050405020304" pitchFamily="18" charset="0"/>
                <a:cs typeface="Arial" panose="020B0604020202020204" pitchFamily="34" charset="0"/>
              </a:rPr>
              <a:t>Load New Activity </a:t>
            </a:r>
          </a:p>
          <a:p>
            <a:r>
              <a:rPr lang="en-US" sz="1100" dirty="0">
                <a:ea typeface="Times" panose="02020603050405020304" pitchFamily="18" charset="0"/>
                <a:cs typeface="Arial" panose="020B0604020202020204" pitchFamily="34" charset="0"/>
              </a:rPr>
              <a:t>Input Instructions (for either member):</a:t>
            </a:r>
          </a:p>
          <a:p>
            <a:endParaRPr lang="en-US" sz="1100" dirty="0">
              <a:ea typeface="Times" panose="02020603050405020304" pitchFamily="18" charset="0"/>
              <a:cs typeface="Arial" panose="020B0604020202020204" pitchFamily="34" charset="0"/>
            </a:endParaRPr>
          </a:p>
          <a:p>
            <a:r>
              <a:rPr lang="en-US" sz="1100" b="1" dirty="0"/>
              <a:t>Activity Date:</a:t>
            </a:r>
            <a:r>
              <a:rPr lang="en-US" sz="1100" dirty="0"/>
              <a:t> Input today’s date, assuming that the car seat distribution will occur in the same month.  </a:t>
            </a:r>
          </a:p>
          <a:p>
            <a:endParaRPr lang="en-US" sz="1100" dirty="0"/>
          </a:p>
          <a:p>
            <a:r>
              <a:rPr lang="en-US" sz="1100" b="1" dirty="0"/>
              <a:t>Location:</a:t>
            </a:r>
            <a:r>
              <a:rPr lang="en-US" sz="1100" dirty="0"/>
              <a:t> This will default to the provider’s location</a:t>
            </a:r>
          </a:p>
          <a:p>
            <a:endParaRPr lang="en-US" sz="1100" dirty="0"/>
          </a:p>
          <a:p>
            <a:r>
              <a:rPr lang="en-US" sz="1100" b="1" dirty="0"/>
              <a:t>Instrument:</a:t>
            </a:r>
            <a:r>
              <a:rPr lang="en-US" sz="1100" dirty="0"/>
              <a:t> Will default to the member’s ID</a:t>
            </a:r>
          </a:p>
          <a:p>
            <a:endParaRPr lang="en-US" sz="1100" dirty="0"/>
          </a:p>
          <a:p>
            <a:r>
              <a:rPr lang="en-US" sz="1100" b="1" dirty="0"/>
              <a:t>Reference Number:</a:t>
            </a:r>
            <a:r>
              <a:rPr lang="en-US" sz="1100" dirty="0"/>
              <a:t> Auto defaulted by system, no input needed. </a:t>
            </a:r>
          </a:p>
          <a:p>
            <a:endParaRPr lang="en-US" sz="1100" dirty="0"/>
          </a:p>
          <a:p>
            <a:r>
              <a:rPr lang="en-US" sz="1100" b="1" dirty="0"/>
              <a:t>Quantity:</a:t>
            </a:r>
            <a:r>
              <a:rPr lang="en-US" sz="1100" dirty="0"/>
              <a:t> Input the number of car seats being requested. </a:t>
            </a:r>
          </a:p>
          <a:p>
            <a:endParaRPr lang="en-US" sz="1100" dirty="0"/>
          </a:p>
          <a:p>
            <a:r>
              <a:rPr lang="en-US" sz="1100" b="1" dirty="0"/>
              <a:t>Attributes:</a:t>
            </a:r>
            <a:r>
              <a:rPr lang="en-US" sz="1100" dirty="0"/>
              <a:t>  Note: This section only needed for </a:t>
            </a:r>
            <a:r>
              <a:rPr lang="en-US" sz="1100" b="1" dirty="0"/>
              <a:t>pregnant members. </a:t>
            </a:r>
            <a:r>
              <a:rPr lang="en-US" sz="1100" dirty="0"/>
              <a:t>Click the down arrow to “open” this field. Enter the member’s due date following this format: </a:t>
            </a:r>
          </a:p>
          <a:p>
            <a:r>
              <a:rPr lang="en-US" sz="1100" b="1" dirty="0">
                <a:solidFill>
                  <a:srgbClr val="FF0000"/>
                </a:solidFill>
              </a:rPr>
              <a:t>     Name=due</a:t>
            </a:r>
          </a:p>
          <a:p>
            <a:r>
              <a:rPr lang="en-US" sz="1100" b="1" dirty="0">
                <a:solidFill>
                  <a:srgbClr val="FF0000"/>
                </a:solidFill>
              </a:rPr>
              <a:t>     Value=MM/DD/YYYY</a:t>
            </a:r>
          </a:p>
          <a:p>
            <a:endParaRPr lang="en-US" sz="1100" b="1" dirty="0"/>
          </a:p>
          <a:p>
            <a:r>
              <a:rPr lang="en-US" sz="1100" b="1" dirty="0"/>
              <a:t>Description</a:t>
            </a:r>
            <a:r>
              <a:rPr lang="en-US" sz="1100" dirty="0"/>
              <a:t>: Input any optional text, which will show on the activity history transaction. </a:t>
            </a:r>
          </a:p>
          <a:p>
            <a:endParaRPr lang="en-US" sz="1100" dirty="0"/>
          </a:p>
          <a:p>
            <a:r>
              <a:rPr lang="en-US" sz="1100" dirty="0"/>
              <a:t>Then click Save. The car seat request will save and display the Activity History showing the transaction. </a:t>
            </a:r>
          </a:p>
          <a:p>
            <a:pPr marL="171450" indent="-171450">
              <a:buFont typeface="Arial" panose="020B0604020202020204" pitchFamily="34" charset="0"/>
              <a:buChar char="•"/>
            </a:pPr>
            <a:endParaRPr lang="en-US" sz="1100" dirty="0">
              <a:ea typeface="Times"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id="{5C8351EA-1A0D-4355-9CCB-B13C8B331FE8}"/>
              </a:ext>
            </a:extLst>
          </p:cNvPr>
          <p:cNvSpPr txBox="1"/>
          <p:nvPr/>
        </p:nvSpPr>
        <p:spPr>
          <a:xfrm>
            <a:off x="881618" y="858765"/>
            <a:ext cx="2280030" cy="246221"/>
          </a:xfrm>
          <a:prstGeom prst="rect">
            <a:avLst/>
          </a:prstGeom>
          <a:noFill/>
        </p:spPr>
        <p:txBody>
          <a:bodyPr wrap="square" rtlCol="0">
            <a:spAutoFit/>
          </a:bodyPr>
          <a:lstStyle/>
          <a:p>
            <a:r>
              <a:rPr lang="en-US" sz="1000" dirty="0"/>
              <a:t>Input view for a </a:t>
            </a:r>
            <a:r>
              <a:rPr lang="en-US" sz="1000" b="1" dirty="0">
                <a:solidFill>
                  <a:srgbClr val="FF0000"/>
                </a:solidFill>
              </a:rPr>
              <a:t>Child Member</a:t>
            </a:r>
          </a:p>
        </p:txBody>
      </p:sp>
      <p:sp>
        <p:nvSpPr>
          <p:cNvPr id="17" name="TextBox 16">
            <a:extLst>
              <a:ext uri="{FF2B5EF4-FFF2-40B4-BE49-F238E27FC236}">
                <a16:creationId xmlns:a16="http://schemas.microsoft.com/office/drawing/2014/main" id="{5DFD67FD-F062-4C64-943A-9786394B8192}"/>
              </a:ext>
            </a:extLst>
          </p:cNvPr>
          <p:cNvSpPr txBox="1"/>
          <p:nvPr/>
        </p:nvSpPr>
        <p:spPr>
          <a:xfrm>
            <a:off x="8481303" y="800350"/>
            <a:ext cx="2370187" cy="246221"/>
          </a:xfrm>
          <a:prstGeom prst="rect">
            <a:avLst/>
          </a:prstGeom>
          <a:noFill/>
        </p:spPr>
        <p:txBody>
          <a:bodyPr wrap="square" rtlCol="0">
            <a:spAutoFit/>
          </a:bodyPr>
          <a:lstStyle/>
          <a:p>
            <a:r>
              <a:rPr lang="en-US" sz="1000" dirty="0"/>
              <a:t>Input for a </a:t>
            </a:r>
            <a:r>
              <a:rPr lang="en-US" sz="1000" b="1" dirty="0">
                <a:solidFill>
                  <a:srgbClr val="FF0000"/>
                </a:solidFill>
              </a:rPr>
              <a:t>Pregnant Member </a:t>
            </a:r>
          </a:p>
        </p:txBody>
      </p:sp>
      <p:cxnSp>
        <p:nvCxnSpPr>
          <p:cNvPr id="11" name="Straight Arrow Connector 10">
            <a:extLst>
              <a:ext uri="{FF2B5EF4-FFF2-40B4-BE49-F238E27FC236}">
                <a16:creationId xmlns:a16="http://schemas.microsoft.com/office/drawing/2014/main" id="{C978916A-4E06-4680-AF2A-2BB57463B1A9}"/>
              </a:ext>
            </a:extLst>
          </p:cNvPr>
          <p:cNvCxnSpPr>
            <a:cxnSpLocks/>
          </p:cNvCxnSpPr>
          <p:nvPr/>
        </p:nvCxnSpPr>
        <p:spPr>
          <a:xfrm flipV="1">
            <a:off x="7249214" y="3968172"/>
            <a:ext cx="761311" cy="9747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 name="TextBox 2">
            <a:extLst>
              <a:ext uri="{FF2B5EF4-FFF2-40B4-BE49-F238E27FC236}">
                <a16:creationId xmlns:a16="http://schemas.microsoft.com/office/drawing/2014/main" id="{3757AEF2-58AF-4EF3-A2F7-92C081845E1F}"/>
              </a:ext>
            </a:extLst>
          </p:cNvPr>
          <p:cNvSpPr txBox="1"/>
          <p:nvPr/>
        </p:nvSpPr>
        <p:spPr>
          <a:xfrm>
            <a:off x="7930325" y="4133424"/>
            <a:ext cx="1138218" cy="246221"/>
          </a:xfrm>
          <a:prstGeom prst="rect">
            <a:avLst/>
          </a:prstGeom>
          <a:noFill/>
        </p:spPr>
        <p:txBody>
          <a:bodyPr wrap="square" rtlCol="0">
            <a:spAutoFit/>
          </a:bodyPr>
          <a:lstStyle/>
          <a:p>
            <a:r>
              <a:rPr lang="en-US" sz="1000" dirty="0"/>
              <a:t>due</a:t>
            </a:r>
          </a:p>
        </p:txBody>
      </p:sp>
      <p:sp>
        <p:nvSpPr>
          <p:cNvPr id="14" name="TextBox 13">
            <a:extLst>
              <a:ext uri="{FF2B5EF4-FFF2-40B4-BE49-F238E27FC236}">
                <a16:creationId xmlns:a16="http://schemas.microsoft.com/office/drawing/2014/main" id="{18FE1B7E-BBB9-40DF-8321-B710E065F495}"/>
              </a:ext>
            </a:extLst>
          </p:cNvPr>
          <p:cNvSpPr txBox="1"/>
          <p:nvPr/>
        </p:nvSpPr>
        <p:spPr>
          <a:xfrm>
            <a:off x="9025301" y="4133424"/>
            <a:ext cx="1138218" cy="246221"/>
          </a:xfrm>
          <a:prstGeom prst="rect">
            <a:avLst/>
          </a:prstGeom>
          <a:noFill/>
        </p:spPr>
        <p:txBody>
          <a:bodyPr wrap="square" rtlCol="0">
            <a:spAutoFit/>
          </a:bodyPr>
          <a:lstStyle/>
          <a:p>
            <a:r>
              <a:rPr lang="en-US" sz="1000" dirty="0"/>
              <a:t>6/15/2020</a:t>
            </a:r>
          </a:p>
        </p:txBody>
      </p:sp>
    </p:spTree>
    <p:custDataLst>
      <p:tags r:id="rId1"/>
    </p:custDataLst>
    <p:extLst>
      <p:ext uri="{BB962C8B-B14F-4D97-AF65-F5344CB8AC3E}">
        <p14:creationId xmlns:p14="http://schemas.microsoft.com/office/powerpoint/2010/main" val="113873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86D82A-15E5-4E72-AE91-BC606F18D1C3}"/>
              </a:ext>
            </a:extLst>
          </p:cNvPr>
          <p:cNvPicPr/>
          <p:nvPr/>
        </p:nvPicPr>
        <p:blipFill>
          <a:blip r:embed="rId4"/>
          <a:stretch>
            <a:fillRect/>
          </a:stretch>
        </p:blipFill>
        <p:spPr>
          <a:xfrm>
            <a:off x="475861" y="1703408"/>
            <a:ext cx="7763011" cy="3653706"/>
          </a:xfrm>
          <a:prstGeom prst="rect">
            <a:avLst/>
          </a:prstGeom>
          <a:ln>
            <a:solidFill>
              <a:schemeClr val="accent1">
                <a:shade val="50000"/>
              </a:schemeClr>
            </a:solidFill>
          </a:ln>
        </p:spPr>
      </p:pic>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Car Seat Request – Activity History</a:t>
            </a:r>
          </a:p>
        </p:txBody>
      </p:sp>
      <p:sp>
        <p:nvSpPr>
          <p:cNvPr id="5" name="Slide Number Placeholder 4"/>
          <p:cNvSpPr>
            <a:spLocks noGrp="1"/>
          </p:cNvSpPr>
          <p:nvPr>
            <p:ph type="sldNum" sz="quarter" idx="12"/>
          </p:nvPr>
        </p:nvSpPr>
        <p:spPr/>
        <p:txBody>
          <a:bodyPr/>
          <a:lstStyle/>
          <a:p>
            <a:fld id="{48470236-1686-48A2-9FA8-46703F05BA87}" type="slidenum">
              <a:rPr lang="en-US" smtClean="0"/>
              <a:t>11</a:t>
            </a:fld>
            <a:endParaRPr lang="en-US"/>
          </a:p>
        </p:txBody>
      </p:sp>
      <p:sp>
        <p:nvSpPr>
          <p:cNvPr id="14" name="TextBox 13">
            <a:extLst>
              <a:ext uri="{FF2B5EF4-FFF2-40B4-BE49-F238E27FC236}">
                <a16:creationId xmlns:a16="http://schemas.microsoft.com/office/drawing/2014/main" id="{59EA315D-4F57-4394-989D-23437F85E88F}"/>
              </a:ext>
            </a:extLst>
          </p:cNvPr>
          <p:cNvSpPr txBox="1"/>
          <p:nvPr/>
        </p:nvSpPr>
        <p:spPr>
          <a:xfrm>
            <a:off x="297180" y="1024982"/>
            <a:ext cx="10319932" cy="461665"/>
          </a:xfrm>
          <a:prstGeom prst="rect">
            <a:avLst/>
          </a:prstGeom>
          <a:noFill/>
        </p:spPr>
        <p:txBody>
          <a:bodyPr wrap="square" rtlCol="0">
            <a:spAutoFit/>
          </a:bodyPr>
          <a:lstStyle/>
          <a:p>
            <a:r>
              <a:rPr lang="en-US" sz="1200" dirty="0"/>
              <a:t>After the Car Seat Request load activity was saved, it will default to the Activity Screen as shown below. </a:t>
            </a:r>
          </a:p>
          <a:p>
            <a:r>
              <a:rPr lang="en-US" sz="1200" dirty="0"/>
              <a:t>The Car Seat request will show as the last activity for this member. </a:t>
            </a:r>
          </a:p>
        </p:txBody>
      </p:sp>
      <p:sp>
        <p:nvSpPr>
          <p:cNvPr id="7" name="Rectangle 6">
            <a:extLst>
              <a:ext uri="{FF2B5EF4-FFF2-40B4-BE49-F238E27FC236}">
                <a16:creationId xmlns:a16="http://schemas.microsoft.com/office/drawing/2014/main" id="{6213261C-A218-42A3-973F-D12CDE0C65E4}"/>
              </a:ext>
            </a:extLst>
          </p:cNvPr>
          <p:cNvSpPr/>
          <p:nvPr/>
        </p:nvSpPr>
        <p:spPr>
          <a:xfrm flipV="1">
            <a:off x="7371184" y="4208106"/>
            <a:ext cx="354563" cy="289249"/>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2E7F4DF-2302-4870-8BD5-DDE0BD163B72}"/>
              </a:ext>
            </a:extLst>
          </p:cNvPr>
          <p:cNvSpPr txBox="1"/>
          <p:nvPr/>
        </p:nvSpPr>
        <p:spPr>
          <a:xfrm>
            <a:off x="8472196" y="3638214"/>
            <a:ext cx="3424218" cy="1938992"/>
          </a:xfrm>
          <a:prstGeom prst="rect">
            <a:avLst/>
          </a:prstGeom>
          <a:noFill/>
        </p:spPr>
        <p:txBody>
          <a:bodyPr wrap="square" rtlCol="0">
            <a:spAutoFit/>
          </a:bodyPr>
          <a:lstStyle/>
          <a:p>
            <a:r>
              <a:rPr lang="en-US" sz="1200" b="1" dirty="0"/>
              <a:t>System Note: You may need to refresh the screen to see Reward = 1 </a:t>
            </a:r>
          </a:p>
          <a:p>
            <a:endParaRPr lang="en-US" sz="1200" dirty="0"/>
          </a:p>
          <a:p>
            <a:pPr algn="ctr"/>
            <a:r>
              <a:rPr lang="en-US" sz="1200" b="1" dirty="0"/>
              <a:t>OR</a:t>
            </a:r>
          </a:p>
          <a:p>
            <a:endParaRPr lang="en-US" sz="1200" b="1" dirty="0"/>
          </a:p>
          <a:p>
            <a:r>
              <a:rPr lang="en-US" sz="1200" b="1" dirty="0"/>
              <a:t>Click back to the Ways to Earn screen to show the request was marked complete</a:t>
            </a:r>
            <a:r>
              <a:rPr lang="en-US" sz="1200" dirty="0"/>
              <a:t>. </a:t>
            </a:r>
          </a:p>
          <a:p>
            <a:endParaRPr lang="en-US" sz="1200" dirty="0"/>
          </a:p>
          <a:p>
            <a:r>
              <a:rPr lang="en-US" sz="1200" dirty="0"/>
              <a:t>See next slide to diagnose any issues. </a:t>
            </a:r>
          </a:p>
        </p:txBody>
      </p:sp>
      <p:cxnSp>
        <p:nvCxnSpPr>
          <p:cNvPr id="6" name="Straight Arrow Connector 5">
            <a:extLst>
              <a:ext uri="{FF2B5EF4-FFF2-40B4-BE49-F238E27FC236}">
                <a16:creationId xmlns:a16="http://schemas.microsoft.com/office/drawing/2014/main" id="{98EF8A01-B4D5-45B0-8F44-5775D7724245}"/>
              </a:ext>
            </a:extLst>
          </p:cNvPr>
          <p:cNvCxnSpPr>
            <a:cxnSpLocks/>
          </p:cNvCxnSpPr>
          <p:nvPr/>
        </p:nvCxnSpPr>
        <p:spPr>
          <a:xfrm flipH="1">
            <a:off x="7655708" y="3275349"/>
            <a:ext cx="1166327" cy="85841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3592E443-9F8D-4FFE-A98C-D21BB16AA196}"/>
              </a:ext>
            </a:extLst>
          </p:cNvPr>
          <p:cNvSpPr/>
          <p:nvPr/>
        </p:nvSpPr>
        <p:spPr>
          <a:xfrm>
            <a:off x="611125" y="4628590"/>
            <a:ext cx="7492481" cy="69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4FDBE8-5B4B-4575-A545-FBCD0306C3D8}"/>
              </a:ext>
            </a:extLst>
          </p:cNvPr>
          <p:cNvSpPr txBox="1"/>
          <p:nvPr/>
        </p:nvSpPr>
        <p:spPr>
          <a:xfrm>
            <a:off x="8472196" y="2327216"/>
            <a:ext cx="3424218" cy="830997"/>
          </a:xfrm>
          <a:prstGeom prst="rect">
            <a:avLst/>
          </a:prstGeom>
          <a:noFill/>
          <a:ln>
            <a:solidFill>
              <a:schemeClr val="accent3"/>
            </a:solidFill>
          </a:ln>
        </p:spPr>
        <p:txBody>
          <a:bodyPr wrap="square" rtlCol="0">
            <a:spAutoFit/>
          </a:bodyPr>
          <a:lstStyle/>
          <a:p>
            <a:r>
              <a:rPr lang="en-US" sz="1200" b="1" dirty="0"/>
              <a:t>Be sure that the reward indicates </a:t>
            </a:r>
            <a:r>
              <a:rPr lang="en-US" sz="1200" b="1" u="sng" dirty="0">
                <a:solidFill>
                  <a:srgbClr val="FF0000"/>
                </a:solidFill>
              </a:rPr>
              <a:t>1</a:t>
            </a:r>
            <a:r>
              <a:rPr lang="en-US" sz="1200" b="1" dirty="0"/>
              <a:t> </a:t>
            </a:r>
            <a:r>
              <a:rPr lang="en-US" sz="1200" dirty="0"/>
              <a:t>for this Car Seat Request, which means that it was processed and the request was </a:t>
            </a:r>
            <a:r>
              <a:rPr lang="en-US" sz="1200" b="1" dirty="0"/>
              <a:t>APPROVED </a:t>
            </a:r>
            <a:r>
              <a:rPr lang="en-US" sz="1200" dirty="0"/>
              <a:t>for car seat distribution. </a:t>
            </a:r>
          </a:p>
        </p:txBody>
      </p:sp>
    </p:spTree>
    <p:custDataLst>
      <p:tags r:id="rId1"/>
    </p:custDataLst>
    <p:extLst>
      <p:ext uri="{BB962C8B-B14F-4D97-AF65-F5344CB8AC3E}">
        <p14:creationId xmlns:p14="http://schemas.microsoft.com/office/powerpoint/2010/main" val="308181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5A377C3-50DE-40D8-B47B-1415FABFB326}"/>
              </a:ext>
            </a:extLst>
          </p:cNvPr>
          <p:cNvPicPr>
            <a:picLocks noChangeAspect="1"/>
          </p:cNvPicPr>
          <p:nvPr/>
        </p:nvPicPr>
        <p:blipFill>
          <a:blip r:embed="rId4"/>
          <a:stretch>
            <a:fillRect/>
          </a:stretch>
        </p:blipFill>
        <p:spPr>
          <a:xfrm>
            <a:off x="220795" y="1470478"/>
            <a:ext cx="8441152" cy="1516374"/>
          </a:xfrm>
          <a:prstGeom prst="rect">
            <a:avLst/>
          </a:prstGeom>
        </p:spPr>
      </p:pic>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Reward Scoring - Denial </a:t>
            </a:r>
          </a:p>
        </p:txBody>
      </p:sp>
      <p:sp>
        <p:nvSpPr>
          <p:cNvPr id="5" name="Slide Number Placeholder 4"/>
          <p:cNvSpPr>
            <a:spLocks noGrp="1"/>
          </p:cNvSpPr>
          <p:nvPr>
            <p:ph type="sldNum" sz="quarter" idx="12"/>
          </p:nvPr>
        </p:nvSpPr>
        <p:spPr/>
        <p:txBody>
          <a:bodyPr/>
          <a:lstStyle/>
          <a:p>
            <a:fld id="{48470236-1686-48A2-9FA8-46703F05BA87}" type="slidenum">
              <a:rPr lang="en-US" smtClean="0"/>
              <a:t>12</a:t>
            </a:fld>
            <a:endParaRPr lang="en-US"/>
          </a:p>
        </p:txBody>
      </p:sp>
      <p:sp>
        <p:nvSpPr>
          <p:cNvPr id="14" name="TextBox 13">
            <a:extLst>
              <a:ext uri="{FF2B5EF4-FFF2-40B4-BE49-F238E27FC236}">
                <a16:creationId xmlns:a16="http://schemas.microsoft.com/office/drawing/2014/main" id="{59EA315D-4F57-4394-989D-23437F85E88F}"/>
              </a:ext>
            </a:extLst>
          </p:cNvPr>
          <p:cNvSpPr txBox="1"/>
          <p:nvPr/>
        </p:nvSpPr>
        <p:spPr>
          <a:xfrm>
            <a:off x="111692" y="996429"/>
            <a:ext cx="10319932" cy="461665"/>
          </a:xfrm>
          <a:prstGeom prst="rect">
            <a:avLst/>
          </a:prstGeom>
          <a:noFill/>
        </p:spPr>
        <p:txBody>
          <a:bodyPr wrap="square" rtlCol="0">
            <a:spAutoFit/>
          </a:bodyPr>
          <a:lstStyle/>
          <a:p>
            <a:r>
              <a:rPr lang="en-US" sz="1200" dirty="0"/>
              <a:t>Should your car seat request </a:t>
            </a:r>
            <a:r>
              <a:rPr lang="en-US" sz="1200" b="1" dirty="0"/>
              <a:t>score a zero (0) </a:t>
            </a:r>
            <a:r>
              <a:rPr lang="en-US" sz="1200" dirty="0"/>
              <a:t>and not 1. Here are ways to diagnose what could be wrong. </a:t>
            </a:r>
          </a:p>
          <a:p>
            <a:endParaRPr lang="en-US" sz="1200" dirty="0"/>
          </a:p>
        </p:txBody>
      </p:sp>
      <p:sp>
        <p:nvSpPr>
          <p:cNvPr id="7" name="Rectangle 6">
            <a:extLst>
              <a:ext uri="{FF2B5EF4-FFF2-40B4-BE49-F238E27FC236}">
                <a16:creationId xmlns:a16="http://schemas.microsoft.com/office/drawing/2014/main" id="{6213261C-A218-42A3-973F-D12CDE0C65E4}"/>
              </a:ext>
            </a:extLst>
          </p:cNvPr>
          <p:cNvSpPr/>
          <p:nvPr/>
        </p:nvSpPr>
        <p:spPr>
          <a:xfrm flipV="1">
            <a:off x="7743903" y="2593560"/>
            <a:ext cx="354563" cy="289249"/>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2E7F4DF-2302-4870-8BD5-DDE0BD163B72}"/>
              </a:ext>
            </a:extLst>
          </p:cNvPr>
          <p:cNvSpPr txBox="1"/>
          <p:nvPr/>
        </p:nvSpPr>
        <p:spPr>
          <a:xfrm>
            <a:off x="9006150" y="1456397"/>
            <a:ext cx="2410699" cy="1015663"/>
          </a:xfrm>
          <a:prstGeom prst="rect">
            <a:avLst/>
          </a:prstGeom>
          <a:noFill/>
        </p:spPr>
        <p:txBody>
          <a:bodyPr wrap="square" rtlCol="0">
            <a:spAutoFit/>
          </a:bodyPr>
          <a:lstStyle/>
          <a:p>
            <a:r>
              <a:rPr lang="en-US" sz="1200" u="sng" dirty="0"/>
              <a:t>Step 1. </a:t>
            </a:r>
            <a:r>
              <a:rPr lang="en-US" sz="1200" dirty="0"/>
              <a:t>From the </a:t>
            </a:r>
            <a:r>
              <a:rPr lang="en-US" sz="1200" b="1" dirty="0"/>
              <a:t>Activity History</a:t>
            </a:r>
            <a:r>
              <a:rPr lang="en-US" sz="1200" dirty="0"/>
              <a:t> screen click the “</a:t>
            </a:r>
            <a:r>
              <a:rPr lang="en-US" sz="1200" b="1" dirty="0"/>
              <a:t>&gt;”</a:t>
            </a:r>
            <a:r>
              <a:rPr lang="en-US" sz="1200" dirty="0"/>
              <a:t> button on the left column to expand the detail of the Car Seat Request. </a:t>
            </a:r>
          </a:p>
        </p:txBody>
      </p:sp>
      <p:cxnSp>
        <p:nvCxnSpPr>
          <p:cNvPr id="6" name="Straight Arrow Connector 5">
            <a:extLst>
              <a:ext uri="{FF2B5EF4-FFF2-40B4-BE49-F238E27FC236}">
                <a16:creationId xmlns:a16="http://schemas.microsoft.com/office/drawing/2014/main" id="{98EF8A01-B4D5-45B0-8F44-5775D7724245}"/>
              </a:ext>
            </a:extLst>
          </p:cNvPr>
          <p:cNvCxnSpPr>
            <a:cxnSpLocks/>
          </p:cNvCxnSpPr>
          <p:nvPr/>
        </p:nvCxnSpPr>
        <p:spPr>
          <a:xfrm>
            <a:off x="3185850" y="1250302"/>
            <a:ext cx="4359496" cy="147522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3" name="Rectangle 12">
            <a:extLst>
              <a:ext uri="{FF2B5EF4-FFF2-40B4-BE49-F238E27FC236}">
                <a16:creationId xmlns:a16="http://schemas.microsoft.com/office/drawing/2014/main" id="{5C93DEB6-9D4A-44C0-9F59-D173B4B2404D}"/>
              </a:ext>
            </a:extLst>
          </p:cNvPr>
          <p:cNvSpPr/>
          <p:nvPr/>
        </p:nvSpPr>
        <p:spPr>
          <a:xfrm flipV="1">
            <a:off x="201512" y="2611235"/>
            <a:ext cx="267535" cy="267461"/>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5C3D7D1-B57C-47E1-A169-E42F429D405C}"/>
              </a:ext>
            </a:extLst>
          </p:cNvPr>
          <p:cNvPicPr>
            <a:picLocks noChangeAspect="1"/>
          </p:cNvPicPr>
          <p:nvPr/>
        </p:nvPicPr>
        <p:blipFill>
          <a:blip r:embed="rId5"/>
          <a:stretch>
            <a:fillRect/>
          </a:stretch>
        </p:blipFill>
        <p:spPr>
          <a:xfrm>
            <a:off x="297180" y="3649267"/>
            <a:ext cx="8585180" cy="2340986"/>
          </a:xfrm>
          <a:prstGeom prst="rect">
            <a:avLst/>
          </a:prstGeom>
          <a:ln>
            <a:solidFill>
              <a:schemeClr val="bg2"/>
            </a:solidFill>
          </a:ln>
        </p:spPr>
      </p:pic>
      <p:sp>
        <p:nvSpPr>
          <p:cNvPr id="17" name="TextBox 16">
            <a:extLst>
              <a:ext uri="{FF2B5EF4-FFF2-40B4-BE49-F238E27FC236}">
                <a16:creationId xmlns:a16="http://schemas.microsoft.com/office/drawing/2014/main" id="{69CABDF8-4508-44E0-B655-113621C3C0D6}"/>
              </a:ext>
            </a:extLst>
          </p:cNvPr>
          <p:cNvSpPr txBox="1"/>
          <p:nvPr/>
        </p:nvSpPr>
        <p:spPr>
          <a:xfrm>
            <a:off x="9037209" y="2986852"/>
            <a:ext cx="2379640" cy="3046988"/>
          </a:xfrm>
          <a:prstGeom prst="rect">
            <a:avLst/>
          </a:prstGeom>
          <a:noFill/>
        </p:spPr>
        <p:txBody>
          <a:bodyPr wrap="square" rtlCol="0">
            <a:spAutoFit/>
          </a:bodyPr>
          <a:lstStyle/>
          <a:p>
            <a:r>
              <a:rPr lang="en-US" sz="1200" u="sng" dirty="0"/>
              <a:t>Step 2. </a:t>
            </a:r>
            <a:r>
              <a:rPr lang="en-US" sz="1200" dirty="0"/>
              <a:t>Look at the processing details to see what the error message says. </a:t>
            </a:r>
          </a:p>
          <a:p>
            <a:endParaRPr lang="en-US" sz="1200" dirty="0"/>
          </a:p>
          <a:p>
            <a:r>
              <a:rPr lang="en-US" sz="1200" dirty="0"/>
              <a:t>In this case, it was a pregnant member and the activity load of a Car Seat Request did not have the due date added to the attribute field. </a:t>
            </a:r>
          </a:p>
          <a:p>
            <a:endParaRPr lang="en-US" sz="1200" dirty="0"/>
          </a:p>
          <a:p>
            <a:r>
              <a:rPr lang="en-US" sz="1200" dirty="0"/>
              <a:t>Because this was an error the car seat request was processed but not scored or approved.  </a:t>
            </a:r>
          </a:p>
        </p:txBody>
      </p:sp>
      <p:sp>
        <p:nvSpPr>
          <p:cNvPr id="18" name="Rectangle 17">
            <a:extLst>
              <a:ext uri="{FF2B5EF4-FFF2-40B4-BE49-F238E27FC236}">
                <a16:creationId xmlns:a16="http://schemas.microsoft.com/office/drawing/2014/main" id="{7560D9B9-F013-4886-98FD-B4C88D040CEA}"/>
              </a:ext>
            </a:extLst>
          </p:cNvPr>
          <p:cNvSpPr/>
          <p:nvPr/>
        </p:nvSpPr>
        <p:spPr>
          <a:xfrm flipV="1">
            <a:off x="430947" y="5484118"/>
            <a:ext cx="6102221" cy="465118"/>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DF82EA0-BDB3-4BC9-ACD6-41FBEA141FDE}"/>
              </a:ext>
            </a:extLst>
          </p:cNvPr>
          <p:cNvSpPr/>
          <p:nvPr/>
        </p:nvSpPr>
        <p:spPr>
          <a:xfrm flipV="1">
            <a:off x="899514" y="1373882"/>
            <a:ext cx="565391" cy="295255"/>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1412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606491" y="522113"/>
            <a:ext cx="11680751" cy="95715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dirty="0"/>
              <a:t>Car Seat Request </a:t>
            </a:r>
          </a:p>
          <a:p>
            <a:r>
              <a:rPr lang="en-US" dirty="0"/>
              <a:t>Error Messages</a:t>
            </a:r>
          </a:p>
        </p:txBody>
      </p:sp>
      <p:sp>
        <p:nvSpPr>
          <p:cNvPr id="2" name="Slide Number Placeholder 1"/>
          <p:cNvSpPr>
            <a:spLocks noGrp="1"/>
          </p:cNvSpPr>
          <p:nvPr>
            <p:ph type="sldNum" sz="quarter" idx="12"/>
          </p:nvPr>
        </p:nvSpPr>
        <p:spPr/>
        <p:txBody>
          <a:bodyPr/>
          <a:lstStyle/>
          <a:p>
            <a:fld id="{1FC4B0FD-5F77-433D-950B-A15A779E50E4}" type="slidenum">
              <a:rPr lang="en-US" smtClean="0"/>
              <a:t>13</a:t>
            </a:fld>
            <a:endParaRPr lang="en-US" dirty="0"/>
          </a:p>
        </p:txBody>
      </p:sp>
      <p:graphicFrame>
        <p:nvGraphicFramePr>
          <p:cNvPr id="3" name="Table 2">
            <a:extLst>
              <a:ext uri="{FF2B5EF4-FFF2-40B4-BE49-F238E27FC236}">
                <a16:creationId xmlns:a16="http://schemas.microsoft.com/office/drawing/2014/main" id="{09A5E9C7-FBED-4B0B-88C5-C41D56279B8D}"/>
              </a:ext>
            </a:extLst>
          </p:cNvPr>
          <p:cNvGraphicFramePr>
            <a:graphicFrameLocks noGrp="1"/>
          </p:cNvGraphicFramePr>
          <p:nvPr>
            <p:extLst>
              <p:ext uri="{D42A27DB-BD31-4B8C-83A1-F6EECF244321}">
                <p14:modId xmlns:p14="http://schemas.microsoft.com/office/powerpoint/2010/main" val="1708449560"/>
              </p:ext>
            </p:extLst>
          </p:nvPr>
        </p:nvGraphicFramePr>
        <p:xfrm>
          <a:off x="606491" y="1934340"/>
          <a:ext cx="8024326" cy="3383280"/>
        </p:xfrm>
        <a:graphic>
          <a:graphicData uri="http://schemas.openxmlformats.org/drawingml/2006/table">
            <a:tbl>
              <a:tblPr firstRow="1" bandRow="1">
                <a:tableStyleId>{74C1A8A3-306A-4EB7-A6B1-4F7E0EB9C5D6}</a:tableStyleId>
              </a:tblPr>
              <a:tblGrid>
                <a:gridCol w="2420826">
                  <a:extLst>
                    <a:ext uri="{9D8B030D-6E8A-4147-A177-3AD203B41FA5}">
                      <a16:colId xmlns:a16="http://schemas.microsoft.com/office/drawing/2014/main" val="1711442109"/>
                    </a:ext>
                  </a:extLst>
                </a:gridCol>
                <a:gridCol w="5603500">
                  <a:extLst>
                    <a:ext uri="{9D8B030D-6E8A-4147-A177-3AD203B41FA5}">
                      <a16:colId xmlns:a16="http://schemas.microsoft.com/office/drawing/2014/main" val="2768558741"/>
                    </a:ext>
                  </a:extLst>
                </a:gridCol>
              </a:tblGrid>
              <a:tr h="0">
                <a:tc>
                  <a:txBody>
                    <a:bodyPr/>
                    <a:lstStyle/>
                    <a:p>
                      <a:r>
                        <a:rPr lang="en-US" sz="1200" dirty="0"/>
                        <a:t>Error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How to solve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680510"/>
                  </a:ext>
                </a:extLst>
              </a:tr>
              <a:tr h="370840">
                <a:tc>
                  <a:txBody>
                    <a:bodyPr/>
                    <a:lstStyle/>
                    <a:p>
                      <a:r>
                        <a:rPr lang="en-US" sz="1200" dirty="0"/>
                        <a:t>Activity must contain the attribute due</a:t>
                      </a:r>
                    </a:p>
                    <a:p>
                      <a:endParaRPr lang="en-US" sz="1200" dirty="0"/>
                    </a:p>
                    <a:p>
                      <a:r>
                        <a:rPr lang="en-US" sz="1200" dirty="0"/>
                        <a:t>(due date is missing)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US" sz="1200" dirty="0"/>
                        <a:t>Car Seat Request needs to be loaded </a:t>
                      </a:r>
                      <a:r>
                        <a:rPr lang="en-US" sz="1200" b="1" dirty="0"/>
                        <a:t>(again) </a:t>
                      </a:r>
                      <a:r>
                        <a:rPr lang="en-US" sz="1200" dirty="0"/>
                        <a:t>and this time the attribute field of due date needs to be input. </a:t>
                      </a:r>
                    </a:p>
                    <a:p>
                      <a:pPr marL="228600" lvl="0" indent="-228600">
                        <a:buFont typeface="+mj-lt"/>
                        <a:buAutoNum type="arabicPeriod"/>
                      </a:pPr>
                      <a:r>
                        <a:rPr lang="en-US" sz="1200" dirty="0"/>
                        <a:t>In the reference number field add a “2” to the end of the string, indicating this is the second activity with the same detail. </a:t>
                      </a:r>
                    </a:p>
                    <a:p>
                      <a:pPr marL="228600" lvl="0" indent="-228600">
                        <a:buFont typeface="+mj-lt"/>
                        <a:buAutoNum type="arabicPeriod"/>
                      </a:pPr>
                      <a:r>
                        <a:rPr lang="en-US" sz="1200" dirty="0"/>
                        <a:t>On Load Activity screen, reinput car seat request but be sure to click the “&gt;” arrow on attributes which will open the field and key in member due date: </a:t>
                      </a:r>
                    </a:p>
                    <a:p>
                      <a:pPr marL="685800" lvl="1" indent="-228600">
                        <a:buFont typeface="+mj-lt"/>
                        <a:buAutoNum type="arabicPeriod"/>
                      </a:pPr>
                      <a:r>
                        <a:rPr lang="en-US" sz="1200" dirty="0"/>
                        <a:t>Name=due</a:t>
                      </a:r>
                    </a:p>
                    <a:p>
                      <a:pPr marL="685800" lvl="1" indent="-228600">
                        <a:buFont typeface="+mj-lt"/>
                        <a:buAutoNum type="arabicPeriod"/>
                      </a:pPr>
                      <a:r>
                        <a:rPr lang="en-US" sz="1200" dirty="0"/>
                        <a:t>Value= MM/DD/YYYY</a:t>
                      </a:r>
                    </a:p>
                    <a:p>
                      <a:pPr marL="228600" lvl="0" indent="-228600">
                        <a:buFont typeface="+mj-lt"/>
                        <a:buAutoNum type="arabicPeriod"/>
                      </a:pPr>
                      <a:r>
                        <a:rPr lang="en-US" sz="1200" dirty="0"/>
                        <a:t>Then save, this time it should score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6309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Activity cannot be before 1 day(s) ago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(did not input today’s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200" dirty="0"/>
                        <a:t>1. You cannot input a date prior to today’s date. Resubmit your request with today’s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558415"/>
                  </a:ext>
                </a:extLst>
              </a:tr>
            </a:tbl>
          </a:graphicData>
        </a:graphic>
      </p:graphicFrame>
      <p:pic>
        <p:nvPicPr>
          <p:cNvPr id="7" name="Picture 6">
            <a:extLst>
              <a:ext uri="{FF2B5EF4-FFF2-40B4-BE49-F238E27FC236}">
                <a16:creationId xmlns:a16="http://schemas.microsoft.com/office/drawing/2014/main" id="{14F868F5-80DE-4D94-B7A6-5FD3726C4F96}"/>
              </a:ext>
            </a:extLst>
          </p:cNvPr>
          <p:cNvPicPr>
            <a:picLocks noChangeAspect="1"/>
          </p:cNvPicPr>
          <p:nvPr/>
        </p:nvPicPr>
        <p:blipFill>
          <a:blip r:embed="rId3"/>
          <a:stretch>
            <a:fillRect/>
          </a:stretch>
        </p:blipFill>
        <p:spPr>
          <a:xfrm>
            <a:off x="8974385" y="456118"/>
            <a:ext cx="2819790" cy="4414462"/>
          </a:xfrm>
          <a:prstGeom prst="rect">
            <a:avLst/>
          </a:prstGeom>
          <a:ln>
            <a:solidFill>
              <a:schemeClr val="bg2"/>
            </a:solidFill>
          </a:ln>
        </p:spPr>
      </p:pic>
      <p:sp>
        <p:nvSpPr>
          <p:cNvPr id="4" name="TextBox 3">
            <a:extLst>
              <a:ext uri="{FF2B5EF4-FFF2-40B4-BE49-F238E27FC236}">
                <a16:creationId xmlns:a16="http://schemas.microsoft.com/office/drawing/2014/main" id="{E1F6B1AC-A50F-4D2F-A635-D91ABFEA2362}"/>
              </a:ext>
            </a:extLst>
          </p:cNvPr>
          <p:cNvSpPr txBox="1"/>
          <p:nvPr/>
        </p:nvSpPr>
        <p:spPr>
          <a:xfrm>
            <a:off x="10164716" y="2502914"/>
            <a:ext cx="360098" cy="246221"/>
          </a:xfrm>
          <a:prstGeom prst="rect">
            <a:avLst/>
          </a:prstGeom>
          <a:noFill/>
        </p:spPr>
        <p:txBody>
          <a:bodyPr wrap="square" rtlCol="0">
            <a:spAutoFit/>
          </a:bodyPr>
          <a:lstStyle/>
          <a:p>
            <a:r>
              <a:rPr lang="en-US" sz="1000" dirty="0">
                <a:solidFill>
                  <a:srgbClr val="FF0000"/>
                </a:solidFill>
              </a:rPr>
              <a:t>2</a:t>
            </a:r>
          </a:p>
        </p:txBody>
      </p:sp>
      <p:cxnSp>
        <p:nvCxnSpPr>
          <p:cNvPr id="8" name="Straight Arrow Connector 7">
            <a:extLst>
              <a:ext uri="{FF2B5EF4-FFF2-40B4-BE49-F238E27FC236}">
                <a16:creationId xmlns:a16="http://schemas.microsoft.com/office/drawing/2014/main" id="{880C7A02-94AA-49ED-A5CD-17DEAE366A54}"/>
              </a:ext>
            </a:extLst>
          </p:cNvPr>
          <p:cNvCxnSpPr/>
          <p:nvPr/>
        </p:nvCxnSpPr>
        <p:spPr>
          <a:xfrm>
            <a:off x="8220269" y="2325524"/>
            <a:ext cx="1944447" cy="24465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7BC9C714-76C8-4529-89EF-BD0FD7369F5D}"/>
              </a:ext>
            </a:extLst>
          </p:cNvPr>
          <p:cNvCxnSpPr>
            <a:cxnSpLocks/>
          </p:cNvCxnSpPr>
          <p:nvPr/>
        </p:nvCxnSpPr>
        <p:spPr>
          <a:xfrm>
            <a:off x="8378890" y="3088434"/>
            <a:ext cx="595495"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8352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A7E1EC9-6FF2-A937-3510-AF02D90E88F7}"/>
              </a:ext>
            </a:extLst>
          </p:cNvPr>
          <p:cNvPicPr>
            <a:picLocks noChangeAspect="1"/>
          </p:cNvPicPr>
          <p:nvPr/>
        </p:nvPicPr>
        <p:blipFill>
          <a:blip r:embed="rId4"/>
          <a:stretch>
            <a:fillRect/>
          </a:stretch>
        </p:blipFill>
        <p:spPr>
          <a:xfrm>
            <a:off x="8801498" y="3845407"/>
            <a:ext cx="2992124" cy="2191853"/>
          </a:xfrm>
          <a:prstGeom prst="rect">
            <a:avLst/>
          </a:prstGeom>
        </p:spPr>
      </p:pic>
      <p:pic>
        <p:nvPicPr>
          <p:cNvPr id="9" name="Picture 8">
            <a:extLst>
              <a:ext uri="{FF2B5EF4-FFF2-40B4-BE49-F238E27FC236}">
                <a16:creationId xmlns:a16="http://schemas.microsoft.com/office/drawing/2014/main" id="{FC6A338F-ADEA-DD1D-63D7-1F4B1D3D1390}"/>
              </a:ext>
            </a:extLst>
          </p:cNvPr>
          <p:cNvPicPr>
            <a:picLocks noChangeAspect="1"/>
          </p:cNvPicPr>
          <p:nvPr/>
        </p:nvPicPr>
        <p:blipFill>
          <a:blip r:embed="rId5"/>
          <a:stretch>
            <a:fillRect/>
          </a:stretch>
        </p:blipFill>
        <p:spPr>
          <a:xfrm>
            <a:off x="5722343" y="3701417"/>
            <a:ext cx="3107396" cy="2048056"/>
          </a:xfrm>
          <a:prstGeom prst="rect">
            <a:avLst/>
          </a:prstGeom>
        </p:spPr>
      </p:pic>
      <p:pic>
        <p:nvPicPr>
          <p:cNvPr id="2" name="Picture 1">
            <a:extLst>
              <a:ext uri="{FF2B5EF4-FFF2-40B4-BE49-F238E27FC236}">
                <a16:creationId xmlns:a16="http://schemas.microsoft.com/office/drawing/2014/main" id="{C1EEA109-C6A5-47A1-AA0C-6A45B8BA0512}"/>
              </a:ext>
            </a:extLst>
          </p:cNvPr>
          <p:cNvPicPr>
            <a:picLocks noChangeAspect="1"/>
          </p:cNvPicPr>
          <p:nvPr/>
        </p:nvPicPr>
        <p:blipFill>
          <a:blip r:embed="rId6"/>
          <a:stretch>
            <a:fillRect/>
          </a:stretch>
        </p:blipFill>
        <p:spPr>
          <a:xfrm>
            <a:off x="398378" y="2360197"/>
            <a:ext cx="5241966" cy="2137605"/>
          </a:xfrm>
          <a:prstGeom prst="rect">
            <a:avLst/>
          </a:prstGeom>
          <a:ln>
            <a:solidFill>
              <a:schemeClr val="bg2"/>
            </a:solidFill>
          </a:ln>
        </p:spPr>
      </p:pic>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Ways to Earn – Car Seat Distribution</a:t>
            </a:r>
          </a:p>
        </p:txBody>
      </p:sp>
      <p:sp>
        <p:nvSpPr>
          <p:cNvPr id="5" name="Slide Number Placeholder 4"/>
          <p:cNvSpPr>
            <a:spLocks noGrp="1"/>
          </p:cNvSpPr>
          <p:nvPr>
            <p:ph type="sldNum" sz="quarter" idx="12"/>
          </p:nvPr>
        </p:nvSpPr>
        <p:spPr/>
        <p:txBody>
          <a:bodyPr/>
          <a:lstStyle/>
          <a:p>
            <a:fld id="{48470236-1686-48A2-9FA8-46703F05BA87}" type="slidenum">
              <a:rPr lang="en-US" smtClean="0"/>
              <a:t>14</a:t>
            </a:fld>
            <a:endParaRPr lang="en-US"/>
          </a:p>
        </p:txBody>
      </p:sp>
      <p:sp>
        <p:nvSpPr>
          <p:cNvPr id="14" name="TextBox 13">
            <a:extLst>
              <a:ext uri="{FF2B5EF4-FFF2-40B4-BE49-F238E27FC236}">
                <a16:creationId xmlns:a16="http://schemas.microsoft.com/office/drawing/2014/main" id="{59EA315D-4F57-4394-989D-23437F85E88F}"/>
              </a:ext>
            </a:extLst>
          </p:cNvPr>
          <p:cNvSpPr txBox="1"/>
          <p:nvPr/>
        </p:nvSpPr>
        <p:spPr>
          <a:xfrm>
            <a:off x="279475" y="963005"/>
            <a:ext cx="5479772" cy="1169551"/>
          </a:xfrm>
          <a:prstGeom prst="rect">
            <a:avLst/>
          </a:prstGeom>
          <a:noFill/>
        </p:spPr>
        <p:txBody>
          <a:bodyPr wrap="square" rtlCol="0">
            <a:spAutoFit/>
          </a:bodyPr>
          <a:lstStyle/>
          <a:p>
            <a:r>
              <a:rPr lang="en-US" sz="1000" dirty="0"/>
              <a:t>Below is the member’s Ways to Earn screen, with the option, Car Seat Distribution.</a:t>
            </a:r>
          </a:p>
          <a:p>
            <a:endParaRPr lang="en-US" sz="1000" dirty="0"/>
          </a:p>
          <a:p>
            <a:pPr marL="171450" indent="-171450">
              <a:buFont typeface="Arial" panose="020B0604020202020204" pitchFamily="34" charset="0"/>
              <a:buChar char="•"/>
            </a:pPr>
            <a:r>
              <a:rPr lang="en-US" sz="1000" b="1" dirty="0"/>
              <a:t>Please note that a Car Seat Distribution will only process and score (1) </a:t>
            </a:r>
            <a:r>
              <a:rPr lang="en-US" sz="1000" b="1" u="sng" dirty="0">
                <a:solidFill>
                  <a:srgbClr val="FF0000"/>
                </a:solidFill>
              </a:rPr>
              <a:t>after</a:t>
            </a:r>
            <a:r>
              <a:rPr lang="en-US" sz="1000" b="1" dirty="0"/>
              <a:t> a Car Seat Request has been made and input is </a:t>
            </a:r>
            <a:r>
              <a:rPr lang="en-US" sz="1000" b="1" u="sng" dirty="0"/>
              <a:t>during</a:t>
            </a:r>
            <a:r>
              <a:rPr lang="en-US" sz="1000" b="1" dirty="0"/>
              <a:t> the distribution month.</a:t>
            </a:r>
          </a:p>
          <a:p>
            <a:pPr marL="628650" lvl="1" indent="-171450">
              <a:buFont typeface="Arial" panose="020B0604020202020204" pitchFamily="34" charset="0"/>
              <a:buChar char="•"/>
            </a:pPr>
            <a:r>
              <a:rPr lang="en-US" sz="1000" dirty="0"/>
              <a:t>The request is needed to confirm the member’s eligibility. </a:t>
            </a:r>
          </a:p>
        </p:txBody>
      </p:sp>
      <p:sp>
        <p:nvSpPr>
          <p:cNvPr id="23" name="TextBox 22">
            <a:extLst>
              <a:ext uri="{FF2B5EF4-FFF2-40B4-BE49-F238E27FC236}">
                <a16:creationId xmlns:a16="http://schemas.microsoft.com/office/drawing/2014/main" id="{C5D7E25E-40A1-4B9E-8E5E-F7C3C2BAD31D}"/>
              </a:ext>
            </a:extLst>
          </p:cNvPr>
          <p:cNvSpPr txBox="1"/>
          <p:nvPr/>
        </p:nvSpPr>
        <p:spPr>
          <a:xfrm>
            <a:off x="6320583" y="1113763"/>
            <a:ext cx="4369917" cy="2554545"/>
          </a:xfrm>
          <a:prstGeom prst="rect">
            <a:avLst/>
          </a:prstGeom>
          <a:noFill/>
        </p:spPr>
        <p:txBody>
          <a:bodyPr wrap="square" rtlCol="0">
            <a:spAutoFit/>
          </a:bodyPr>
          <a:lstStyle/>
          <a:p>
            <a:r>
              <a:rPr lang="en-US" sz="1000" dirty="0"/>
              <a:t>The screen, as shown on the left, displays the </a:t>
            </a:r>
            <a:r>
              <a:rPr lang="en-US" sz="1000" b="1" dirty="0"/>
              <a:t>Distribution</a:t>
            </a:r>
            <a:r>
              <a:rPr lang="en-US" sz="1000" dirty="0"/>
              <a:t> action. </a:t>
            </a:r>
          </a:p>
          <a:p>
            <a:endParaRPr lang="en-US" sz="1000" dirty="0"/>
          </a:p>
          <a:p>
            <a:r>
              <a:rPr lang="en-US" sz="1000" dirty="0"/>
              <a:t>1. To input a Car Seat Distribution click on the                 button.</a:t>
            </a:r>
          </a:p>
          <a:p>
            <a:endParaRPr lang="en-US" sz="1000" dirty="0"/>
          </a:p>
          <a:p>
            <a:r>
              <a:rPr lang="en-US" sz="1000" dirty="0"/>
              <a:t>2. The </a:t>
            </a:r>
            <a:r>
              <a:rPr lang="en-US" sz="1000" b="1" dirty="0"/>
              <a:t>More Details </a:t>
            </a:r>
            <a:r>
              <a:rPr lang="en-US" sz="1000" dirty="0"/>
              <a:t>screen will display showing the car seat distribution screen. Click the </a:t>
            </a:r>
            <a:r>
              <a:rPr lang="en-US" sz="1000" b="1" dirty="0"/>
              <a:t>Load</a:t>
            </a:r>
            <a:r>
              <a:rPr lang="en-US" sz="1000" dirty="0"/>
              <a:t> button to advance to the Load Activity Screen. See next slide. </a:t>
            </a:r>
          </a:p>
          <a:p>
            <a:endParaRPr lang="en-US" sz="1000" dirty="0"/>
          </a:p>
          <a:p>
            <a:r>
              <a:rPr lang="en-US" sz="1000" dirty="0"/>
              <a:t>There are two different More Details screens: </a:t>
            </a:r>
          </a:p>
          <a:p>
            <a:r>
              <a:rPr lang="en-US" sz="1000" dirty="0"/>
              <a:t>A: </a:t>
            </a:r>
            <a:r>
              <a:rPr lang="en-US" sz="1000" b="1" dirty="0"/>
              <a:t>Pregnant Member</a:t>
            </a:r>
            <a:r>
              <a:rPr lang="en-US" sz="1000" dirty="0"/>
              <a:t>, which will default to convertible seat or infant carrier</a:t>
            </a:r>
          </a:p>
          <a:p>
            <a:r>
              <a:rPr lang="en-US" sz="1000" dirty="0"/>
              <a:t>B: </a:t>
            </a:r>
            <a:r>
              <a:rPr lang="en-US" sz="1000" b="1" dirty="0"/>
              <a:t>Child Member</a:t>
            </a:r>
            <a:r>
              <a:rPr lang="en-US" sz="1000" dirty="0"/>
              <a:t>, which will present the seat options to choose from. </a:t>
            </a:r>
          </a:p>
          <a:p>
            <a:r>
              <a:rPr lang="en-US" sz="1000" dirty="0"/>
              <a:t> </a:t>
            </a:r>
          </a:p>
        </p:txBody>
      </p:sp>
      <p:sp>
        <p:nvSpPr>
          <p:cNvPr id="18" name="Rectangle 17">
            <a:extLst>
              <a:ext uri="{FF2B5EF4-FFF2-40B4-BE49-F238E27FC236}">
                <a16:creationId xmlns:a16="http://schemas.microsoft.com/office/drawing/2014/main" id="{C526B34C-7B01-4428-A47F-A9FBFE933982}"/>
              </a:ext>
            </a:extLst>
          </p:cNvPr>
          <p:cNvSpPr/>
          <p:nvPr/>
        </p:nvSpPr>
        <p:spPr>
          <a:xfrm>
            <a:off x="1220854" y="2761861"/>
            <a:ext cx="2284524" cy="435334"/>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C5C009A-621D-4CC4-9FF6-AB0955F43253}"/>
              </a:ext>
            </a:extLst>
          </p:cNvPr>
          <p:cNvPicPr>
            <a:picLocks noChangeAspect="1"/>
          </p:cNvPicPr>
          <p:nvPr/>
        </p:nvPicPr>
        <p:blipFill>
          <a:blip r:embed="rId7"/>
          <a:stretch>
            <a:fillRect/>
          </a:stretch>
        </p:blipFill>
        <p:spPr>
          <a:xfrm>
            <a:off x="9484547" y="1615229"/>
            <a:ext cx="200025" cy="209550"/>
          </a:xfrm>
          <a:prstGeom prst="rect">
            <a:avLst/>
          </a:prstGeom>
        </p:spPr>
      </p:pic>
      <p:sp>
        <p:nvSpPr>
          <p:cNvPr id="24" name="Rectangle 23">
            <a:extLst>
              <a:ext uri="{FF2B5EF4-FFF2-40B4-BE49-F238E27FC236}">
                <a16:creationId xmlns:a16="http://schemas.microsoft.com/office/drawing/2014/main" id="{E9A78A9D-8AD1-475A-A65F-C3164A51E08A}"/>
              </a:ext>
            </a:extLst>
          </p:cNvPr>
          <p:cNvSpPr/>
          <p:nvPr/>
        </p:nvSpPr>
        <p:spPr>
          <a:xfrm>
            <a:off x="6959584" y="4463639"/>
            <a:ext cx="939223" cy="523612"/>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93CA92D-BD86-444D-B99C-0040CB54EB6E}"/>
              </a:ext>
            </a:extLst>
          </p:cNvPr>
          <p:cNvSpPr txBox="1"/>
          <p:nvPr/>
        </p:nvSpPr>
        <p:spPr>
          <a:xfrm>
            <a:off x="6027576" y="3527320"/>
            <a:ext cx="4955932" cy="246221"/>
          </a:xfrm>
          <a:prstGeom prst="rect">
            <a:avLst/>
          </a:prstGeom>
          <a:noFill/>
        </p:spPr>
        <p:txBody>
          <a:bodyPr wrap="square" rtlCol="0">
            <a:spAutoFit/>
          </a:bodyPr>
          <a:lstStyle/>
          <a:p>
            <a:r>
              <a:rPr lang="en-US" sz="1000" b="1" dirty="0">
                <a:solidFill>
                  <a:schemeClr val="bg2"/>
                </a:solidFill>
              </a:rPr>
              <a:t>A. Pregnant Member                                               B. Child Member</a:t>
            </a:r>
          </a:p>
        </p:txBody>
      </p:sp>
      <p:sp>
        <p:nvSpPr>
          <p:cNvPr id="17" name="Rectangle 16">
            <a:extLst>
              <a:ext uri="{FF2B5EF4-FFF2-40B4-BE49-F238E27FC236}">
                <a16:creationId xmlns:a16="http://schemas.microsoft.com/office/drawing/2014/main" id="{81596832-E024-496D-8FCE-A22A0D3655F1}"/>
              </a:ext>
            </a:extLst>
          </p:cNvPr>
          <p:cNvSpPr/>
          <p:nvPr/>
        </p:nvSpPr>
        <p:spPr>
          <a:xfrm>
            <a:off x="8911739" y="3845313"/>
            <a:ext cx="848081" cy="319028"/>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0692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C0F9EF52-0343-4188-BD50-900DD0B485C8}"/>
              </a:ext>
            </a:extLst>
          </p:cNvPr>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Car Seat Distribution– Load Activity Screen</a:t>
            </a:r>
          </a:p>
        </p:txBody>
      </p:sp>
      <p:sp>
        <p:nvSpPr>
          <p:cNvPr id="5" name="Slide Number Placeholder 4"/>
          <p:cNvSpPr>
            <a:spLocks noGrp="1"/>
          </p:cNvSpPr>
          <p:nvPr>
            <p:ph type="sldNum" sz="quarter" idx="12"/>
          </p:nvPr>
        </p:nvSpPr>
        <p:spPr/>
        <p:txBody>
          <a:bodyPr/>
          <a:lstStyle/>
          <a:p>
            <a:fld id="{48470236-1686-48A2-9FA8-46703F05BA87}" type="slidenum">
              <a:rPr lang="en-US" smtClean="0"/>
              <a:t>15</a:t>
            </a:fld>
            <a:endParaRPr lang="en-US"/>
          </a:p>
        </p:txBody>
      </p:sp>
      <p:sp>
        <p:nvSpPr>
          <p:cNvPr id="15" name="Rectangle 14">
            <a:extLst>
              <a:ext uri="{FF2B5EF4-FFF2-40B4-BE49-F238E27FC236}">
                <a16:creationId xmlns:a16="http://schemas.microsoft.com/office/drawing/2014/main" id="{2A961930-A7B6-4C37-8C4F-AAB39589CAE6}"/>
              </a:ext>
            </a:extLst>
          </p:cNvPr>
          <p:cNvSpPr/>
          <p:nvPr/>
        </p:nvSpPr>
        <p:spPr>
          <a:xfrm>
            <a:off x="5713799" y="906495"/>
            <a:ext cx="3402092" cy="5339923"/>
          </a:xfrm>
          <a:prstGeom prst="rect">
            <a:avLst/>
          </a:prstGeom>
        </p:spPr>
        <p:txBody>
          <a:bodyPr wrap="square">
            <a:spAutoFit/>
          </a:bodyPr>
          <a:lstStyle/>
          <a:p>
            <a:r>
              <a:rPr lang="en-US" sz="1100" b="1" dirty="0">
                <a:ea typeface="Times" panose="02020603050405020304" pitchFamily="18" charset="0"/>
                <a:cs typeface="Arial" panose="020B0604020202020204" pitchFamily="34" charset="0"/>
              </a:rPr>
              <a:t>Car Seat Distribution Load New Activity </a:t>
            </a:r>
          </a:p>
          <a:p>
            <a:r>
              <a:rPr lang="en-US" sz="1100" dirty="0">
                <a:ea typeface="Times" panose="02020603050405020304" pitchFamily="18" charset="0"/>
                <a:cs typeface="Arial" panose="020B0604020202020204" pitchFamily="34" charset="0"/>
              </a:rPr>
              <a:t>Input Instructions:</a:t>
            </a:r>
          </a:p>
          <a:p>
            <a:endParaRPr lang="en-US" sz="1100" dirty="0">
              <a:ea typeface="Times" panose="02020603050405020304" pitchFamily="18" charset="0"/>
              <a:cs typeface="Arial" panose="020B0604020202020204" pitchFamily="34" charset="0"/>
            </a:endParaRPr>
          </a:p>
          <a:p>
            <a:r>
              <a:rPr lang="en-US" sz="1100" b="1" dirty="0"/>
              <a:t>Activity Date:</a:t>
            </a:r>
            <a:r>
              <a:rPr lang="en-US" sz="1100" dirty="0"/>
              <a:t> Input the date that the car seat was </a:t>
            </a:r>
            <a:r>
              <a:rPr lang="en-US" sz="1100" u="sng" dirty="0"/>
              <a:t>distributed</a:t>
            </a:r>
            <a:r>
              <a:rPr lang="en-US" sz="1100" dirty="0"/>
              <a:t>. The distribution date must have occurred after the request date and during the month of the car seat request to score/reward (1).</a:t>
            </a:r>
          </a:p>
          <a:p>
            <a:endParaRPr lang="en-US" sz="1100" dirty="0"/>
          </a:p>
          <a:p>
            <a:r>
              <a:rPr lang="en-US" sz="1100" b="1" dirty="0"/>
              <a:t>Location:</a:t>
            </a:r>
            <a:r>
              <a:rPr lang="en-US" sz="1100" dirty="0"/>
              <a:t> This will default to the provider’s location</a:t>
            </a:r>
          </a:p>
          <a:p>
            <a:endParaRPr lang="en-US" sz="1100" dirty="0"/>
          </a:p>
          <a:p>
            <a:r>
              <a:rPr lang="en-US" sz="1100" b="1" dirty="0"/>
              <a:t>Instrument:</a:t>
            </a:r>
            <a:r>
              <a:rPr lang="en-US" sz="1100" dirty="0"/>
              <a:t> Will default to the member’s UCare ID</a:t>
            </a:r>
          </a:p>
          <a:p>
            <a:endParaRPr lang="en-US" sz="1100" dirty="0"/>
          </a:p>
          <a:p>
            <a:r>
              <a:rPr lang="en-US" sz="1100" b="1" dirty="0"/>
              <a:t>Reference Number:</a:t>
            </a:r>
            <a:r>
              <a:rPr lang="en-US" sz="1100" dirty="0"/>
              <a:t> Auto defaulted by system, no input needed. </a:t>
            </a:r>
          </a:p>
          <a:p>
            <a:endParaRPr lang="en-US" sz="1100" dirty="0"/>
          </a:p>
          <a:p>
            <a:r>
              <a:rPr lang="en-US" sz="1100" b="1" dirty="0"/>
              <a:t>Quantity:</a:t>
            </a:r>
            <a:r>
              <a:rPr lang="en-US" sz="1100" dirty="0"/>
              <a:t> Input the number of car seats being distributed. </a:t>
            </a:r>
          </a:p>
          <a:p>
            <a:endParaRPr lang="en-US" sz="1100" dirty="0"/>
          </a:p>
          <a:p>
            <a:r>
              <a:rPr lang="en-US" sz="1100" b="1" dirty="0"/>
              <a:t>Attributes:</a:t>
            </a:r>
            <a:r>
              <a:rPr lang="en-US" sz="1100" dirty="0"/>
              <a:t>  No input is necessary on a distribution</a:t>
            </a:r>
          </a:p>
          <a:p>
            <a:endParaRPr lang="en-US" sz="1100" dirty="0"/>
          </a:p>
          <a:p>
            <a:r>
              <a:rPr lang="en-US" sz="1100" b="1" dirty="0"/>
              <a:t>Description</a:t>
            </a:r>
            <a:r>
              <a:rPr lang="en-US" sz="1100" dirty="0"/>
              <a:t>: Input any text, which will show on the activity history transaction. </a:t>
            </a:r>
          </a:p>
          <a:p>
            <a:r>
              <a:rPr lang="en-US" sz="1100" dirty="0"/>
              <a:t> </a:t>
            </a:r>
          </a:p>
          <a:p>
            <a:r>
              <a:rPr lang="en-US" sz="1100" dirty="0"/>
              <a:t>Then click </a:t>
            </a:r>
            <a:r>
              <a:rPr lang="en-US" sz="1100" b="1" dirty="0"/>
              <a:t>Save</a:t>
            </a:r>
            <a:r>
              <a:rPr lang="en-US" sz="1100" dirty="0"/>
              <a:t> and the distribution activity will process and display on the Activity History screen showing the transaction. </a:t>
            </a:r>
          </a:p>
          <a:p>
            <a:pPr marL="171450" indent="-171450">
              <a:buFont typeface="Arial" panose="020B0604020202020204" pitchFamily="34" charset="0"/>
              <a:buChar char="•"/>
            </a:pPr>
            <a:endParaRPr lang="en-US" sz="1100" dirty="0">
              <a:ea typeface="Times"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6615CEFA-617C-4D95-88A8-30049BD58059}"/>
              </a:ext>
            </a:extLst>
          </p:cNvPr>
          <p:cNvPicPr>
            <a:picLocks noChangeAspect="1"/>
          </p:cNvPicPr>
          <p:nvPr/>
        </p:nvPicPr>
        <p:blipFill>
          <a:blip r:embed="rId4"/>
          <a:stretch>
            <a:fillRect/>
          </a:stretch>
        </p:blipFill>
        <p:spPr>
          <a:xfrm>
            <a:off x="805073" y="901117"/>
            <a:ext cx="3619305" cy="5323668"/>
          </a:xfrm>
          <a:prstGeom prst="rect">
            <a:avLst/>
          </a:prstGeom>
          <a:ln>
            <a:solidFill>
              <a:schemeClr val="bg2"/>
            </a:solidFill>
          </a:ln>
        </p:spPr>
      </p:pic>
    </p:spTree>
    <p:custDataLst>
      <p:tags r:id="rId1"/>
    </p:custDataLst>
    <p:extLst>
      <p:ext uri="{BB962C8B-B14F-4D97-AF65-F5344CB8AC3E}">
        <p14:creationId xmlns:p14="http://schemas.microsoft.com/office/powerpoint/2010/main" val="344298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B9493E-C62A-4D58-A088-E5FD80404339}"/>
              </a:ext>
            </a:extLst>
          </p:cNvPr>
          <p:cNvPicPr>
            <a:picLocks noChangeAspect="1"/>
          </p:cNvPicPr>
          <p:nvPr/>
        </p:nvPicPr>
        <p:blipFill>
          <a:blip r:embed="rId4"/>
          <a:stretch>
            <a:fillRect/>
          </a:stretch>
        </p:blipFill>
        <p:spPr>
          <a:xfrm>
            <a:off x="349187" y="2054967"/>
            <a:ext cx="10686328" cy="2557960"/>
          </a:xfrm>
          <a:prstGeom prst="rect">
            <a:avLst/>
          </a:prstGeom>
        </p:spPr>
      </p:pic>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Member Inquiry Screen – Activity History</a:t>
            </a:r>
          </a:p>
        </p:txBody>
      </p:sp>
      <p:sp>
        <p:nvSpPr>
          <p:cNvPr id="5" name="Slide Number Placeholder 4"/>
          <p:cNvSpPr>
            <a:spLocks noGrp="1"/>
          </p:cNvSpPr>
          <p:nvPr>
            <p:ph type="sldNum" sz="quarter" idx="12"/>
          </p:nvPr>
        </p:nvSpPr>
        <p:spPr/>
        <p:txBody>
          <a:bodyPr/>
          <a:lstStyle/>
          <a:p>
            <a:fld id="{48470236-1686-48A2-9FA8-46703F05BA87}" type="slidenum">
              <a:rPr lang="en-US" smtClean="0"/>
              <a:t>16</a:t>
            </a:fld>
            <a:endParaRPr lang="en-US"/>
          </a:p>
        </p:txBody>
      </p:sp>
      <p:sp>
        <p:nvSpPr>
          <p:cNvPr id="14" name="TextBox 13">
            <a:extLst>
              <a:ext uri="{FF2B5EF4-FFF2-40B4-BE49-F238E27FC236}">
                <a16:creationId xmlns:a16="http://schemas.microsoft.com/office/drawing/2014/main" id="{59EA315D-4F57-4394-989D-23437F85E88F}"/>
              </a:ext>
            </a:extLst>
          </p:cNvPr>
          <p:cNvSpPr txBox="1"/>
          <p:nvPr/>
        </p:nvSpPr>
        <p:spPr>
          <a:xfrm>
            <a:off x="382279" y="919343"/>
            <a:ext cx="10319932" cy="1015663"/>
          </a:xfrm>
          <a:prstGeom prst="rect">
            <a:avLst/>
          </a:prstGeom>
          <a:noFill/>
        </p:spPr>
        <p:txBody>
          <a:bodyPr wrap="square" rtlCol="0">
            <a:spAutoFit/>
          </a:bodyPr>
          <a:lstStyle/>
          <a:p>
            <a:r>
              <a:rPr lang="en-US" sz="1200" dirty="0"/>
              <a:t>After the Car Seat Distribution activity is saved, it will default to the Activity Screen as shown below. </a:t>
            </a:r>
          </a:p>
          <a:p>
            <a:r>
              <a:rPr lang="en-US" sz="1200" dirty="0"/>
              <a:t>The Car Seat distribution request will show as the last activity for this member. </a:t>
            </a:r>
          </a:p>
          <a:p>
            <a:endParaRPr lang="en-US" sz="1200" dirty="0"/>
          </a:p>
          <a:p>
            <a:r>
              <a:rPr lang="en-US" sz="1200" b="1" dirty="0"/>
              <a:t>Be sure that the reward indicates </a:t>
            </a:r>
            <a:r>
              <a:rPr lang="en-US" sz="1200" b="1" u="sng" dirty="0">
                <a:solidFill>
                  <a:srgbClr val="FF0000"/>
                </a:solidFill>
              </a:rPr>
              <a:t>1</a:t>
            </a:r>
            <a:r>
              <a:rPr lang="en-US" sz="1200" b="1" dirty="0"/>
              <a:t> for this Car Seat Distribution</a:t>
            </a:r>
            <a:r>
              <a:rPr lang="en-US" sz="1200" dirty="0"/>
              <a:t>, which means that it was processed and the submission was accepted. </a:t>
            </a:r>
          </a:p>
        </p:txBody>
      </p:sp>
      <p:sp>
        <p:nvSpPr>
          <p:cNvPr id="7" name="Rectangle 6">
            <a:extLst>
              <a:ext uri="{FF2B5EF4-FFF2-40B4-BE49-F238E27FC236}">
                <a16:creationId xmlns:a16="http://schemas.microsoft.com/office/drawing/2014/main" id="{6213261C-A218-42A3-973F-D12CDE0C65E4}"/>
              </a:ext>
            </a:extLst>
          </p:cNvPr>
          <p:cNvSpPr/>
          <p:nvPr/>
        </p:nvSpPr>
        <p:spPr>
          <a:xfrm flipV="1">
            <a:off x="9943834" y="3553236"/>
            <a:ext cx="354563" cy="289249"/>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98EF8A01-B4D5-45B0-8F44-5775D7724245}"/>
              </a:ext>
            </a:extLst>
          </p:cNvPr>
          <p:cNvCxnSpPr>
            <a:cxnSpLocks/>
          </p:cNvCxnSpPr>
          <p:nvPr/>
        </p:nvCxnSpPr>
        <p:spPr>
          <a:xfrm>
            <a:off x="3526971" y="1741183"/>
            <a:ext cx="6288833" cy="199867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D926A74D-2E2C-4D2C-AFCC-753B588FE43E}"/>
              </a:ext>
            </a:extLst>
          </p:cNvPr>
          <p:cNvSpPr/>
          <p:nvPr/>
        </p:nvSpPr>
        <p:spPr>
          <a:xfrm flipV="1">
            <a:off x="4391070" y="3489690"/>
            <a:ext cx="3659166" cy="416340"/>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381B380-EEA0-4FD0-8163-16C03128BBDE}"/>
              </a:ext>
            </a:extLst>
          </p:cNvPr>
          <p:cNvSpPr txBox="1"/>
          <p:nvPr/>
        </p:nvSpPr>
        <p:spPr>
          <a:xfrm>
            <a:off x="297180" y="4659054"/>
            <a:ext cx="10319932" cy="1015663"/>
          </a:xfrm>
          <a:prstGeom prst="rect">
            <a:avLst/>
          </a:prstGeom>
          <a:noFill/>
        </p:spPr>
        <p:txBody>
          <a:bodyPr wrap="square" rtlCol="0">
            <a:spAutoFit/>
          </a:bodyPr>
          <a:lstStyle/>
          <a:p>
            <a:r>
              <a:rPr lang="en-US" sz="1200" b="1" dirty="0"/>
              <a:t>System Notes: </a:t>
            </a:r>
          </a:p>
          <a:p>
            <a:pPr marL="171450" indent="-171450">
              <a:buFont typeface="Arial" panose="020B0604020202020204" pitchFamily="34" charset="0"/>
              <a:buChar char="•"/>
            </a:pPr>
            <a:r>
              <a:rPr lang="en-US" sz="1200" dirty="0"/>
              <a:t>If you are seeing a zero (0) and not 1, then you may need to refresh your screen, or click back to the Ways to Earn screen and then back to Activity History to ensure it has scored 1 (just like the Request a Car Seat). </a:t>
            </a:r>
          </a:p>
          <a:p>
            <a:endParaRPr lang="en-US" sz="1200" dirty="0"/>
          </a:p>
          <a:p>
            <a:pPr marL="171450" indent="-171450">
              <a:buFont typeface="Arial" panose="020B0604020202020204" pitchFamily="34" charset="0"/>
              <a:buChar char="•"/>
            </a:pPr>
            <a:r>
              <a:rPr lang="en-US" sz="1200" dirty="0"/>
              <a:t>You can click the “</a:t>
            </a:r>
            <a:r>
              <a:rPr lang="en-US" sz="1200" b="1" dirty="0"/>
              <a:t>&gt;</a:t>
            </a:r>
            <a:r>
              <a:rPr lang="en-US" sz="1200" dirty="0"/>
              <a:t>” button next to the activity to see the processing notes, and see if there are any </a:t>
            </a:r>
            <a:r>
              <a:rPr lang="en-US" sz="1200" dirty="0">
                <a:solidFill>
                  <a:srgbClr val="C00000"/>
                </a:solidFill>
              </a:rPr>
              <a:t>error messages. </a:t>
            </a:r>
          </a:p>
        </p:txBody>
      </p:sp>
    </p:spTree>
    <p:custDataLst>
      <p:tags r:id="rId1"/>
    </p:custDataLst>
    <p:extLst>
      <p:ext uri="{BB962C8B-B14F-4D97-AF65-F5344CB8AC3E}">
        <p14:creationId xmlns:p14="http://schemas.microsoft.com/office/powerpoint/2010/main" val="415907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083CB-FFD4-4252-A60F-8B48FAA4ECC8}"/>
              </a:ext>
            </a:extLst>
          </p:cNvPr>
          <p:cNvPicPr>
            <a:picLocks noChangeAspect="1"/>
          </p:cNvPicPr>
          <p:nvPr/>
        </p:nvPicPr>
        <p:blipFill>
          <a:blip r:embed="rId4"/>
          <a:stretch>
            <a:fillRect/>
          </a:stretch>
        </p:blipFill>
        <p:spPr>
          <a:xfrm>
            <a:off x="297180" y="4619198"/>
            <a:ext cx="11515507" cy="1470867"/>
          </a:xfrm>
          <a:prstGeom prst="rect">
            <a:avLst/>
          </a:prstGeom>
          <a:ln>
            <a:solidFill>
              <a:schemeClr val="tx1"/>
            </a:solidFill>
          </a:ln>
        </p:spPr>
      </p:pic>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Car Seat Distribution Completion</a:t>
            </a:r>
          </a:p>
        </p:txBody>
      </p:sp>
      <p:sp>
        <p:nvSpPr>
          <p:cNvPr id="5" name="Slide Number Placeholder 4"/>
          <p:cNvSpPr>
            <a:spLocks noGrp="1"/>
          </p:cNvSpPr>
          <p:nvPr>
            <p:ph type="sldNum" sz="quarter" idx="12"/>
          </p:nvPr>
        </p:nvSpPr>
        <p:spPr/>
        <p:txBody>
          <a:bodyPr/>
          <a:lstStyle/>
          <a:p>
            <a:fld id="{48470236-1686-48A2-9FA8-46703F05BA87}" type="slidenum">
              <a:rPr lang="en-US" smtClean="0"/>
              <a:t>17</a:t>
            </a:fld>
            <a:endParaRPr lang="en-US"/>
          </a:p>
        </p:txBody>
      </p:sp>
      <p:sp>
        <p:nvSpPr>
          <p:cNvPr id="14" name="TextBox 13">
            <a:extLst>
              <a:ext uri="{FF2B5EF4-FFF2-40B4-BE49-F238E27FC236}">
                <a16:creationId xmlns:a16="http://schemas.microsoft.com/office/drawing/2014/main" id="{59EA315D-4F57-4394-989D-23437F85E88F}"/>
              </a:ext>
            </a:extLst>
          </p:cNvPr>
          <p:cNvSpPr txBox="1"/>
          <p:nvPr/>
        </p:nvSpPr>
        <p:spPr>
          <a:xfrm>
            <a:off x="297180" y="985240"/>
            <a:ext cx="10319932" cy="461665"/>
          </a:xfrm>
          <a:prstGeom prst="rect">
            <a:avLst/>
          </a:prstGeom>
          <a:noFill/>
        </p:spPr>
        <p:txBody>
          <a:bodyPr wrap="square" rtlCol="0">
            <a:spAutoFit/>
          </a:bodyPr>
          <a:lstStyle/>
          <a:p>
            <a:r>
              <a:rPr lang="en-US" sz="1200" dirty="0"/>
              <a:t>Now that you have requested and distributed a car seat for this member. The member is no longer eligible for a car seat. </a:t>
            </a:r>
          </a:p>
          <a:p>
            <a:r>
              <a:rPr lang="en-US" sz="1200" dirty="0"/>
              <a:t>The Ways to Earn screen will display as shown below:</a:t>
            </a:r>
          </a:p>
        </p:txBody>
      </p:sp>
      <p:sp>
        <p:nvSpPr>
          <p:cNvPr id="9" name="TextBox 8">
            <a:extLst>
              <a:ext uri="{FF2B5EF4-FFF2-40B4-BE49-F238E27FC236}">
                <a16:creationId xmlns:a16="http://schemas.microsoft.com/office/drawing/2014/main" id="{02E7F4DF-2302-4870-8BD5-DDE0BD163B72}"/>
              </a:ext>
            </a:extLst>
          </p:cNvPr>
          <p:cNvSpPr txBox="1"/>
          <p:nvPr/>
        </p:nvSpPr>
        <p:spPr>
          <a:xfrm>
            <a:off x="220795" y="3610884"/>
            <a:ext cx="6217328" cy="646331"/>
          </a:xfrm>
          <a:prstGeom prst="rect">
            <a:avLst/>
          </a:prstGeom>
          <a:noFill/>
        </p:spPr>
        <p:txBody>
          <a:bodyPr wrap="square" rtlCol="0">
            <a:spAutoFit/>
          </a:bodyPr>
          <a:lstStyle/>
          <a:p>
            <a:r>
              <a:rPr lang="en-US" sz="1200" dirty="0"/>
              <a:t>If you need to see when a member will be eligible for a car seat in the future, click on the Member’s </a:t>
            </a:r>
            <a:r>
              <a:rPr lang="en-US" sz="1200" b="1" dirty="0"/>
              <a:t>Attributes</a:t>
            </a:r>
            <a:r>
              <a:rPr lang="en-US" sz="1200" dirty="0"/>
              <a:t> tab. The </a:t>
            </a:r>
            <a:r>
              <a:rPr lang="en-US" sz="1200" b="1" dirty="0"/>
              <a:t>Effective To </a:t>
            </a:r>
            <a:r>
              <a:rPr lang="en-US" sz="1200" dirty="0"/>
              <a:t>date shows the next date in which they are eligible again. </a:t>
            </a:r>
          </a:p>
        </p:txBody>
      </p:sp>
      <p:sp>
        <p:nvSpPr>
          <p:cNvPr id="13" name="Rectangle 12">
            <a:extLst>
              <a:ext uri="{FF2B5EF4-FFF2-40B4-BE49-F238E27FC236}">
                <a16:creationId xmlns:a16="http://schemas.microsoft.com/office/drawing/2014/main" id="{5C93DEB6-9D4A-44C0-9F59-D173B4B2404D}"/>
              </a:ext>
            </a:extLst>
          </p:cNvPr>
          <p:cNvSpPr/>
          <p:nvPr/>
        </p:nvSpPr>
        <p:spPr>
          <a:xfrm flipV="1">
            <a:off x="3012439" y="4619198"/>
            <a:ext cx="634039" cy="267461"/>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DF82EA0-BDB3-4BC9-ACD6-41FBEA141FDE}"/>
              </a:ext>
            </a:extLst>
          </p:cNvPr>
          <p:cNvSpPr/>
          <p:nvPr/>
        </p:nvSpPr>
        <p:spPr>
          <a:xfrm flipV="1">
            <a:off x="9595645" y="5402422"/>
            <a:ext cx="714682" cy="453358"/>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0622FF1-F0B7-48EE-BE09-9975EC1D3FB2}"/>
              </a:ext>
            </a:extLst>
          </p:cNvPr>
          <p:cNvPicPr>
            <a:picLocks noChangeAspect="1"/>
          </p:cNvPicPr>
          <p:nvPr/>
        </p:nvPicPr>
        <p:blipFill>
          <a:blip r:embed="rId5"/>
          <a:stretch>
            <a:fillRect/>
          </a:stretch>
        </p:blipFill>
        <p:spPr>
          <a:xfrm>
            <a:off x="535956" y="1698546"/>
            <a:ext cx="5902167" cy="1547028"/>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F9AD1060-08D2-40D2-B867-8B096CC236D8}"/>
              </a:ext>
            </a:extLst>
          </p:cNvPr>
          <p:cNvCxnSpPr/>
          <p:nvPr/>
        </p:nvCxnSpPr>
        <p:spPr>
          <a:xfrm>
            <a:off x="2836506" y="4012161"/>
            <a:ext cx="326572" cy="60703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D0E78B9D-DE56-4499-9208-79C2B585FAFB}"/>
              </a:ext>
            </a:extLst>
          </p:cNvPr>
          <p:cNvCxnSpPr/>
          <p:nvPr/>
        </p:nvCxnSpPr>
        <p:spPr>
          <a:xfrm>
            <a:off x="4236098" y="4012161"/>
            <a:ext cx="5262465" cy="139026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148120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DD363-983F-4BC3-A0AC-1C21349B8B97}"/>
              </a:ext>
            </a:extLst>
          </p:cNvPr>
          <p:cNvSpPr>
            <a:spLocks noGrp="1"/>
          </p:cNvSpPr>
          <p:nvPr>
            <p:ph idx="1"/>
          </p:nvPr>
        </p:nvSpPr>
        <p:spPr>
          <a:xfrm>
            <a:off x="787965" y="1009609"/>
            <a:ext cx="10288250" cy="1266866"/>
          </a:xfrm>
        </p:spPr>
        <p:txBody>
          <a:bodyPr>
            <a:normAutofit fontScale="62500" lnSpcReduction="20000"/>
          </a:bodyPr>
          <a:lstStyle/>
          <a:p>
            <a:pPr marL="0" indent="0">
              <a:buNone/>
            </a:pPr>
            <a:r>
              <a:rPr lang="en-US" sz="2900" dirty="0"/>
              <a:t>At the end of the month, if an approved car seat request had no distribution input, then the request will expire and reset for the next month.</a:t>
            </a:r>
          </a:p>
          <a:p>
            <a:r>
              <a:rPr lang="en-US" sz="2500" dirty="0"/>
              <a:t>If you did not distribute a car seat that you requested, you must re-submit a request next month to ensure that the member is still eligible.</a:t>
            </a:r>
          </a:p>
          <a:p>
            <a:pPr marL="0" indent="0">
              <a:buNone/>
            </a:pPr>
            <a:endParaRPr lang="en-US" dirty="0"/>
          </a:p>
        </p:txBody>
      </p:sp>
      <p:sp>
        <p:nvSpPr>
          <p:cNvPr id="4" name="Slide Number Placeholder 3">
            <a:extLst>
              <a:ext uri="{FF2B5EF4-FFF2-40B4-BE49-F238E27FC236}">
                <a16:creationId xmlns:a16="http://schemas.microsoft.com/office/drawing/2014/main" id="{254A405B-FDA9-4FCB-A08B-6C65125FFFF6}"/>
              </a:ext>
            </a:extLst>
          </p:cNvPr>
          <p:cNvSpPr>
            <a:spLocks noGrp="1"/>
          </p:cNvSpPr>
          <p:nvPr>
            <p:ph type="sldNum" sz="quarter" idx="12"/>
          </p:nvPr>
        </p:nvSpPr>
        <p:spPr/>
        <p:txBody>
          <a:bodyPr/>
          <a:lstStyle/>
          <a:p>
            <a:fld id="{1FC4B0FD-5F77-433D-950B-A15A779E50E4}" type="slidenum">
              <a:rPr lang="en-US" smtClean="0"/>
              <a:t>18</a:t>
            </a:fld>
            <a:endParaRPr lang="en-US" dirty="0"/>
          </a:p>
        </p:txBody>
      </p:sp>
      <p:sp>
        <p:nvSpPr>
          <p:cNvPr id="5" name="Title 1">
            <a:extLst>
              <a:ext uri="{FF2B5EF4-FFF2-40B4-BE49-F238E27FC236}">
                <a16:creationId xmlns:a16="http://schemas.microsoft.com/office/drawing/2014/main" id="{F14F2FE8-4394-4E7C-8C04-9CE5B1A6C84B}"/>
              </a:ext>
            </a:extLst>
          </p:cNvPr>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Car Seat Request Expiration/Reset</a:t>
            </a:r>
          </a:p>
        </p:txBody>
      </p:sp>
      <p:pic>
        <p:nvPicPr>
          <p:cNvPr id="6" name="Picture 5">
            <a:extLst>
              <a:ext uri="{FF2B5EF4-FFF2-40B4-BE49-F238E27FC236}">
                <a16:creationId xmlns:a16="http://schemas.microsoft.com/office/drawing/2014/main" id="{0D6123FC-70C1-499F-868A-AD6B19B7FF01}"/>
              </a:ext>
            </a:extLst>
          </p:cNvPr>
          <p:cNvPicPr>
            <a:picLocks noChangeAspect="1"/>
          </p:cNvPicPr>
          <p:nvPr/>
        </p:nvPicPr>
        <p:blipFill rotWithShape="1">
          <a:blip r:embed="rId3"/>
          <a:srcRect t="8255"/>
          <a:stretch/>
        </p:blipFill>
        <p:spPr>
          <a:xfrm>
            <a:off x="526402" y="2610747"/>
            <a:ext cx="4735056" cy="2780523"/>
          </a:xfrm>
          <a:prstGeom prst="rect">
            <a:avLst/>
          </a:prstGeom>
          <a:ln>
            <a:solidFill>
              <a:schemeClr val="tx1"/>
            </a:solidFill>
          </a:ln>
        </p:spPr>
      </p:pic>
      <p:pic>
        <p:nvPicPr>
          <p:cNvPr id="8" name="Picture 7">
            <a:extLst>
              <a:ext uri="{FF2B5EF4-FFF2-40B4-BE49-F238E27FC236}">
                <a16:creationId xmlns:a16="http://schemas.microsoft.com/office/drawing/2014/main" id="{4B833C11-AB1E-4CB6-9F37-36E0EDFD9D7A}"/>
              </a:ext>
            </a:extLst>
          </p:cNvPr>
          <p:cNvPicPr>
            <a:picLocks noChangeAspect="1"/>
          </p:cNvPicPr>
          <p:nvPr/>
        </p:nvPicPr>
        <p:blipFill rotWithShape="1">
          <a:blip r:embed="rId4"/>
          <a:srcRect r="8380"/>
          <a:stretch/>
        </p:blipFill>
        <p:spPr>
          <a:xfrm>
            <a:off x="6352396" y="2650476"/>
            <a:ext cx="5313202" cy="2701066"/>
          </a:xfrm>
          <a:prstGeom prst="rect">
            <a:avLst/>
          </a:prstGeom>
          <a:noFill/>
          <a:ln>
            <a:solidFill>
              <a:schemeClr val="tx1"/>
            </a:solidFill>
          </a:ln>
        </p:spPr>
      </p:pic>
      <p:sp>
        <p:nvSpPr>
          <p:cNvPr id="9" name="Arrow: Right 8">
            <a:extLst>
              <a:ext uri="{FF2B5EF4-FFF2-40B4-BE49-F238E27FC236}">
                <a16:creationId xmlns:a16="http://schemas.microsoft.com/office/drawing/2014/main" id="{B5501FAC-A060-415F-BDDA-9FC42949D80D}"/>
              </a:ext>
            </a:extLst>
          </p:cNvPr>
          <p:cNvSpPr/>
          <p:nvPr/>
        </p:nvSpPr>
        <p:spPr>
          <a:xfrm>
            <a:off x="5113176" y="3630191"/>
            <a:ext cx="1073020" cy="49452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F88D008-26AB-4AC7-9E75-28D19177D17F}"/>
              </a:ext>
            </a:extLst>
          </p:cNvPr>
          <p:cNvSpPr txBox="1"/>
          <p:nvPr/>
        </p:nvSpPr>
        <p:spPr>
          <a:xfrm>
            <a:off x="1247076" y="5448543"/>
            <a:ext cx="3293707" cy="553998"/>
          </a:xfrm>
          <a:prstGeom prst="rect">
            <a:avLst/>
          </a:prstGeom>
          <a:noFill/>
        </p:spPr>
        <p:txBody>
          <a:bodyPr wrap="square" rtlCol="0">
            <a:spAutoFit/>
          </a:bodyPr>
          <a:lstStyle/>
          <a:p>
            <a:pPr algn="ctr"/>
            <a:r>
              <a:rPr lang="en-US" sz="1600" dirty="0"/>
              <a:t>Approved request month</a:t>
            </a:r>
          </a:p>
          <a:p>
            <a:pPr algn="ctr"/>
            <a:r>
              <a:rPr lang="en-US" sz="1400" dirty="0"/>
              <a:t>(“Request a Car Seat” is shaded)</a:t>
            </a:r>
          </a:p>
        </p:txBody>
      </p:sp>
      <p:sp>
        <p:nvSpPr>
          <p:cNvPr id="11" name="TextBox 10">
            <a:extLst>
              <a:ext uri="{FF2B5EF4-FFF2-40B4-BE49-F238E27FC236}">
                <a16:creationId xmlns:a16="http://schemas.microsoft.com/office/drawing/2014/main" id="{B0240330-1471-45F0-B887-A0BF262D14B5}"/>
              </a:ext>
            </a:extLst>
          </p:cNvPr>
          <p:cNvSpPr txBox="1"/>
          <p:nvPr/>
        </p:nvSpPr>
        <p:spPr>
          <a:xfrm>
            <a:off x="7296421" y="5391270"/>
            <a:ext cx="3573742" cy="800219"/>
          </a:xfrm>
          <a:prstGeom prst="rect">
            <a:avLst/>
          </a:prstGeom>
          <a:noFill/>
        </p:spPr>
        <p:txBody>
          <a:bodyPr wrap="square" rtlCol="0">
            <a:spAutoFit/>
          </a:bodyPr>
          <a:lstStyle/>
          <a:p>
            <a:pPr algn="ctr"/>
            <a:r>
              <a:rPr lang="en-US" sz="1600" dirty="0"/>
              <a:t>Next month, if no car seat distribution</a:t>
            </a:r>
          </a:p>
          <a:p>
            <a:pPr algn="ctr"/>
            <a:r>
              <a:rPr lang="en-US" sz="1400" dirty="0"/>
              <a:t>(“Request a Car Seat” is not shaded)</a:t>
            </a:r>
          </a:p>
        </p:txBody>
      </p:sp>
    </p:spTree>
    <p:extLst>
      <p:ext uri="{BB962C8B-B14F-4D97-AF65-F5344CB8AC3E}">
        <p14:creationId xmlns:p14="http://schemas.microsoft.com/office/powerpoint/2010/main" val="242513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859" y="2518922"/>
            <a:ext cx="9949317" cy="1503363"/>
          </a:xfrm>
        </p:spPr>
        <p:txBody>
          <a:bodyPr/>
          <a:lstStyle/>
          <a:p>
            <a:r>
              <a:rPr lang="en-US" dirty="0"/>
              <a:t>Important Notes</a:t>
            </a:r>
          </a:p>
        </p:txBody>
      </p:sp>
    </p:spTree>
    <p:extLst>
      <p:ext uri="{BB962C8B-B14F-4D97-AF65-F5344CB8AC3E}">
        <p14:creationId xmlns:p14="http://schemas.microsoft.com/office/powerpoint/2010/main" val="373630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02744" y="1436147"/>
            <a:ext cx="10417216" cy="3677930"/>
          </a:xfrm>
          <a:prstGeom prst="rect">
            <a:avLst/>
          </a:prstGeom>
        </p:spPr>
        <p:txBody>
          <a:bodyPr wrap="square">
            <a:spAutoFit/>
          </a:bodyPr>
          <a:lstStyle/>
          <a:p>
            <a:pPr lvl="2"/>
            <a:endParaRPr lang="en-US" sz="2000" dirty="0"/>
          </a:p>
          <a:p>
            <a:pPr marL="742950" lvl="1" indent="-285750">
              <a:buFont typeface="Arial" panose="020B0604020202020204" pitchFamily="34" charset="0"/>
              <a:buChar char="•"/>
            </a:pPr>
            <a:r>
              <a:rPr lang="en-US" sz="2000" dirty="0"/>
              <a:t>Provide </a:t>
            </a:r>
            <a:r>
              <a:rPr lang="en-US" sz="2000" b="1" dirty="0"/>
              <a:t>real-time </a:t>
            </a:r>
            <a:r>
              <a:rPr lang="en-US" sz="2000" dirty="0"/>
              <a:t>response to car seat requests so providers know that the member is eligible for a car seat</a:t>
            </a:r>
          </a:p>
          <a:p>
            <a:pPr lvl="1"/>
            <a:endParaRPr lang="en-US" sz="2000" dirty="0"/>
          </a:p>
          <a:p>
            <a:pPr marL="742950" lvl="1" indent="-285750">
              <a:buFont typeface="Arial" panose="020B0604020202020204" pitchFamily="34" charset="0"/>
              <a:buChar char="•"/>
            </a:pPr>
            <a:r>
              <a:rPr lang="en-US" sz="2000" dirty="0"/>
              <a:t>Provide some flexibility with reporting car seat distributions to UCare</a:t>
            </a:r>
          </a:p>
          <a:p>
            <a:pPr marL="1200150" lvl="2" indent="-285750">
              <a:buFont typeface="Arial" panose="020B0604020202020204" pitchFamily="34" charset="0"/>
              <a:buChar char="•"/>
            </a:pPr>
            <a:r>
              <a:rPr lang="en-US" sz="2000" dirty="0"/>
              <a:t>Report anytime during the month, but by the end of the distribution month.</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2000" dirty="0"/>
              <a:t>Use existing sign-on to the UCare Provider Portal</a:t>
            </a:r>
          </a:p>
          <a:p>
            <a:pPr marR="0" lvl="0">
              <a:spcBef>
                <a:spcPts val="600"/>
              </a:spcBef>
              <a:spcAft>
                <a:spcPts val="600"/>
              </a:spcAft>
            </a:pPr>
            <a:endParaRPr lang="en-US" sz="2000" dirty="0">
              <a:ea typeface="Times" panose="02020603050405020304" pitchFamily="18" charset="0"/>
              <a:cs typeface="Arial" panose="020B0604020202020204" pitchFamily="34" charset="0"/>
            </a:endParaRPr>
          </a:p>
          <a:p>
            <a:pPr marL="342900" marR="0" lvl="0" indent="-342900">
              <a:spcBef>
                <a:spcPts val="600"/>
              </a:spcBef>
              <a:spcAft>
                <a:spcPts val="600"/>
              </a:spcAft>
              <a:buFont typeface="Arial" panose="020B0604020202020204" pitchFamily="34" charset="0"/>
              <a:buChar char="•"/>
            </a:pPr>
            <a:endParaRPr lang="en-US" sz="2000" dirty="0">
              <a:ea typeface="Times" panose="02020603050405020304" pitchFamily="18" charset="0"/>
              <a:cs typeface="Arial" panose="020B0604020202020204" pitchFamily="34" charset="0"/>
            </a:endParaRPr>
          </a:p>
        </p:txBody>
      </p:sp>
      <p:sp>
        <p:nvSpPr>
          <p:cNvPr id="15" name="Title 1"/>
          <p:cNvSpPr txBox="1">
            <a:spLocks/>
          </p:cNvSpPr>
          <p:nvPr/>
        </p:nvSpPr>
        <p:spPr>
          <a:xfrm>
            <a:off x="708581" y="535370"/>
            <a:ext cx="11680751" cy="95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dirty="0"/>
              <a:t>New Car Seat Portal Objectives</a:t>
            </a:r>
          </a:p>
        </p:txBody>
      </p:sp>
      <p:sp>
        <p:nvSpPr>
          <p:cNvPr id="2" name="Slide Number Placeholder 1"/>
          <p:cNvSpPr>
            <a:spLocks noGrp="1"/>
          </p:cNvSpPr>
          <p:nvPr>
            <p:ph type="sldNum" sz="quarter" idx="12"/>
          </p:nvPr>
        </p:nvSpPr>
        <p:spPr/>
        <p:txBody>
          <a:bodyPr/>
          <a:lstStyle/>
          <a:p>
            <a:fld id="{1FC4B0FD-5F77-433D-950B-A15A779E50E4}" type="slidenum">
              <a:rPr lang="en-US" smtClean="0"/>
              <a:t>2</a:t>
            </a:fld>
            <a:endParaRPr lang="en-US" dirty="0"/>
          </a:p>
        </p:txBody>
      </p:sp>
    </p:spTree>
    <p:extLst>
      <p:ext uri="{BB962C8B-B14F-4D97-AF65-F5344CB8AC3E}">
        <p14:creationId xmlns:p14="http://schemas.microsoft.com/office/powerpoint/2010/main" val="404559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549961" y="577258"/>
            <a:ext cx="5151043" cy="95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sz="2800" dirty="0"/>
              <a:t>System Reminders</a:t>
            </a:r>
          </a:p>
        </p:txBody>
      </p:sp>
      <p:sp>
        <p:nvSpPr>
          <p:cNvPr id="2" name="Slide Number Placeholder 1"/>
          <p:cNvSpPr>
            <a:spLocks noGrp="1"/>
          </p:cNvSpPr>
          <p:nvPr>
            <p:ph type="sldNum" sz="quarter" idx="12"/>
          </p:nvPr>
        </p:nvSpPr>
        <p:spPr/>
        <p:txBody>
          <a:bodyPr/>
          <a:lstStyle/>
          <a:p>
            <a:fld id="{1FC4B0FD-5F77-433D-950B-A15A779E50E4}" type="slidenum">
              <a:rPr lang="en-US" smtClean="0"/>
              <a:t>20</a:t>
            </a:fld>
            <a:endParaRPr lang="en-US" dirty="0"/>
          </a:p>
        </p:txBody>
      </p:sp>
      <p:sp>
        <p:nvSpPr>
          <p:cNvPr id="8" name="Rectangle 7">
            <a:extLst>
              <a:ext uri="{FF2B5EF4-FFF2-40B4-BE49-F238E27FC236}">
                <a16:creationId xmlns:a16="http://schemas.microsoft.com/office/drawing/2014/main" id="{9D70E3DE-7436-42A5-9FC7-06B101F7A742}"/>
              </a:ext>
            </a:extLst>
          </p:cNvPr>
          <p:cNvSpPr/>
          <p:nvPr/>
        </p:nvSpPr>
        <p:spPr>
          <a:xfrm>
            <a:off x="549961" y="1427705"/>
            <a:ext cx="10394704" cy="4770537"/>
          </a:xfrm>
          <a:prstGeom prst="rect">
            <a:avLst/>
          </a:prstGeom>
        </p:spPr>
        <p:txBody>
          <a:bodyPr wrap="square">
            <a:spAutoFit/>
          </a:bodyPr>
          <a:lstStyle/>
          <a:p>
            <a:pPr marL="800100" lvl="1" indent="-342900">
              <a:buFont typeface="Arial" panose="020B0604020202020204" pitchFamily="34" charset="0"/>
              <a:buChar char="•"/>
            </a:pPr>
            <a:r>
              <a:rPr lang="en-US" sz="1600" dirty="0"/>
              <a:t>Be sure to verify that car seat requests and distributions process and Reward (1) on the Activity History screen.  </a:t>
            </a:r>
          </a:p>
          <a:p>
            <a:pPr lvl="1"/>
            <a:endParaRPr lang="en-US" sz="1600" dirty="0"/>
          </a:p>
          <a:p>
            <a:pPr marL="800100" lvl="1" indent="-342900">
              <a:buFont typeface="Arial" panose="020B0604020202020204" pitchFamily="34" charset="0"/>
              <a:buChar char="•"/>
            </a:pPr>
            <a:r>
              <a:rPr lang="en-US" sz="1600" dirty="0"/>
              <a:t>Requests made in the system that do not have a reported distribution in the same month will </a:t>
            </a:r>
            <a:r>
              <a:rPr lang="en-US" sz="1600" b="1" dirty="0"/>
              <a:t>EXPIRE in the next month. </a:t>
            </a:r>
            <a:r>
              <a:rPr lang="en-US" sz="1600" dirty="0"/>
              <a:t>A new request will need to be input for each month.</a:t>
            </a:r>
          </a:p>
          <a:p>
            <a:pPr lvl="1"/>
            <a:endParaRPr lang="en-US" sz="1600" dirty="0"/>
          </a:p>
          <a:p>
            <a:pPr marL="800100" lvl="1" indent="-342900">
              <a:buFont typeface="Arial" panose="020B0604020202020204" pitchFamily="34" charset="0"/>
              <a:buChar char="•"/>
            </a:pPr>
            <a:r>
              <a:rPr lang="en-US" sz="1600" dirty="0"/>
              <a:t>If you need to see when a member is eligible for a car seat again, you can view this under the member’s </a:t>
            </a:r>
            <a:r>
              <a:rPr lang="en-US" sz="1600" b="1" dirty="0"/>
              <a:t>Attributes</a:t>
            </a:r>
            <a:r>
              <a:rPr lang="en-US" sz="1600" dirty="0"/>
              <a:t> tab. The </a:t>
            </a:r>
            <a:r>
              <a:rPr lang="en-US" sz="1600" b="1" dirty="0"/>
              <a:t>Effective To </a:t>
            </a:r>
            <a:r>
              <a:rPr lang="en-US" sz="1600" dirty="0"/>
              <a:t>date this is when the member will be eligible next for a car seat. </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If a request was made for a pregnant member and the </a:t>
            </a:r>
            <a:r>
              <a:rPr lang="en-US" sz="1600" b="1" dirty="0"/>
              <a:t>Attribute</a:t>
            </a:r>
            <a:r>
              <a:rPr lang="en-US" sz="1600" dirty="0"/>
              <a:t> of due date was omitted from the input, the request will not reward (1) so input will be needed again.</a:t>
            </a:r>
          </a:p>
          <a:p>
            <a:pPr marL="1200150" lvl="2" indent="-285750">
              <a:buFont typeface="Arial" panose="020B0604020202020204" pitchFamily="34" charset="0"/>
              <a:buChar char="•"/>
            </a:pPr>
            <a:r>
              <a:rPr lang="en-US" sz="1600" dirty="0"/>
              <a:t>Key due date as: 	</a:t>
            </a:r>
            <a:r>
              <a:rPr lang="en-US" sz="1600" b="1" dirty="0"/>
              <a:t>Name=due </a:t>
            </a:r>
          </a:p>
          <a:p>
            <a:pPr lvl="1"/>
            <a:r>
              <a:rPr lang="en-US" sz="1600" b="1" dirty="0"/>
              <a:t>				Value=DD/MM/YYYY (their due date)</a:t>
            </a:r>
          </a:p>
          <a:p>
            <a:pPr marL="1200150" lvl="2" indent="-285750">
              <a:buFont typeface="Arial" panose="020B0604020202020204" pitchFamily="34" charset="0"/>
              <a:buChar char="•"/>
            </a:pPr>
            <a:r>
              <a:rPr lang="en-US" sz="1600" b="1" dirty="0"/>
              <a:t>Add a digit (i.e. 2) </a:t>
            </a:r>
            <a:r>
              <a:rPr lang="en-US" sz="1600" dirty="0"/>
              <a:t>to the Reference Number; otherwise you will get another error message with the second input. (Will fix in a future release)</a:t>
            </a:r>
          </a:p>
          <a:p>
            <a:pPr marL="800100" lvl="1" indent="-342900">
              <a:buFont typeface="Arial" panose="020B0604020202020204" pitchFamily="34" charset="0"/>
              <a:buChar char="•"/>
            </a:pPr>
            <a:endParaRPr lang="en-US" sz="1600" dirty="0"/>
          </a:p>
          <a:p>
            <a:pPr lvl="1"/>
            <a:endParaRPr lang="en-US" sz="1600" dirty="0">
              <a:ea typeface="Times" panose="02020603050405020304" pitchFamily="18" charset="0"/>
              <a:cs typeface="Arial" panose="020B0604020202020204" pitchFamily="34" charset="0"/>
            </a:endParaRPr>
          </a:p>
          <a:p>
            <a:pPr lvl="1"/>
            <a:endParaRPr lang="en-US" sz="1600" dirty="0">
              <a:ea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331784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69340" y="1272803"/>
            <a:ext cx="10601345" cy="5893921"/>
          </a:xfrm>
          <a:prstGeom prst="rect">
            <a:avLst/>
          </a:prstGeom>
        </p:spPr>
        <p:txBody>
          <a:bodyPr wrap="square">
            <a:spAutoFit/>
          </a:bodyPr>
          <a:lstStyle/>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Car seat(s) request/distribution eligibility will continue to be based on prior car seat issuance.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b="1" dirty="0"/>
              <a:t>NEW</a:t>
            </a:r>
            <a:r>
              <a:rPr lang="en-US" sz="1600" dirty="0"/>
              <a:t>: Car seats for a </a:t>
            </a:r>
            <a:r>
              <a:rPr lang="en-US" sz="1600" b="1" dirty="0">
                <a:solidFill>
                  <a:srgbClr val="FF0000"/>
                </a:solidFill>
              </a:rPr>
              <a:t>pregnant member should be issued </a:t>
            </a:r>
            <a:r>
              <a:rPr lang="en-US" sz="1600" b="1" u="sng" dirty="0">
                <a:solidFill>
                  <a:srgbClr val="FF0000"/>
                </a:solidFill>
              </a:rPr>
              <a:t>only in the 3</a:t>
            </a:r>
            <a:r>
              <a:rPr lang="en-US" sz="1600" b="1" u="sng" baseline="30000" dirty="0">
                <a:solidFill>
                  <a:srgbClr val="FF0000"/>
                </a:solidFill>
              </a:rPr>
              <a:t>rd</a:t>
            </a:r>
            <a:r>
              <a:rPr lang="en-US" sz="1600" b="1" u="sng" dirty="0">
                <a:solidFill>
                  <a:srgbClr val="FF0000"/>
                </a:solidFill>
              </a:rPr>
              <a:t> trimester</a:t>
            </a:r>
            <a:r>
              <a:rPr lang="en-US" sz="1600" b="1" dirty="0"/>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b="1" dirty="0"/>
              <a:t>NEW</a:t>
            </a:r>
            <a:r>
              <a:rPr lang="en-US" sz="1600" dirty="0"/>
              <a:t>: Report car seat inventory counts on new car seat order form (eff. 2/3)</a:t>
            </a:r>
          </a:p>
          <a:p>
            <a:pPr marL="1200150" lvl="2" indent="-285750">
              <a:buFont typeface="Arial" panose="020B0604020202020204" pitchFamily="34" charset="0"/>
              <a:buChar char="•"/>
            </a:pPr>
            <a:r>
              <a:rPr lang="en-US" sz="1600" dirty="0"/>
              <a:t>Found on SEATS Partner Resources page.</a:t>
            </a:r>
          </a:p>
          <a:p>
            <a:pPr lvl="1"/>
            <a:endParaRPr lang="en-US" sz="1600" dirty="0"/>
          </a:p>
          <a:p>
            <a:pPr marL="742950" lvl="1" indent="-285750">
              <a:buFont typeface="Arial" panose="020B0604020202020204" pitchFamily="34" charset="0"/>
              <a:buChar char="•"/>
            </a:pPr>
            <a:r>
              <a:rPr lang="en-US" sz="1600" dirty="0"/>
              <a:t>Please be timely in the input of requests and distributions </a:t>
            </a:r>
          </a:p>
          <a:p>
            <a:pPr marL="1200150" lvl="2" indent="-285750">
              <a:buFont typeface="Arial" panose="020B0604020202020204" pitchFamily="34" charset="0"/>
              <a:buChar char="•"/>
            </a:pPr>
            <a:r>
              <a:rPr lang="en-US" sz="1600" dirty="0"/>
              <a:t>By the end of the distribution month</a:t>
            </a:r>
          </a:p>
          <a:p>
            <a:pPr marL="1200150" lvl="2" indent="-285750">
              <a:buFont typeface="Arial" panose="020B0604020202020204" pitchFamily="34" charset="0"/>
              <a:buChar char="•"/>
            </a:pPr>
            <a:r>
              <a:rPr lang="en-US" sz="1600" dirty="0"/>
              <a:t>There will be a system error if distributions are input after the distribution month.</a:t>
            </a:r>
          </a:p>
          <a:p>
            <a:pPr lvl="1"/>
            <a:endParaRPr lang="en-US" sz="1600" dirty="0"/>
          </a:p>
          <a:p>
            <a:pPr marL="742950" lvl="1" indent="-285750">
              <a:buFont typeface="Arial" panose="020B0604020202020204" pitchFamily="34" charset="0"/>
              <a:buChar char="•"/>
            </a:pPr>
            <a:r>
              <a:rPr lang="en-US" sz="1600" dirty="0"/>
              <a:t>No changes to Car Seat Exception Request process</a:t>
            </a:r>
          </a:p>
          <a:p>
            <a:pPr lvl="1"/>
            <a:endParaRPr lang="en-US" sz="1600" dirty="0"/>
          </a:p>
          <a:p>
            <a:pPr marL="742950" lvl="1" indent="-285750">
              <a:buFont typeface="Arial" panose="020B0604020202020204" pitchFamily="34" charset="0"/>
              <a:buChar char="•"/>
            </a:pPr>
            <a:r>
              <a:rPr lang="en-US" sz="1600" b="1" dirty="0"/>
              <a:t>If eligibility was not checked and distribution occurred for a non-eligible member, provider will be responsible for reimbursement of seat and no billing can occur for service.</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lvl="2"/>
            <a:endParaRPr lang="en-US" dirty="0"/>
          </a:p>
          <a:p>
            <a:pPr marR="0" lvl="0">
              <a:spcBef>
                <a:spcPts val="600"/>
              </a:spcBef>
              <a:spcAft>
                <a:spcPts val="600"/>
              </a:spcAft>
            </a:pPr>
            <a:endParaRPr lang="en-US" sz="2000" dirty="0">
              <a:ea typeface="Times" panose="02020603050405020304" pitchFamily="18" charset="0"/>
              <a:cs typeface="Arial" panose="020B0604020202020204" pitchFamily="34" charset="0"/>
            </a:endParaRPr>
          </a:p>
          <a:p>
            <a:pPr marL="342900" marR="0" lvl="0" indent="-342900">
              <a:spcBef>
                <a:spcPts val="600"/>
              </a:spcBef>
              <a:spcAft>
                <a:spcPts val="600"/>
              </a:spcAft>
              <a:buFont typeface="Arial" panose="020B0604020202020204" pitchFamily="34" charset="0"/>
              <a:buChar char="•"/>
            </a:pPr>
            <a:endParaRPr lang="en-US" sz="2000" dirty="0">
              <a:ea typeface="Times" panose="02020603050405020304" pitchFamily="18" charset="0"/>
              <a:cs typeface="Arial" panose="020B0604020202020204" pitchFamily="34" charset="0"/>
            </a:endParaRPr>
          </a:p>
        </p:txBody>
      </p:sp>
      <p:sp>
        <p:nvSpPr>
          <p:cNvPr id="15" name="Title 1"/>
          <p:cNvSpPr txBox="1">
            <a:spLocks/>
          </p:cNvSpPr>
          <p:nvPr/>
        </p:nvSpPr>
        <p:spPr>
          <a:xfrm>
            <a:off x="618778" y="578165"/>
            <a:ext cx="11680751" cy="95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sz="3200" dirty="0"/>
              <a:t>Important Updates/Reminders</a:t>
            </a:r>
          </a:p>
        </p:txBody>
      </p:sp>
      <p:sp>
        <p:nvSpPr>
          <p:cNvPr id="2" name="Slide Number Placeholder 1"/>
          <p:cNvSpPr>
            <a:spLocks noGrp="1"/>
          </p:cNvSpPr>
          <p:nvPr>
            <p:ph type="sldNum" sz="quarter" idx="12"/>
          </p:nvPr>
        </p:nvSpPr>
        <p:spPr/>
        <p:txBody>
          <a:bodyPr/>
          <a:lstStyle/>
          <a:p>
            <a:fld id="{1FC4B0FD-5F77-433D-950B-A15A779E50E4}" type="slidenum">
              <a:rPr lang="en-US" smtClean="0"/>
              <a:t>21</a:t>
            </a:fld>
            <a:endParaRPr lang="en-US" dirty="0"/>
          </a:p>
        </p:txBody>
      </p:sp>
    </p:spTree>
    <p:extLst>
      <p:ext uri="{BB962C8B-B14F-4D97-AF65-F5344CB8AC3E}">
        <p14:creationId xmlns:p14="http://schemas.microsoft.com/office/powerpoint/2010/main" val="109335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57435" y="1361077"/>
            <a:ext cx="10601345" cy="3647152"/>
          </a:xfrm>
          <a:prstGeom prst="rect">
            <a:avLst/>
          </a:prstGeom>
        </p:spPr>
        <p:txBody>
          <a:bodyPr wrap="square">
            <a:spAutoFit/>
          </a:bodyPr>
          <a:lstStyle/>
          <a:p>
            <a:pPr marL="742950" lvl="1" indent="-285750">
              <a:buFont typeface="Arial" panose="020B0604020202020204" pitchFamily="34" charset="0"/>
              <a:buChar char="•"/>
            </a:pPr>
            <a:r>
              <a:rPr lang="en-US" dirty="0"/>
              <a:t>SEATS Partner Resources Page</a:t>
            </a:r>
          </a:p>
          <a:p>
            <a:pPr marL="1200150" lvl="2" indent="-285750">
              <a:buFont typeface="Arial" panose="020B0604020202020204" pitchFamily="34" charset="0"/>
              <a:buChar char="•"/>
            </a:pPr>
            <a:r>
              <a:rPr lang="en-US" dirty="0">
                <a:hlinkClick r:id="rId3"/>
              </a:rPr>
              <a:t>https://home.ucare.org/en-us/providers/seats/</a:t>
            </a:r>
            <a:r>
              <a:rPr lang="en-US" dirty="0"/>
              <a:t> </a:t>
            </a:r>
          </a:p>
          <a:p>
            <a:pPr marL="1200150" lvl="2" indent="-285750">
              <a:buFont typeface="Arial" panose="020B0604020202020204" pitchFamily="34" charset="0"/>
              <a:buChar char="•"/>
            </a:pPr>
            <a:r>
              <a:rPr lang="en-US" dirty="0"/>
              <a:t>Training PPT will be posted showing more details about new system</a:t>
            </a:r>
          </a:p>
          <a:p>
            <a:pPr marL="1200150" lvl="2" indent="-285750">
              <a:buFont typeface="Arial" panose="020B0604020202020204" pitchFamily="34" charset="0"/>
              <a:buChar char="•"/>
            </a:pPr>
            <a:r>
              <a:rPr lang="en-US" dirty="0"/>
              <a:t>Recorded webinar will be available for replay purposes</a:t>
            </a:r>
          </a:p>
          <a:p>
            <a:pPr marL="1200150" lvl="2" indent="-285750">
              <a:buFont typeface="Arial" panose="020B0604020202020204" pitchFamily="34" charset="0"/>
              <a:buChar char="•"/>
            </a:pPr>
            <a:r>
              <a:rPr lang="en-US" dirty="0"/>
              <a:t>Updated Car Seat Order form</a:t>
            </a:r>
          </a:p>
          <a:p>
            <a:pPr lvl="2"/>
            <a:endParaRPr lang="en-US" dirty="0"/>
          </a:p>
          <a:p>
            <a:pPr marL="742950" lvl="1" indent="-285750">
              <a:buFont typeface="Arial" panose="020B0604020202020204" pitchFamily="34" charset="0"/>
              <a:buChar char="•"/>
            </a:pPr>
            <a:r>
              <a:rPr lang="en-US" dirty="0"/>
              <a:t>Email for support at </a:t>
            </a:r>
            <a:r>
              <a:rPr lang="en-US" dirty="0">
                <a:hlinkClick r:id="rId4"/>
              </a:rPr>
              <a:t>SEATS@ucare.org</a:t>
            </a:r>
            <a:endParaRPr lang="en-US"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lvl="2"/>
            <a:endParaRPr lang="en-US" dirty="0"/>
          </a:p>
          <a:p>
            <a:pPr marR="0" lvl="0">
              <a:spcBef>
                <a:spcPts val="600"/>
              </a:spcBef>
              <a:spcAft>
                <a:spcPts val="600"/>
              </a:spcAft>
            </a:pPr>
            <a:endParaRPr lang="en-US" sz="2000" dirty="0">
              <a:ea typeface="Times" panose="02020603050405020304" pitchFamily="18" charset="0"/>
              <a:cs typeface="Arial" panose="020B0604020202020204" pitchFamily="34" charset="0"/>
            </a:endParaRPr>
          </a:p>
          <a:p>
            <a:pPr marL="342900" marR="0" lvl="0" indent="-342900">
              <a:spcBef>
                <a:spcPts val="600"/>
              </a:spcBef>
              <a:spcAft>
                <a:spcPts val="600"/>
              </a:spcAft>
              <a:buFont typeface="Arial" panose="020B0604020202020204" pitchFamily="34" charset="0"/>
              <a:buChar char="•"/>
            </a:pPr>
            <a:endParaRPr lang="en-US" sz="2000" dirty="0">
              <a:ea typeface="Times" panose="02020603050405020304" pitchFamily="18" charset="0"/>
              <a:cs typeface="Arial" panose="020B0604020202020204" pitchFamily="34" charset="0"/>
            </a:endParaRPr>
          </a:p>
        </p:txBody>
      </p:sp>
      <p:sp>
        <p:nvSpPr>
          <p:cNvPr id="15" name="Title 1"/>
          <p:cNvSpPr txBox="1">
            <a:spLocks/>
          </p:cNvSpPr>
          <p:nvPr/>
        </p:nvSpPr>
        <p:spPr>
          <a:xfrm>
            <a:off x="627487" y="403919"/>
            <a:ext cx="11680751" cy="95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dirty="0"/>
              <a:t>Resources</a:t>
            </a:r>
          </a:p>
        </p:txBody>
      </p:sp>
      <p:sp>
        <p:nvSpPr>
          <p:cNvPr id="2" name="Slide Number Placeholder 1"/>
          <p:cNvSpPr>
            <a:spLocks noGrp="1"/>
          </p:cNvSpPr>
          <p:nvPr>
            <p:ph type="sldNum" sz="quarter" idx="12"/>
          </p:nvPr>
        </p:nvSpPr>
        <p:spPr/>
        <p:txBody>
          <a:bodyPr/>
          <a:lstStyle/>
          <a:p>
            <a:fld id="{1FC4B0FD-5F77-433D-950B-A15A779E50E4}" type="slidenum">
              <a:rPr lang="en-US" smtClean="0"/>
              <a:t>22</a:t>
            </a:fld>
            <a:endParaRPr lang="en-US" dirty="0"/>
          </a:p>
        </p:txBody>
      </p:sp>
    </p:spTree>
    <p:extLst>
      <p:ext uri="{BB962C8B-B14F-4D97-AF65-F5344CB8AC3E}">
        <p14:creationId xmlns:p14="http://schemas.microsoft.com/office/powerpoint/2010/main" val="192304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D52C-E106-4C6A-9467-0CDC5C0153CD}"/>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707D6E09-3C3B-45D7-B337-340492520935}"/>
              </a:ext>
            </a:extLst>
          </p:cNvPr>
          <p:cNvSpPr>
            <a:spLocks noGrp="1"/>
          </p:cNvSpPr>
          <p:nvPr>
            <p:ph type="subTitle" idx="1"/>
          </p:nvPr>
        </p:nvSpPr>
        <p:spPr>
          <a:xfrm>
            <a:off x="1049860" y="3812205"/>
            <a:ext cx="9144000" cy="420160"/>
          </a:xfrm>
        </p:spPr>
        <p:txBody>
          <a:bodyPr>
            <a:normAutofit fontScale="92500" lnSpcReduction="10000"/>
          </a:bodyPr>
          <a:lstStyle/>
          <a:p>
            <a:r>
              <a:rPr lang="en-US" dirty="0">
                <a:solidFill>
                  <a:schemeClr val="bg1"/>
                </a:solidFill>
              </a:rPr>
              <a:t>Send questions via chat box</a:t>
            </a:r>
          </a:p>
        </p:txBody>
      </p:sp>
    </p:spTree>
    <p:extLst>
      <p:ext uri="{BB962C8B-B14F-4D97-AF65-F5344CB8AC3E}">
        <p14:creationId xmlns:p14="http://schemas.microsoft.com/office/powerpoint/2010/main" val="376920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859" y="2518922"/>
            <a:ext cx="9949317" cy="1503363"/>
          </a:xfrm>
        </p:spPr>
        <p:txBody>
          <a:bodyPr/>
          <a:lstStyle/>
          <a:p>
            <a:r>
              <a:rPr lang="en-US" dirty="0"/>
              <a:t>Quick Reference</a:t>
            </a:r>
          </a:p>
        </p:txBody>
      </p:sp>
    </p:spTree>
    <p:extLst>
      <p:ext uri="{BB962C8B-B14F-4D97-AF65-F5344CB8AC3E}">
        <p14:creationId xmlns:p14="http://schemas.microsoft.com/office/powerpoint/2010/main" val="200580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B3B877C-67A6-42DE-9F4B-3B5672C86478}"/>
              </a:ext>
            </a:extLst>
          </p:cNvPr>
          <p:cNvPicPr>
            <a:picLocks noChangeAspect="1"/>
          </p:cNvPicPr>
          <p:nvPr/>
        </p:nvPicPr>
        <p:blipFill>
          <a:blip r:embed="rId3"/>
          <a:stretch>
            <a:fillRect/>
          </a:stretch>
        </p:blipFill>
        <p:spPr>
          <a:xfrm>
            <a:off x="182515" y="2162222"/>
            <a:ext cx="3403988" cy="2876547"/>
          </a:xfrm>
          <a:prstGeom prst="rect">
            <a:avLst/>
          </a:prstGeom>
          <a:ln>
            <a:solidFill>
              <a:schemeClr val="bg2"/>
            </a:solidFill>
          </a:ln>
        </p:spPr>
      </p:pic>
      <p:sp>
        <p:nvSpPr>
          <p:cNvPr id="19" name="Oval 18">
            <a:extLst>
              <a:ext uri="{FF2B5EF4-FFF2-40B4-BE49-F238E27FC236}">
                <a16:creationId xmlns:a16="http://schemas.microsoft.com/office/drawing/2014/main" id="{75CBBC01-48EA-4B06-B1D9-ABE570DCF191}"/>
              </a:ext>
            </a:extLst>
          </p:cNvPr>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2686437" y="-33414"/>
            <a:ext cx="6466777" cy="95715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dirty="0"/>
              <a:t>Request a Car Seat Input</a:t>
            </a:r>
          </a:p>
        </p:txBody>
      </p:sp>
      <p:sp>
        <p:nvSpPr>
          <p:cNvPr id="2" name="Slide Number Placeholder 1"/>
          <p:cNvSpPr>
            <a:spLocks noGrp="1"/>
          </p:cNvSpPr>
          <p:nvPr>
            <p:ph type="sldNum" sz="quarter" idx="12"/>
          </p:nvPr>
        </p:nvSpPr>
        <p:spPr/>
        <p:txBody>
          <a:bodyPr/>
          <a:lstStyle/>
          <a:p>
            <a:fld id="{1FC4B0FD-5F77-433D-950B-A15A779E50E4}" type="slidenum">
              <a:rPr lang="en-US" smtClean="0"/>
              <a:t>25</a:t>
            </a:fld>
            <a:endParaRPr lang="en-US" dirty="0"/>
          </a:p>
        </p:txBody>
      </p:sp>
      <p:sp>
        <p:nvSpPr>
          <p:cNvPr id="4" name="Rectangle 3">
            <a:extLst>
              <a:ext uri="{FF2B5EF4-FFF2-40B4-BE49-F238E27FC236}">
                <a16:creationId xmlns:a16="http://schemas.microsoft.com/office/drawing/2014/main" id="{6787C2DB-B6B4-459D-BF4B-B612F100C4F6}"/>
              </a:ext>
            </a:extLst>
          </p:cNvPr>
          <p:cNvSpPr/>
          <p:nvPr/>
        </p:nvSpPr>
        <p:spPr>
          <a:xfrm>
            <a:off x="-161951" y="936983"/>
            <a:ext cx="5696774" cy="1277273"/>
          </a:xfrm>
          <a:prstGeom prst="rect">
            <a:avLst/>
          </a:prstGeom>
        </p:spPr>
        <p:txBody>
          <a:bodyPr wrap="square">
            <a:spAutoFit/>
          </a:bodyPr>
          <a:lstStyle/>
          <a:p>
            <a:pPr marL="628650" lvl="1" indent="-171450">
              <a:buFont typeface="Arial" panose="020B0604020202020204" pitchFamily="34" charset="0"/>
              <a:buChar char="•"/>
            </a:pPr>
            <a:r>
              <a:rPr lang="en-US" sz="1100" dirty="0"/>
              <a:t>Click on </a:t>
            </a:r>
            <a:r>
              <a:rPr lang="en-US" sz="1100" b="1" dirty="0"/>
              <a:t>Members</a:t>
            </a:r>
            <a:r>
              <a:rPr lang="en-US" sz="1100" dirty="0"/>
              <a:t> tab</a:t>
            </a:r>
          </a:p>
          <a:p>
            <a:pPr marL="628650" lvl="1" indent="-171450">
              <a:buFont typeface="Arial" panose="020B0604020202020204" pitchFamily="34" charset="0"/>
              <a:buChar char="•"/>
            </a:pPr>
            <a:r>
              <a:rPr lang="en-US" sz="1100" dirty="0"/>
              <a:t>Perform Member Search. Enter UCare ID in </a:t>
            </a:r>
            <a:r>
              <a:rPr lang="en-US" sz="1100" b="1" dirty="0"/>
              <a:t>Instrument</a:t>
            </a:r>
            <a:r>
              <a:rPr lang="en-US" sz="1100" dirty="0"/>
              <a:t> field.</a:t>
            </a:r>
          </a:p>
          <a:p>
            <a:pPr marL="628650" lvl="1" indent="-171450">
              <a:buFont typeface="Arial" panose="020B0604020202020204" pitchFamily="34" charset="0"/>
              <a:buChar char="•"/>
            </a:pPr>
            <a:r>
              <a:rPr lang="en-US" sz="1100" dirty="0"/>
              <a:t>Select member (click on </a:t>
            </a:r>
            <a:r>
              <a:rPr lang="en-US" sz="1100" b="1" dirty="0"/>
              <a:t>ID</a:t>
            </a:r>
            <a:r>
              <a:rPr lang="en-US" sz="1100" dirty="0"/>
              <a:t> hyperlink)</a:t>
            </a:r>
          </a:p>
          <a:p>
            <a:pPr lvl="1"/>
            <a:endParaRPr lang="en-US" sz="1100" dirty="0"/>
          </a:p>
          <a:p>
            <a:pPr marL="628650" lvl="1" indent="-171450">
              <a:buFont typeface="Arial" panose="020B0604020202020204" pitchFamily="34" charset="0"/>
              <a:buChar char="•"/>
            </a:pPr>
            <a:r>
              <a:rPr lang="en-US" sz="1100" dirty="0"/>
              <a:t>Click on </a:t>
            </a:r>
            <a:r>
              <a:rPr lang="en-US" sz="1100" b="1" dirty="0"/>
              <a:t>Ways to Earn </a:t>
            </a:r>
            <a:r>
              <a:rPr lang="en-US" sz="1100" dirty="0"/>
              <a:t>tab and then </a:t>
            </a:r>
            <a:r>
              <a:rPr lang="en-US" sz="1100" b="1" dirty="0"/>
              <a:t>Request a Car Seat</a:t>
            </a:r>
          </a:p>
          <a:p>
            <a:pPr marL="1200150" lvl="2" indent="-285750">
              <a:buFont typeface="Arial" panose="020B0604020202020204" pitchFamily="34" charset="0"/>
              <a:buChar char="•"/>
            </a:pPr>
            <a:r>
              <a:rPr lang="en-US" sz="1100" dirty="0"/>
              <a:t>Click the red      and the More Details screen is displayed</a:t>
            </a:r>
          </a:p>
          <a:p>
            <a:pPr lvl="1"/>
            <a:endParaRPr lang="en-US" sz="1100" dirty="0"/>
          </a:p>
        </p:txBody>
      </p:sp>
      <p:sp>
        <p:nvSpPr>
          <p:cNvPr id="5" name="Flowchart: Connector 4">
            <a:extLst>
              <a:ext uri="{FF2B5EF4-FFF2-40B4-BE49-F238E27FC236}">
                <a16:creationId xmlns:a16="http://schemas.microsoft.com/office/drawing/2014/main" id="{948657AF-F132-4693-8C34-116DA06AAE24}"/>
              </a:ext>
            </a:extLst>
          </p:cNvPr>
          <p:cNvSpPr/>
          <p:nvPr/>
        </p:nvSpPr>
        <p:spPr>
          <a:xfrm>
            <a:off x="449202" y="535607"/>
            <a:ext cx="343948" cy="34394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a:t>
            </a:r>
          </a:p>
        </p:txBody>
      </p:sp>
      <p:pic>
        <p:nvPicPr>
          <p:cNvPr id="6" name="Picture 5">
            <a:extLst>
              <a:ext uri="{FF2B5EF4-FFF2-40B4-BE49-F238E27FC236}">
                <a16:creationId xmlns:a16="http://schemas.microsoft.com/office/drawing/2014/main" id="{BCDBC00C-1502-4AAD-B555-5B8E2BB80D17}"/>
              </a:ext>
            </a:extLst>
          </p:cNvPr>
          <p:cNvPicPr>
            <a:picLocks noChangeAspect="1"/>
          </p:cNvPicPr>
          <p:nvPr/>
        </p:nvPicPr>
        <p:blipFill>
          <a:blip r:embed="rId4"/>
          <a:stretch>
            <a:fillRect/>
          </a:stretch>
        </p:blipFill>
        <p:spPr>
          <a:xfrm>
            <a:off x="2055770" y="1830783"/>
            <a:ext cx="228600" cy="247650"/>
          </a:xfrm>
          <a:prstGeom prst="rect">
            <a:avLst/>
          </a:prstGeom>
        </p:spPr>
      </p:pic>
      <p:pic>
        <p:nvPicPr>
          <p:cNvPr id="10" name="Picture 9">
            <a:extLst>
              <a:ext uri="{FF2B5EF4-FFF2-40B4-BE49-F238E27FC236}">
                <a16:creationId xmlns:a16="http://schemas.microsoft.com/office/drawing/2014/main" id="{68E691A0-E64E-4971-BABA-B877FFB9757A}"/>
              </a:ext>
            </a:extLst>
          </p:cNvPr>
          <p:cNvPicPr/>
          <p:nvPr/>
        </p:nvPicPr>
        <p:blipFill>
          <a:blip r:embed="rId5"/>
          <a:stretch>
            <a:fillRect/>
          </a:stretch>
        </p:blipFill>
        <p:spPr>
          <a:xfrm>
            <a:off x="3726574" y="2791765"/>
            <a:ext cx="2954216" cy="1933373"/>
          </a:xfrm>
          <a:prstGeom prst="rect">
            <a:avLst/>
          </a:prstGeom>
          <a:ln>
            <a:solidFill>
              <a:schemeClr val="accent1"/>
            </a:solidFill>
          </a:ln>
        </p:spPr>
      </p:pic>
      <p:sp>
        <p:nvSpPr>
          <p:cNvPr id="11" name="Rectangle 10">
            <a:extLst>
              <a:ext uri="{FF2B5EF4-FFF2-40B4-BE49-F238E27FC236}">
                <a16:creationId xmlns:a16="http://schemas.microsoft.com/office/drawing/2014/main" id="{2EBD90A2-13B9-4B35-B5F0-7353783D0085}"/>
              </a:ext>
            </a:extLst>
          </p:cNvPr>
          <p:cNvSpPr/>
          <p:nvPr/>
        </p:nvSpPr>
        <p:spPr>
          <a:xfrm>
            <a:off x="5990927" y="3459975"/>
            <a:ext cx="571878" cy="308886"/>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9A27691-4786-4845-9B8B-1DA6EB75C9ED}"/>
              </a:ext>
            </a:extLst>
          </p:cNvPr>
          <p:cNvSpPr txBox="1"/>
          <p:nvPr/>
        </p:nvSpPr>
        <p:spPr>
          <a:xfrm>
            <a:off x="3921830" y="5270730"/>
            <a:ext cx="2521915" cy="938719"/>
          </a:xfrm>
          <a:prstGeom prst="rect">
            <a:avLst/>
          </a:prstGeom>
          <a:noFill/>
        </p:spPr>
        <p:txBody>
          <a:bodyPr wrap="square" rtlCol="0">
            <a:spAutoFit/>
          </a:bodyPr>
          <a:lstStyle/>
          <a:p>
            <a:r>
              <a:rPr lang="en-US" sz="1100" dirty="0"/>
              <a:t>Shown above is the More Details Screen</a:t>
            </a:r>
          </a:p>
          <a:p>
            <a:pPr marL="171450" indent="-171450">
              <a:buFont typeface="Arial" panose="020B0604020202020204" pitchFamily="34" charset="0"/>
              <a:buChar char="•"/>
            </a:pPr>
            <a:r>
              <a:rPr lang="en-US" sz="1100" dirty="0"/>
              <a:t>Click the </a:t>
            </a:r>
            <a:r>
              <a:rPr lang="en-US" sz="1100" b="1" dirty="0"/>
              <a:t>Load</a:t>
            </a:r>
            <a:r>
              <a:rPr lang="en-US" sz="1100" dirty="0"/>
              <a:t> button</a:t>
            </a:r>
          </a:p>
          <a:p>
            <a:pPr marL="171450" indent="-171450">
              <a:buFont typeface="Arial" panose="020B0604020202020204" pitchFamily="34" charset="0"/>
              <a:buChar char="•"/>
            </a:pPr>
            <a:r>
              <a:rPr lang="en-US" sz="1100" dirty="0"/>
              <a:t>The </a:t>
            </a:r>
            <a:r>
              <a:rPr lang="en-US" sz="1100" b="1" dirty="0"/>
              <a:t>Load New Activity </a:t>
            </a:r>
            <a:r>
              <a:rPr lang="en-US" sz="1100" dirty="0"/>
              <a:t>screen will display</a:t>
            </a:r>
          </a:p>
        </p:txBody>
      </p:sp>
      <p:sp>
        <p:nvSpPr>
          <p:cNvPr id="13" name="Flowchart: Connector 12">
            <a:extLst>
              <a:ext uri="{FF2B5EF4-FFF2-40B4-BE49-F238E27FC236}">
                <a16:creationId xmlns:a16="http://schemas.microsoft.com/office/drawing/2014/main" id="{DB56F4CC-4B0C-4D0F-A69E-190F2EF16679}"/>
              </a:ext>
            </a:extLst>
          </p:cNvPr>
          <p:cNvSpPr/>
          <p:nvPr/>
        </p:nvSpPr>
        <p:spPr>
          <a:xfrm>
            <a:off x="3921830" y="4866795"/>
            <a:ext cx="343948" cy="34394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pic>
        <p:nvPicPr>
          <p:cNvPr id="14" name="Picture 13">
            <a:extLst>
              <a:ext uri="{FF2B5EF4-FFF2-40B4-BE49-F238E27FC236}">
                <a16:creationId xmlns:a16="http://schemas.microsoft.com/office/drawing/2014/main" id="{79A6BC3C-3003-4404-8112-416628509DED}"/>
              </a:ext>
            </a:extLst>
          </p:cNvPr>
          <p:cNvPicPr/>
          <p:nvPr/>
        </p:nvPicPr>
        <p:blipFill>
          <a:blip r:embed="rId6"/>
          <a:stretch>
            <a:fillRect/>
          </a:stretch>
        </p:blipFill>
        <p:spPr>
          <a:xfrm>
            <a:off x="6792111" y="867905"/>
            <a:ext cx="2713452" cy="4872185"/>
          </a:xfrm>
          <a:prstGeom prst="rect">
            <a:avLst/>
          </a:prstGeom>
          <a:ln>
            <a:solidFill>
              <a:schemeClr val="bg2"/>
            </a:solidFill>
          </a:ln>
        </p:spPr>
      </p:pic>
      <p:sp>
        <p:nvSpPr>
          <p:cNvPr id="16" name="Rectangle 15">
            <a:extLst>
              <a:ext uri="{FF2B5EF4-FFF2-40B4-BE49-F238E27FC236}">
                <a16:creationId xmlns:a16="http://schemas.microsoft.com/office/drawing/2014/main" id="{DE430590-78DF-41E0-AE4A-0DCC64034C13}"/>
              </a:ext>
            </a:extLst>
          </p:cNvPr>
          <p:cNvSpPr/>
          <p:nvPr/>
        </p:nvSpPr>
        <p:spPr>
          <a:xfrm>
            <a:off x="9501580" y="769221"/>
            <a:ext cx="2394833" cy="6017032"/>
          </a:xfrm>
          <a:prstGeom prst="rect">
            <a:avLst/>
          </a:prstGeom>
        </p:spPr>
        <p:txBody>
          <a:bodyPr wrap="square">
            <a:spAutoFit/>
          </a:bodyPr>
          <a:lstStyle/>
          <a:p>
            <a:r>
              <a:rPr lang="en-US" sz="1100" u="sng" dirty="0">
                <a:ea typeface="Times" panose="02020603050405020304" pitchFamily="18" charset="0"/>
                <a:cs typeface="Arial" panose="020B0604020202020204" pitchFamily="34" charset="0"/>
              </a:rPr>
              <a:t>Load New Activity </a:t>
            </a:r>
          </a:p>
          <a:p>
            <a:r>
              <a:rPr lang="en-US" sz="1100" dirty="0">
                <a:ea typeface="Times" panose="02020603050405020304" pitchFamily="18" charset="0"/>
                <a:cs typeface="Arial" panose="020B0604020202020204" pitchFamily="34" charset="0"/>
              </a:rPr>
              <a:t>Input Instructions:</a:t>
            </a:r>
          </a:p>
          <a:p>
            <a:endParaRPr lang="en-US" sz="1100" dirty="0">
              <a:ea typeface="Times" panose="02020603050405020304" pitchFamily="18" charset="0"/>
              <a:cs typeface="Arial" panose="020B0604020202020204" pitchFamily="34" charset="0"/>
            </a:endParaRPr>
          </a:p>
          <a:p>
            <a:r>
              <a:rPr lang="en-US" sz="1100" b="1" dirty="0"/>
              <a:t>Activity Date:</a:t>
            </a:r>
            <a:r>
              <a:rPr lang="en-US" sz="1100" dirty="0"/>
              <a:t> Input today’s date, assuming that the car seat distribution will occur in the current month.  </a:t>
            </a:r>
          </a:p>
          <a:p>
            <a:r>
              <a:rPr lang="en-US" sz="1100" b="1" dirty="0"/>
              <a:t>Location:</a:t>
            </a:r>
            <a:r>
              <a:rPr lang="en-US" sz="1100" dirty="0"/>
              <a:t> This will default to the provider’s location</a:t>
            </a:r>
          </a:p>
          <a:p>
            <a:r>
              <a:rPr lang="en-US" sz="1100" b="1" dirty="0"/>
              <a:t>Instrument:</a:t>
            </a:r>
            <a:r>
              <a:rPr lang="en-US" sz="1100" dirty="0"/>
              <a:t> Will default to the member’s ID</a:t>
            </a:r>
          </a:p>
          <a:p>
            <a:r>
              <a:rPr lang="en-US" sz="1100" b="1" dirty="0"/>
              <a:t>Reference Number:</a:t>
            </a:r>
            <a:r>
              <a:rPr lang="en-US" sz="1100" dirty="0"/>
              <a:t> Auto defaulted by system, no input needed. </a:t>
            </a:r>
          </a:p>
          <a:p>
            <a:r>
              <a:rPr lang="en-US" sz="1100" b="1" dirty="0"/>
              <a:t>Quantity:</a:t>
            </a:r>
            <a:r>
              <a:rPr lang="en-US" sz="1100" dirty="0"/>
              <a:t> Input the number of car seats being requested. </a:t>
            </a:r>
          </a:p>
          <a:p>
            <a:r>
              <a:rPr lang="en-US" sz="1100" b="1" dirty="0"/>
              <a:t>Attributes:</a:t>
            </a:r>
            <a:r>
              <a:rPr lang="en-US" sz="1100" dirty="0"/>
              <a:t>  Click the down arrow to open this field. For any pregnant members that are requesting a car seat, enter their due date. Enter with the following format: </a:t>
            </a:r>
          </a:p>
          <a:p>
            <a:r>
              <a:rPr lang="en-US" sz="1100" dirty="0"/>
              <a:t>     Name=due</a:t>
            </a:r>
          </a:p>
          <a:p>
            <a:r>
              <a:rPr lang="en-US" sz="1100" dirty="0"/>
              <a:t>     Value=MM/DD/YYYY</a:t>
            </a:r>
          </a:p>
          <a:p>
            <a:r>
              <a:rPr lang="en-US" sz="1100" b="1" dirty="0"/>
              <a:t>Description</a:t>
            </a:r>
            <a:r>
              <a:rPr lang="en-US" sz="1100" dirty="0"/>
              <a:t>: Input any text, which will show on the activity history transaction. </a:t>
            </a:r>
          </a:p>
          <a:p>
            <a:endParaRPr lang="en-US" sz="1100" dirty="0"/>
          </a:p>
          <a:p>
            <a:r>
              <a:rPr lang="en-US" sz="1100" dirty="0"/>
              <a:t>Then click </a:t>
            </a:r>
            <a:r>
              <a:rPr lang="en-US" sz="1100" b="1" dirty="0"/>
              <a:t>Save</a:t>
            </a:r>
            <a:r>
              <a:rPr lang="en-US" sz="1100" dirty="0"/>
              <a:t> and the request will save and display the Activity History showing the transaction. </a:t>
            </a:r>
          </a:p>
          <a:p>
            <a:endParaRPr lang="en-US" sz="1100" dirty="0"/>
          </a:p>
          <a:p>
            <a:pPr marL="171450" indent="-171450">
              <a:buFont typeface="Arial" panose="020B0604020202020204" pitchFamily="34" charset="0"/>
              <a:buChar char="•"/>
            </a:pPr>
            <a:endParaRPr lang="en-US" sz="1100" dirty="0">
              <a:ea typeface="Times" panose="02020603050405020304" pitchFamily="18" charset="0"/>
              <a:cs typeface="Arial" panose="020B0604020202020204" pitchFamily="34" charset="0"/>
            </a:endParaRPr>
          </a:p>
        </p:txBody>
      </p:sp>
      <p:sp>
        <p:nvSpPr>
          <p:cNvPr id="18" name="Flowchart: Connector 17">
            <a:extLst>
              <a:ext uri="{FF2B5EF4-FFF2-40B4-BE49-F238E27FC236}">
                <a16:creationId xmlns:a16="http://schemas.microsoft.com/office/drawing/2014/main" id="{D8F4BED2-84BE-4AAE-ACD8-4BDD079DDC8D}"/>
              </a:ext>
            </a:extLst>
          </p:cNvPr>
          <p:cNvSpPr/>
          <p:nvPr/>
        </p:nvSpPr>
        <p:spPr>
          <a:xfrm>
            <a:off x="9679988" y="313376"/>
            <a:ext cx="415445" cy="34394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1023038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107FA72-7D2A-4E59-BD42-4DF8F5EE53C5}"/>
              </a:ext>
            </a:extLst>
          </p:cNvPr>
          <p:cNvPicPr>
            <a:picLocks noChangeAspect="1"/>
          </p:cNvPicPr>
          <p:nvPr/>
        </p:nvPicPr>
        <p:blipFill>
          <a:blip r:embed="rId3"/>
          <a:stretch>
            <a:fillRect/>
          </a:stretch>
        </p:blipFill>
        <p:spPr>
          <a:xfrm>
            <a:off x="110136" y="1833279"/>
            <a:ext cx="4442105" cy="1811432"/>
          </a:xfrm>
          <a:prstGeom prst="rect">
            <a:avLst/>
          </a:prstGeom>
          <a:ln>
            <a:solidFill>
              <a:schemeClr val="bg2"/>
            </a:solidFill>
          </a:ln>
        </p:spPr>
      </p:pic>
      <p:pic>
        <p:nvPicPr>
          <p:cNvPr id="20" name="Picture 19">
            <a:extLst>
              <a:ext uri="{FF2B5EF4-FFF2-40B4-BE49-F238E27FC236}">
                <a16:creationId xmlns:a16="http://schemas.microsoft.com/office/drawing/2014/main" id="{0D405439-B8C8-478B-83A2-225BC9092CB0}"/>
              </a:ext>
            </a:extLst>
          </p:cNvPr>
          <p:cNvPicPr/>
          <p:nvPr/>
        </p:nvPicPr>
        <p:blipFill>
          <a:blip r:embed="rId4"/>
          <a:stretch>
            <a:fillRect/>
          </a:stretch>
        </p:blipFill>
        <p:spPr>
          <a:xfrm>
            <a:off x="561140" y="3910561"/>
            <a:ext cx="2354992" cy="2287992"/>
          </a:xfrm>
          <a:prstGeom prst="rect">
            <a:avLst/>
          </a:prstGeom>
        </p:spPr>
      </p:pic>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2686437" y="-33414"/>
            <a:ext cx="6868624" cy="95715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dirty="0">
                <a:solidFill>
                  <a:srgbClr val="307FE2"/>
                </a:solidFill>
              </a:rPr>
              <a:t>Distribute a Car Seat Input</a:t>
            </a:r>
          </a:p>
        </p:txBody>
      </p:sp>
      <p:sp>
        <p:nvSpPr>
          <p:cNvPr id="2" name="Slide Number Placeholder 1"/>
          <p:cNvSpPr>
            <a:spLocks noGrp="1"/>
          </p:cNvSpPr>
          <p:nvPr>
            <p:ph type="sldNum" sz="quarter" idx="12"/>
          </p:nvPr>
        </p:nvSpPr>
        <p:spPr/>
        <p:txBody>
          <a:bodyPr/>
          <a:lstStyle/>
          <a:p>
            <a:fld id="{1FC4B0FD-5F77-433D-950B-A15A779E50E4}" type="slidenum">
              <a:rPr lang="en-US" smtClean="0"/>
              <a:t>26</a:t>
            </a:fld>
            <a:endParaRPr lang="en-US" dirty="0"/>
          </a:p>
        </p:txBody>
      </p:sp>
      <p:sp>
        <p:nvSpPr>
          <p:cNvPr id="7" name="Rectangle 6"/>
          <p:cNvSpPr/>
          <p:nvPr/>
        </p:nvSpPr>
        <p:spPr>
          <a:xfrm>
            <a:off x="-101316" y="794738"/>
            <a:ext cx="5696774" cy="769441"/>
          </a:xfrm>
          <a:prstGeom prst="rect">
            <a:avLst/>
          </a:prstGeom>
        </p:spPr>
        <p:txBody>
          <a:bodyPr wrap="square">
            <a:spAutoFit/>
          </a:bodyPr>
          <a:lstStyle/>
          <a:p>
            <a:pPr marL="742950" lvl="1" indent="-285750">
              <a:buFont typeface="Arial" panose="020B0604020202020204" pitchFamily="34" charset="0"/>
              <a:buChar char="•"/>
            </a:pPr>
            <a:r>
              <a:rPr lang="en-US" sz="1100" dirty="0"/>
              <a:t>Perform Member Search and Select Member</a:t>
            </a:r>
          </a:p>
          <a:p>
            <a:pPr marL="742950" lvl="1" indent="-285750">
              <a:buFont typeface="Arial" panose="020B0604020202020204" pitchFamily="34" charset="0"/>
              <a:buChar char="•"/>
            </a:pPr>
            <a:r>
              <a:rPr lang="en-US" sz="1100" dirty="0"/>
              <a:t>Click on Ways to Earn Tab and then Distribute a Car Seat</a:t>
            </a:r>
          </a:p>
          <a:p>
            <a:pPr marL="742950" lvl="1" indent="-285750">
              <a:buFont typeface="Arial" panose="020B0604020202020204" pitchFamily="34" charset="0"/>
              <a:buChar char="•"/>
            </a:pPr>
            <a:r>
              <a:rPr lang="en-US" sz="1100" dirty="0"/>
              <a:t>Click the red     and the More Details screen is displayed</a:t>
            </a:r>
          </a:p>
          <a:p>
            <a:pPr marL="742950" lvl="1" indent="-285750">
              <a:buFont typeface="Arial" panose="020B0604020202020204" pitchFamily="34" charset="0"/>
              <a:buChar char="•"/>
            </a:pPr>
            <a:r>
              <a:rPr lang="en-US" sz="1100" dirty="0">
                <a:ea typeface="Times" panose="02020603050405020304" pitchFamily="18" charset="0"/>
                <a:cs typeface="Arial" panose="020B0604020202020204" pitchFamily="34" charset="0"/>
              </a:rPr>
              <a:t>In this case the Car Seat Distribution </a:t>
            </a:r>
          </a:p>
        </p:txBody>
      </p:sp>
      <p:pic>
        <p:nvPicPr>
          <p:cNvPr id="4" name="Picture 3">
            <a:extLst>
              <a:ext uri="{FF2B5EF4-FFF2-40B4-BE49-F238E27FC236}">
                <a16:creationId xmlns:a16="http://schemas.microsoft.com/office/drawing/2014/main" id="{3E3347D0-0A68-495E-BBEB-2C48D5E0C437}"/>
              </a:ext>
            </a:extLst>
          </p:cNvPr>
          <p:cNvPicPr>
            <a:picLocks noChangeAspect="1"/>
          </p:cNvPicPr>
          <p:nvPr/>
        </p:nvPicPr>
        <p:blipFill>
          <a:blip r:embed="rId5"/>
          <a:stretch>
            <a:fillRect/>
          </a:stretch>
        </p:blipFill>
        <p:spPr>
          <a:xfrm>
            <a:off x="1650105" y="1131920"/>
            <a:ext cx="228600" cy="247650"/>
          </a:xfrm>
          <a:prstGeom prst="rect">
            <a:avLst/>
          </a:prstGeom>
        </p:spPr>
      </p:pic>
      <p:sp>
        <p:nvSpPr>
          <p:cNvPr id="8" name="Rectangle 7">
            <a:extLst>
              <a:ext uri="{FF2B5EF4-FFF2-40B4-BE49-F238E27FC236}">
                <a16:creationId xmlns:a16="http://schemas.microsoft.com/office/drawing/2014/main" id="{B434308F-9727-4B44-AFC7-8F78096B86AD}"/>
              </a:ext>
            </a:extLst>
          </p:cNvPr>
          <p:cNvSpPr/>
          <p:nvPr/>
        </p:nvSpPr>
        <p:spPr>
          <a:xfrm>
            <a:off x="9336410" y="1131920"/>
            <a:ext cx="2343159" cy="5001369"/>
          </a:xfrm>
          <a:prstGeom prst="rect">
            <a:avLst/>
          </a:prstGeom>
        </p:spPr>
        <p:txBody>
          <a:bodyPr wrap="square">
            <a:spAutoFit/>
          </a:bodyPr>
          <a:lstStyle/>
          <a:p>
            <a:r>
              <a:rPr lang="en-US" sz="1100" dirty="0">
                <a:ea typeface="Times" panose="02020603050405020304" pitchFamily="18" charset="0"/>
                <a:cs typeface="Arial" panose="020B0604020202020204" pitchFamily="34" charset="0"/>
              </a:rPr>
              <a:t>Load New Activity Input Instructions:</a:t>
            </a:r>
          </a:p>
          <a:p>
            <a:pPr marL="171450" indent="-171450">
              <a:buFont typeface="Arial" panose="020B0604020202020204" pitchFamily="34" charset="0"/>
              <a:buChar char="•"/>
            </a:pPr>
            <a:endParaRPr lang="en-US" sz="1100" dirty="0">
              <a:ea typeface="Times" panose="02020603050405020304" pitchFamily="18" charset="0"/>
              <a:cs typeface="Arial" panose="020B0604020202020204" pitchFamily="34" charset="0"/>
            </a:endParaRPr>
          </a:p>
          <a:p>
            <a:r>
              <a:rPr lang="en-US" sz="1100" b="1" dirty="0"/>
              <a:t>Activity Date:</a:t>
            </a:r>
            <a:r>
              <a:rPr lang="en-US" sz="1100" dirty="0"/>
              <a:t> Input the date that the car seat was distributed. The distribution date must have occurred after the request date and during the month of the car seat request to score/reward.</a:t>
            </a:r>
          </a:p>
          <a:p>
            <a:r>
              <a:rPr lang="en-US" sz="1100" b="1" dirty="0"/>
              <a:t>Location:</a:t>
            </a:r>
            <a:r>
              <a:rPr lang="en-US" sz="1100" dirty="0"/>
              <a:t> This will default to the provider’s location</a:t>
            </a:r>
          </a:p>
          <a:p>
            <a:r>
              <a:rPr lang="en-US" sz="1100" b="1" dirty="0"/>
              <a:t>Instrument:</a:t>
            </a:r>
            <a:r>
              <a:rPr lang="en-US" sz="1100" dirty="0"/>
              <a:t> Will default to the member’s ID</a:t>
            </a:r>
          </a:p>
          <a:p>
            <a:r>
              <a:rPr lang="en-US" sz="1100" b="1" dirty="0"/>
              <a:t>Reference Number:</a:t>
            </a:r>
            <a:r>
              <a:rPr lang="en-US" sz="1100" dirty="0"/>
              <a:t> Auto defaulted by system, no input needed. </a:t>
            </a:r>
          </a:p>
          <a:p>
            <a:r>
              <a:rPr lang="en-US" sz="1100" b="1" dirty="0"/>
              <a:t>Quantity:</a:t>
            </a:r>
            <a:r>
              <a:rPr lang="en-US" sz="1100" dirty="0"/>
              <a:t> Input the number of car seats being distributed. </a:t>
            </a:r>
          </a:p>
          <a:p>
            <a:r>
              <a:rPr lang="en-US" sz="1100" b="1" dirty="0"/>
              <a:t>Attributes:</a:t>
            </a:r>
            <a:r>
              <a:rPr lang="en-US" sz="1100" dirty="0"/>
              <a:t>  No input is necessary on a distribution</a:t>
            </a:r>
          </a:p>
          <a:p>
            <a:r>
              <a:rPr lang="en-US" sz="1100" b="1" dirty="0"/>
              <a:t>Description</a:t>
            </a:r>
            <a:r>
              <a:rPr lang="en-US" sz="1100" dirty="0"/>
              <a:t>: Input any text, which will show on the activity history transaction. </a:t>
            </a:r>
          </a:p>
          <a:p>
            <a:r>
              <a:rPr lang="en-US" sz="1100" dirty="0"/>
              <a:t> </a:t>
            </a:r>
          </a:p>
          <a:p>
            <a:r>
              <a:rPr lang="en-US" sz="1100" dirty="0"/>
              <a:t>Then click Save and the request will save and display the Activity History showing the transaction. </a:t>
            </a:r>
          </a:p>
        </p:txBody>
      </p:sp>
      <p:sp>
        <p:nvSpPr>
          <p:cNvPr id="9" name="Flowchart: Connector 8">
            <a:extLst>
              <a:ext uri="{FF2B5EF4-FFF2-40B4-BE49-F238E27FC236}">
                <a16:creationId xmlns:a16="http://schemas.microsoft.com/office/drawing/2014/main" id="{978C90F4-E427-42B7-9304-2E706514B93B}"/>
              </a:ext>
            </a:extLst>
          </p:cNvPr>
          <p:cNvSpPr/>
          <p:nvPr/>
        </p:nvSpPr>
        <p:spPr>
          <a:xfrm>
            <a:off x="449202" y="535607"/>
            <a:ext cx="343948" cy="34394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a:t>
            </a:r>
          </a:p>
        </p:txBody>
      </p:sp>
      <p:sp>
        <p:nvSpPr>
          <p:cNvPr id="11" name="Flowchart: Connector 10">
            <a:extLst>
              <a:ext uri="{FF2B5EF4-FFF2-40B4-BE49-F238E27FC236}">
                <a16:creationId xmlns:a16="http://schemas.microsoft.com/office/drawing/2014/main" id="{6E6361BB-2B8D-4143-A4AD-A04A82210074}"/>
              </a:ext>
            </a:extLst>
          </p:cNvPr>
          <p:cNvSpPr/>
          <p:nvPr/>
        </p:nvSpPr>
        <p:spPr>
          <a:xfrm>
            <a:off x="3152837" y="4021264"/>
            <a:ext cx="343948" cy="34394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sp>
        <p:nvSpPr>
          <p:cNvPr id="12" name="Flowchart: Connector 11">
            <a:extLst>
              <a:ext uri="{FF2B5EF4-FFF2-40B4-BE49-F238E27FC236}">
                <a16:creationId xmlns:a16="http://schemas.microsoft.com/office/drawing/2014/main" id="{CE730BD4-E466-411A-A97F-14D90E401FE1}"/>
              </a:ext>
            </a:extLst>
          </p:cNvPr>
          <p:cNvSpPr/>
          <p:nvPr/>
        </p:nvSpPr>
        <p:spPr>
          <a:xfrm>
            <a:off x="9418669" y="759854"/>
            <a:ext cx="343948" cy="34394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3</a:t>
            </a:r>
          </a:p>
        </p:txBody>
      </p:sp>
      <p:pic>
        <p:nvPicPr>
          <p:cNvPr id="10" name="Picture 9">
            <a:extLst>
              <a:ext uri="{FF2B5EF4-FFF2-40B4-BE49-F238E27FC236}">
                <a16:creationId xmlns:a16="http://schemas.microsoft.com/office/drawing/2014/main" id="{C68450F6-F3B4-4703-AF3B-4D7AF174603F}"/>
              </a:ext>
            </a:extLst>
          </p:cNvPr>
          <p:cNvPicPr>
            <a:picLocks noChangeAspect="1"/>
          </p:cNvPicPr>
          <p:nvPr/>
        </p:nvPicPr>
        <p:blipFill>
          <a:blip r:embed="rId6"/>
          <a:stretch>
            <a:fillRect/>
          </a:stretch>
        </p:blipFill>
        <p:spPr>
          <a:xfrm>
            <a:off x="6079290" y="1283860"/>
            <a:ext cx="3017774" cy="4433384"/>
          </a:xfrm>
          <a:prstGeom prst="rect">
            <a:avLst/>
          </a:prstGeom>
        </p:spPr>
      </p:pic>
      <p:sp>
        <p:nvSpPr>
          <p:cNvPr id="14" name="Rectangle 13">
            <a:extLst>
              <a:ext uri="{FF2B5EF4-FFF2-40B4-BE49-F238E27FC236}">
                <a16:creationId xmlns:a16="http://schemas.microsoft.com/office/drawing/2014/main" id="{C9779C7C-62B5-4D9A-9B23-7A5F6146DBFA}"/>
              </a:ext>
            </a:extLst>
          </p:cNvPr>
          <p:cNvSpPr/>
          <p:nvPr/>
        </p:nvSpPr>
        <p:spPr>
          <a:xfrm>
            <a:off x="793149" y="2151003"/>
            <a:ext cx="2007696" cy="282119"/>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09758E0-F758-444E-B64D-445FFB8AEDD9}"/>
              </a:ext>
            </a:extLst>
          </p:cNvPr>
          <p:cNvSpPr txBox="1"/>
          <p:nvPr/>
        </p:nvSpPr>
        <p:spPr>
          <a:xfrm>
            <a:off x="2952845" y="4500559"/>
            <a:ext cx="241304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Shown to the left is the More Details Screen</a:t>
            </a:r>
          </a:p>
          <a:p>
            <a:pPr marL="171450" indent="-171450">
              <a:buFont typeface="Arial" panose="020B0604020202020204" pitchFamily="34" charset="0"/>
              <a:buChar char="•"/>
            </a:pPr>
            <a:r>
              <a:rPr lang="en-US" sz="1100" dirty="0"/>
              <a:t>Click the Load button</a:t>
            </a:r>
          </a:p>
          <a:p>
            <a:pPr marL="171450" indent="-171450">
              <a:buFont typeface="Arial" panose="020B0604020202020204" pitchFamily="34" charset="0"/>
              <a:buChar char="•"/>
            </a:pPr>
            <a:r>
              <a:rPr lang="en-US" sz="1100" dirty="0"/>
              <a:t>The Load New Activity screen will display</a:t>
            </a:r>
          </a:p>
        </p:txBody>
      </p:sp>
      <p:sp>
        <p:nvSpPr>
          <p:cNvPr id="21" name="Rectangle 20">
            <a:extLst>
              <a:ext uri="{FF2B5EF4-FFF2-40B4-BE49-F238E27FC236}">
                <a16:creationId xmlns:a16="http://schemas.microsoft.com/office/drawing/2014/main" id="{45425E0E-EC58-4376-9DFC-1943BE3BE090}"/>
              </a:ext>
            </a:extLst>
          </p:cNvPr>
          <p:cNvSpPr/>
          <p:nvPr/>
        </p:nvSpPr>
        <p:spPr>
          <a:xfrm>
            <a:off x="2274750" y="4414979"/>
            <a:ext cx="508634" cy="239974"/>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2979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Member Inquiry Screen – Accounts &amp; Rewards</a:t>
            </a:r>
          </a:p>
        </p:txBody>
      </p:sp>
      <p:sp>
        <p:nvSpPr>
          <p:cNvPr id="5" name="Slide Number Placeholder 4"/>
          <p:cNvSpPr>
            <a:spLocks noGrp="1"/>
          </p:cNvSpPr>
          <p:nvPr>
            <p:ph type="sldNum" sz="quarter" idx="12"/>
          </p:nvPr>
        </p:nvSpPr>
        <p:spPr/>
        <p:txBody>
          <a:bodyPr/>
          <a:lstStyle/>
          <a:p>
            <a:fld id="{48470236-1686-48A2-9FA8-46703F05BA87}" type="slidenum">
              <a:rPr lang="en-US" smtClean="0"/>
              <a:t>27</a:t>
            </a:fld>
            <a:endParaRPr lang="en-US"/>
          </a:p>
        </p:txBody>
      </p:sp>
      <p:pic>
        <p:nvPicPr>
          <p:cNvPr id="9" name="Picture 8">
            <a:extLst>
              <a:ext uri="{FF2B5EF4-FFF2-40B4-BE49-F238E27FC236}">
                <a16:creationId xmlns:a16="http://schemas.microsoft.com/office/drawing/2014/main" id="{6996D70A-F9A8-4E4D-AA48-2AB2D3072552}"/>
              </a:ext>
            </a:extLst>
          </p:cNvPr>
          <p:cNvPicPr/>
          <p:nvPr/>
        </p:nvPicPr>
        <p:blipFill>
          <a:blip r:embed="rId4"/>
          <a:stretch>
            <a:fillRect/>
          </a:stretch>
        </p:blipFill>
        <p:spPr>
          <a:xfrm>
            <a:off x="506437" y="1932939"/>
            <a:ext cx="6443003" cy="2892279"/>
          </a:xfrm>
          <a:prstGeom prst="rect">
            <a:avLst/>
          </a:prstGeom>
        </p:spPr>
      </p:pic>
      <p:sp>
        <p:nvSpPr>
          <p:cNvPr id="8" name="TextBox 7">
            <a:extLst>
              <a:ext uri="{FF2B5EF4-FFF2-40B4-BE49-F238E27FC236}">
                <a16:creationId xmlns:a16="http://schemas.microsoft.com/office/drawing/2014/main" id="{0BB3D2F4-DA4B-4A80-BB82-D83723D04E86}"/>
              </a:ext>
            </a:extLst>
          </p:cNvPr>
          <p:cNvSpPr txBox="1"/>
          <p:nvPr/>
        </p:nvSpPr>
        <p:spPr>
          <a:xfrm>
            <a:off x="111692" y="996429"/>
            <a:ext cx="9478323" cy="738664"/>
          </a:xfrm>
          <a:prstGeom prst="rect">
            <a:avLst/>
          </a:prstGeom>
          <a:noFill/>
        </p:spPr>
        <p:txBody>
          <a:bodyPr wrap="square" rtlCol="0">
            <a:spAutoFit/>
          </a:bodyPr>
          <a:lstStyle/>
          <a:p>
            <a:r>
              <a:rPr lang="en-US" sz="1400" dirty="0"/>
              <a:t>The Member’s Accounts &amp; Rewards screen shows a slightly different display from Account Activity. </a:t>
            </a:r>
          </a:p>
          <a:p>
            <a:r>
              <a:rPr lang="en-US" sz="1400" dirty="0"/>
              <a:t>If there were any prior rewarded items, these would show on this screen. See screen shot and descriptions for more information. </a:t>
            </a:r>
          </a:p>
        </p:txBody>
      </p:sp>
      <p:graphicFrame>
        <p:nvGraphicFramePr>
          <p:cNvPr id="2" name="Table 1">
            <a:extLst>
              <a:ext uri="{FF2B5EF4-FFF2-40B4-BE49-F238E27FC236}">
                <a16:creationId xmlns:a16="http://schemas.microsoft.com/office/drawing/2014/main" id="{E074C549-921B-4685-95A6-D29C8CC2611A}"/>
              </a:ext>
            </a:extLst>
          </p:cNvPr>
          <p:cNvGraphicFramePr>
            <a:graphicFrameLocks noGrp="1"/>
          </p:cNvGraphicFramePr>
          <p:nvPr>
            <p:extLst>
              <p:ext uri="{D42A27DB-BD31-4B8C-83A1-F6EECF244321}">
                <p14:modId xmlns:p14="http://schemas.microsoft.com/office/powerpoint/2010/main" val="3192378050"/>
              </p:ext>
            </p:extLst>
          </p:nvPr>
        </p:nvGraphicFramePr>
        <p:xfrm>
          <a:off x="7258929" y="1932938"/>
          <a:ext cx="4290645" cy="3189967"/>
        </p:xfrm>
        <a:graphic>
          <a:graphicData uri="http://schemas.openxmlformats.org/drawingml/2006/table">
            <a:tbl>
              <a:tblPr firstRow="1" firstCol="1" bandRow="1"/>
              <a:tblGrid>
                <a:gridCol w="807731">
                  <a:extLst>
                    <a:ext uri="{9D8B030D-6E8A-4147-A177-3AD203B41FA5}">
                      <a16:colId xmlns:a16="http://schemas.microsoft.com/office/drawing/2014/main" val="94561233"/>
                    </a:ext>
                  </a:extLst>
                </a:gridCol>
                <a:gridCol w="3482914">
                  <a:extLst>
                    <a:ext uri="{9D8B030D-6E8A-4147-A177-3AD203B41FA5}">
                      <a16:colId xmlns:a16="http://schemas.microsoft.com/office/drawing/2014/main" val="3766404789"/>
                    </a:ext>
                  </a:extLst>
                </a:gridCol>
              </a:tblGrid>
              <a:tr h="353549">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Column Header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032518"/>
                  </a:ext>
                </a:extLst>
              </a:tr>
              <a:tr h="353549">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is a system generated ID that is associated with each member’s transaction.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379192"/>
                  </a:ext>
                </a:extLst>
              </a:tr>
              <a:tr h="353549">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is the number of units requested for either a request or distribution.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808026"/>
                  </a:ext>
                </a:extLst>
              </a:tr>
              <a:tr h="353549">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Will indicate either Car Seat Request or Car Seat Distribution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510419"/>
                  </a:ext>
                </a:extLst>
              </a:tr>
              <a:tr h="353549">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Activity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Will always be reward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51210"/>
                  </a:ext>
                </a:extLst>
              </a:tr>
              <a:tr h="715124">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Original Activity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is the date that was keyed in by the Car Seat provider when they loaded the activity for either requesting a car seat or distributing a car seat. This will be the date or expected date of the car seat distribution.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255139"/>
                  </a:ext>
                </a:extLst>
              </a:tr>
              <a:tr h="353549">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was the date in which the transaction was keyed to the system.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995550"/>
                  </a:ext>
                </a:extLst>
              </a:tr>
              <a:tr h="353549">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More Detail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This is a field that allows you to expand the transaction and see the various dates associated with this transaction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819309"/>
                  </a:ext>
                </a:extLst>
              </a:tr>
            </a:tbl>
          </a:graphicData>
        </a:graphic>
      </p:graphicFrame>
    </p:spTree>
    <p:custDataLst>
      <p:tags r:id="rId1"/>
    </p:custDataLst>
    <p:extLst>
      <p:ext uri="{BB962C8B-B14F-4D97-AF65-F5344CB8AC3E}">
        <p14:creationId xmlns:p14="http://schemas.microsoft.com/office/powerpoint/2010/main" val="3035634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Member Inquiry Screen – Activity History</a:t>
            </a:r>
          </a:p>
        </p:txBody>
      </p:sp>
      <p:sp>
        <p:nvSpPr>
          <p:cNvPr id="5" name="Slide Number Placeholder 4"/>
          <p:cNvSpPr>
            <a:spLocks noGrp="1"/>
          </p:cNvSpPr>
          <p:nvPr>
            <p:ph type="sldNum" sz="quarter" idx="12"/>
          </p:nvPr>
        </p:nvSpPr>
        <p:spPr/>
        <p:txBody>
          <a:bodyPr/>
          <a:lstStyle/>
          <a:p>
            <a:fld id="{48470236-1686-48A2-9FA8-46703F05BA87}" type="slidenum">
              <a:rPr lang="en-US" smtClean="0"/>
              <a:t>28</a:t>
            </a:fld>
            <a:endParaRPr lang="en-US"/>
          </a:p>
        </p:txBody>
      </p:sp>
      <p:sp>
        <p:nvSpPr>
          <p:cNvPr id="14" name="TextBox 13">
            <a:extLst>
              <a:ext uri="{FF2B5EF4-FFF2-40B4-BE49-F238E27FC236}">
                <a16:creationId xmlns:a16="http://schemas.microsoft.com/office/drawing/2014/main" id="{59EA315D-4F57-4394-989D-23437F85E88F}"/>
              </a:ext>
            </a:extLst>
          </p:cNvPr>
          <p:cNvSpPr txBox="1"/>
          <p:nvPr/>
        </p:nvSpPr>
        <p:spPr>
          <a:xfrm>
            <a:off x="111692" y="996429"/>
            <a:ext cx="9478323" cy="461665"/>
          </a:xfrm>
          <a:prstGeom prst="rect">
            <a:avLst/>
          </a:prstGeom>
          <a:noFill/>
        </p:spPr>
        <p:txBody>
          <a:bodyPr wrap="square" rtlCol="0">
            <a:spAutoFit/>
          </a:bodyPr>
          <a:lstStyle/>
          <a:p>
            <a:r>
              <a:rPr lang="en-US" sz="1200" dirty="0"/>
              <a:t>The Member’s Activity History shows transactions related to the Car Seat program. If there were any prior requests or distributions, these would show on this screen. See screen shot and descriptions for more information. </a:t>
            </a:r>
          </a:p>
        </p:txBody>
      </p:sp>
      <p:pic>
        <p:nvPicPr>
          <p:cNvPr id="8" name="Picture 7">
            <a:extLst>
              <a:ext uri="{FF2B5EF4-FFF2-40B4-BE49-F238E27FC236}">
                <a16:creationId xmlns:a16="http://schemas.microsoft.com/office/drawing/2014/main" id="{FD86D82A-15E5-4E72-AE91-BC606F18D1C3}"/>
              </a:ext>
            </a:extLst>
          </p:cNvPr>
          <p:cNvPicPr/>
          <p:nvPr/>
        </p:nvPicPr>
        <p:blipFill>
          <a:blip r:embed="rId4"/>
          <a:stretch>
            <a:fillRect/>
          </a:stretch>
        </p:blipFill>
        <p:spPr>
          <a:xfrm>
            <a:off x="456501" y="2049469"/>
            <a:ext cx="6619548" cy="3099305"/>
          </a:xfrm>
          <a:prstGeom prst="rect">
            <a:avLst/>
          </a:prstGeom>
        </p:spPr>
      </p:pic>
      <p:graphicFrame>
        <p:nvGraphicFramePr>
          <p:cNvPr id="3" name="Table 2">
            <a:extLst>
              <a:ext uri="{FF2B5EF4-FFF2-40B4-BE49-F238E27FC236}">
                <a16:creationId xmlns:a16="http://schemas.microsoft.com/office/drawing/2014/main" id="{0C26A01E-16CB-4C85-B3E2-E044EAFAF5BA}"/>
              </a:ext>
            </a:extLst>
          </p:cNvPr>
          <p:cNvGraphicFramePr>
            <a:graphicFrameLocks noGrp="1"/>
          </p:cNvGraphicFramePr>
          <p:nvPr/>
        </p:nvGraphicFramePr>
        <p:xfrm>
          <a:off x="7413673" y="1669137"/>
          <a:ext cx="4134559" cy="4330446"/>
        </p:xfrm>
        <a:graphic>
          <a:graphicData uri="http://schemas.openxmlformats.org/drawingml/2006/table">
            <a:tbl>
              <a:tblPr firstRow="1" firstCol="1" bandRow="1"/>
              <a:tblGrid>
                <a:gridCol w="778346">
                  <a:extLst>
                    <a:ext uri="{9D8B030D-6E8A-4147-A177-3AD203B41FA5}">
                      <a16:colId xmlns:a16="http://schemas.microsoft.com/office/drawing/2014/main" val="4247975261"/>
                    </a:ext>
                  </a:extLst>
                </a:gridCol>
                <a:gridCol w="3356213">
                  <a:extLst>
                    <a:ext uri="{9D8B030D-6E8A-4147-A177-3AD203B41FA5}">
                      <a16:colId xmlns:a16="http://schemas.microsoft.com/office/drawing/2014/main" val="4225171543"/>
                    </a:ext>
                  </a:extLst>
                </a:gridCol>
              </a:tblGrid>
              <a:tr h="145325">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Column Header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159091"/>
                  </a:ext>
                </a:extLst>
              </a:tr>
              <a:tr h="449478">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‘&gt; Indicator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This indicator alongside each transaction allows the user to see more details about this transaction. By clicking this button, it opens the transaction to display further attributes, rewards and processing log information.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050075"/>
                  </a:ext>
                </a:extLst>
              </a:tr>
              <a:tr h="145325">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is a system generated ID that is associated with each member’s transaction.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377776"/>
                  </a:ext>
                </a:extLst>
              </a:tr>
              <a:tr h="449478">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Activity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is the date that was keyed in by the Car Seat provider when they loaded the activity for either requesting a car seat or distributing a car seat. Typically, this will be the date or expected date of the car seat distribution.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485302"/>
                  </a:ext>
                </a:extLst>
              </a:tr>
              <a:tr h="297402">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Ref Number: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is a system generated number comprised of the Member Number, Behavior and date in which this transaction was entered into ChipRewards.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130225"/>
                  </a:ext>
                </a:extLst>
              </a:tr>
              <a:tr h="145325">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Behavior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will show as either the Car Seat Request or Distribution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654219"/>
                  </a:ext>
                </a:extLst>
              </a:tr>
              <a:tr h="297402">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Behavior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This will show as either the Car Seat Request or the type of car seat that was distributed/attempted to be distributed.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599901"/>
                  </a:ext>
                </a:extLst>
              </a:tr>
              <a:tr h="145325">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The clinic location of the provider.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304317"/>
                  </a:ext>
                </a:extLst>
              </a:tr>
              <a:tr h="145325">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Quantity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Number of Car Seats being requested/distributed.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123921"/>
                  </a:ext>
                </a:extLst>
              </a:tr>
              <a:tr h="753631">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This is an indication of whether the system accepted the request/distribution with the following values: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0=It was not rewarded as it did not meet the business rules to be eligible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1= It was rewarded and met the business rules to be eligible for a request or distribution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171436"/>
                  </a:ext>
                </a:extLst>
              </a:tr>
            </a:tbl>
          </a:graphicData>
        </a:graphic>
      </p:graphicFrame>
    </p:spTree>
    <p:custDataLst>
      <p:tags r:id="rId1"/>
    </p:custDataLst>
    <p:extLst>
      <p:ext uri="{BB962C8B-B14F-4D97-AF65-F5344CB8AC3E}">
        <p14:creationId xmlns:p14="http://schemas.microsoft.com/office/powerpoint/2010/main" val="1867606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859" y="2518922"/>
            <a:ext cx="9949317" cy="1503363"/>
          </a:xfrm>
        </p:spPr>
        <p:txBody>
          <a:bodyPr/>
          <a:lstStyle/>
          <a:p>
            <a:r>
              <a:rPr lang="en-US" dirty="0"/>
              <a:t>Scenarios</a:t>
            </a:r>
          </a:p>
        </p:txBody>
      </p:sp>
    </p:spTree>
    <p:extLst>
      <p:ext uri="{BB962C8B-B14F-4D97-AF65-F5344CB8AC3E}">
        <p14:creationId xmlns:p14="http://schemas.microsoft.com/office/powerpoint/2010/main" val="198780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application, website&#10;&#10;Description automatically generated">
            <a:extLst>
              <a:ext uri="{FF2B5EF4-FFF2-40B4-BE49-F238E27FC236}">
                <a16:creationId xmlns:a16="http://schemas.microsoft.com/office/drawing/2014/main" id="{41FDF0CB-783D-470B-8910-CD290B758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427" y="1755050"/>
            <a:ext cx="6453987" cy="3192201"/>
          </a:xfrm>
          <a:prstGeom prst="rect">
            <a:avLst/>
          </a:prstGeom>
          <a:ln>
            <a:solidFill>
              <a:schemeClr val="tx1"/>
            </a:solidFill>
          </a:ln>
        </p:spPr>
      </p:pic>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618778" y="414242"/>
            <a:ext cx="11680751" cy="652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sz="3200" dirty="0"/>
              <a:t>Signing On</a:t>
            </a:r>
          </a:p>
        </p:txBody>
      </p:sp>
      <p:sp>
        <p:nvSpPr>
          <p:cNvPr id="2" name="Slide Number Placeholder 1"/>
          <p:cNvSpPr>
            <a:spLocks noGrp="1"/>
          </p:cNvSpPr>
          <p:nvPr>
            <p:ph type="sldNum" sz="quarter" idx="12"/>
          </p:nvPr>
        </p:nvSpPr>
        <p:spPr/>
        <p:txBody>
          <a:bodyPr/>
          <a:lstStyle/>
          <a:p>
            <a:fld id="{1FC4B0FD-5F77-433D-950B-A15A779E50E4}" type="slidenum">
              <a:rPr lang="en-US" smtClean="0"/>
              <a:t>3</a:t>
            </a:fld>
            <a:endParaRPr lang="en-US" dirty="0"/>
          </a:p>
        </p:txBody>
      </p:sp>
      <p:sp>
        <p:nvSpPr>
          <p:cNvPr id="10" name="Arrow: Left 9">
            <a:extLst>
              <a:ext uri="{FF2B5EF4-FFF2-40B4-BE49-F238E27FC236}">
                <a16:creationId xmlns:a16="http://schemas.microsoft.com/office/drawing/2014/main" id="{C3014209-499F-4FCB-AC9B-3BC83602CC04}"/>
              </a:ext>
            </a:extLst>
          </p:cNvPr>
          <p:cNvSpPr/>
          <p:nvPr/>
        </p:nvSpPr>
        <p:spPr>
          <a:xfrm rot="10800000">
            <a:off x="4963041" y="5422961"/>
            <a:ext cx="1006818" cy="481247"/>
          </a:xfrm>
          <a:prstGeom prst="leftArrow">
            <a:avLst/>
          </a:pr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477A683-D28C-4DF3-9549-F2FBEBB5B5EF}"/>
              </a:ext>
            </a:extLst>
          </p:cNvPr>
          <p:cNvSpPr txBox="1"/>
          <p:nvPr/>
        </p:nvSpPr>
        <p:spPr>
          <a:xfrm>
            <a:off x="6602218" y="5199094"/>
            <a:ext cx="4851556" cy="1015663"/>
          </a:xfrm>
          <a:prstGeom prst="rect">
            <a:avLst/>
          </a:prstGeom>
          <a:noFill/>
        </p:spPr>
        <p:txBody>
          <a:bodyPr wrap="square" rtlCol="0">
            <a:spAutoFit/>
          </a:bodyPr>
          <a:lstStyle/>
          <a:p>
            <a:pPr algn="ctr"/>
            <a:r>
              <a:rPr lang="en-US" dirty="0"/>
              <a:t>After logging in, click on the </a:t>
            </a:r>
            <a:r>
              <a:rPr lang="en-US" b="1" dirty="0"/>
              <a:t>Resource Center </a:t>
            </a:r>
            <a:r>
              <a:rPr lang="en-US" dirty="0"/>
              <a:t>tab</a:t>
            </a:r>
          </a:p>
          <a:p>
            <a:pPr algn="ctr"/>
            <a:r>
              <a:rPr lang="en-US" sz="1200" dirty="0"/>
              <a:t>(your dashboard may look slightly different than this example)</a:t>
            </a:r>
          </a:p>
        </p:txBody>
      </p:sp>
      <p:sp>
        <p:nvSpPr>
          <p:cNvPr id="4" name="Rectangle 3">
            <a:extLst>
              <a:ext uri="{FF2B5EF4-FFF2-40B4-BE49-F238E27FC236}">
                <a16:creationId xmlns:a16="http://schemas.microsoft.com/office/drawing/2014/main" id="{C24479B3-A887-43A2-8FD4-1E198D34F1D5}"/>
              </a:ext>
            </a:extLst>
          </p:cNvPr>
          <p:cNvSpPr/>
          <p:nvPr/>
        </p:nvSpPr>
        <p:spPr>
          <a:xfrm>
            <a:off x="7804474" y="1791324"/>
            <a:ext cx="920598" cy="231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D6D1999-0E60-4517-B24B-4E742D986838}"/>
              </a:ext>
            </a:extLst>
          </p:cNvPr>
          <p:cNvCxnSpPr>
            <a:cxnSpLocks/>
          </p:cNvCxnSpPr>
          <p:nvPr/>
        </p:nvCxnSpPr>
        <p:spPr>
          <a:xfrm flipH="1" flipV="1">
            <a:off x="8407400" y="2149087"/>
            <a:ext cx="444500" cy="29240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11" name="Picture 10" descr="Graphical user interface, application&#10;&#10;Description automatically generated">
            <a:extLst>
              <a:ext uri="{FF2B5EF4-FFF2-40B4-BE49-F238E27FC236}">
                <a16:creationId xmlns:a16="http://schemas.microsoft.com/office/drawing/2014/main" id="{6822ED09-EBA1-44B2-8BFB-10B09A724A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657" y="1755050"/>
            <a:ext cx="4801352" cy="2880811"/>
          </a:xfrm>
          <a:prstGeom prst="rect">
            <a:avLst/>
          </a:prstGeom>
          <a:ln>
            <a:solidFill>
              <a:schemeClr val="tx1"/>
            </a:solidFill>
          </a:ln>
        </p:spPr>
      </p:pic>
      <p:sp>
        <p:nvSpPr>
          <p:cNvPr id="20" name="TextBox 19">
            <a:extLst>
              <a:ext uri="{FF2B5EF4-FFF2-40B4-BE49-F238E27FC236}">
                <a16:creationId xmlns:a16="http://schemas.microsoft.com/office/drawing/2014/main" id="{D86DF44C-C0BD-4C60-9C3A-291DDF813729}"/>
              </a:ext>
            </a:extLst>
          </p:cNvPr>
          <p:cNvSpPr txBox="1"/>
          <p:nvPr/>
        </p:nvSpPr>
        <p:spPr>
          <a:xfrm>
            <a:off x="520700" y="4870945"/>
            <a:ext cx="3809981" cy="1200329"/>
          </a:xfrm>
          <a:prstGeom prst="rect">
            <a:avLst/>
          </a:prstGeom>
          <a:noFill/>
        </p:spPr>
        <p:txBody>
          <a:bodyPr wrap="square" rtlCol="0">
            <a:spAutoFit/>
          </a:bodyPr>
          <a:lstStyle/>
          <a:p>
            <a:pPr algn="ctr"/>
            <a:r>
              <a:rPr lang="en-US" dirty="0"/>
              <a:t>Use your email and password to log in to the Provider Portal log in page through.</a:t>
            </a:r>
          </a:p>
          <a:p>
            <a:pPr algn="ctr"/>
            <a:r>
              <a:rPr lang="en-US" dirty="0">
                <a:hlinkClick r:id="rId5"/>
              </a:rPr>
              <a:t>ucare.org/providers/</a:t>
            </a:r>
            <a:endParaRPr lang="en-US" dirty="0"/>
          </a:p>
        </p:txBody>
      </p:sp>
      <p:sp>
        <p:nvSpPr>
          <p:cNvPr id="5" name="TextBox 4">
            <a:extLst>
              <a:ext uri="{FF2B5EF4-FFF2-40B4-BE49-F238E27FC236}">
                <a16:creationId xmlns:a16="http://schemas.microsoft.com/office/drawing/2014/main" id="{2DE8B372-4B30-4559-A494-2E5A836A8E93}"/>
              </a:ext>
            </a:extLst>
          </p:cNvPr>
          <p:cNvSpPr txBox="1"/>
          <p:nvPr/>
        </p:nvSpPr>
        <p:spPr>
          <a:xfrm>
            <a:off x="618778" y="1154577"/>
            <a:ext cx="11085542" cy="369332"/>
          </a:xfrm>
          <a:prstGeom prst="rect">
            <a:avLst/>
          </a:prstGeom>
          <a:noFill/>
        </p:spPr>
        <p:txBody>
          <a:bodyPr wrap="square" rtlCol="0">
            <a:spAutoFit/>
          </a:bodyPr>
          <a:lstStyle/>
          <a:p>
            <a:pPr marL="285750" indent="-285750">
              <a:buFont typeface="Arial" panose="020B0604020202020204" pitchFamily="34" charset="0"/>
              <a:buChar char="•"/>
            </a:pPr>
            <a:r>
              <a:rPr lang="en-US" dirty="0"/>
              <a:t>If you do not have a user account, please contact </a:t>
            </a:r>
            <a:r>
              <a:rPr lang="en-US" dirty="0">
                <a:hlinkClick r:id="rId6"/>
              </a:rPr>
              <a:t>SEATS@ucare.org</a:t>
            </a:r>
            <a:r>
              <a:rPr lang="en-US" dirty="0"/>
              <a:t> for assistance.</a:t>
            </a:r>
          </a:p>
        </p:txBody>
      </p:sp>
    </p:spTree>
    <p:extLst>
      <p:ext uri="{BB962C8B-B14F-4D97-AF65-F5344CB8AC3E}">
        <p14:creationId xmlns:p14="http://schemas.microsoft.com/office/powerpoint/2010/main" val="3071989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5745" y="1534332"/>
            <a:ext cx="5660256" cy="3801041"/>
          </a:xfrm>
          <a:prstGeom prst="rect">
            <a:avLst/>
          </a:prstGeom>
        </p:spPr>
        <p:txBody>
          <a:bodyPr wrap="square">
            <a:spAutoFit/>
          </a:bodyPr>
          <a:lstStyle/>
          <a:p>
            <a:pPr lvl="1"/>
            <a:r>
              <a:rPr lang="en-US" dirty="0"/>
              <a:t>The system will allow for a car seat request where the quantity is more than one.</a:t>
            </a:r>
          </a:p>
          <a:p>
            <a:pPr lvl="1"/>
            <a:r>
              <a:rPr lang="en-US" dirty="0"/>
              <a:t>  </a:t>
            </a:r>
          </a:p>
          <a:p>
            <a:pPr marL="742950" lvl="1" indent="-285750">
              <a:buFont typeface="Arial" panose="020B0604020202020204" pitchFamily="34" charset="0"/>
              <a:buChar char="•"/>
            </a:pPr>
            <a:endParaRPr lang="en-US" dirty="0"/>
          </a:p>
          <a:p>
            <a:pPr marL="800100" lvl="1" indent="-342900">
              <a:buAutoNum type="arabicPeriod"/>
            </a:pPr>
            <a:r>
              <a:rPr lang="en-US" dirty="0"/>
              <a:t>Go to the Ways to Earn screen and click on the “I” to request a car seat 	</a:t>
            </a:r>
          </a:p>
          <a:p>
            <a:pPr marL="800100" lvl="1" indent="-342900">
              <a:buAutoNum type="arabicPeriod"/>
            </a:pPr>
            <a:r>
              <a:rPr lang="en-US" dirty="0"/>
              <a:t>More Details screen presents, click Load</a:t>
            </a:r>
          </a:p>
          <a:p>
            <a:pPr marL="800100" lvl="1" indent="-342900">
              <a:buAutoNum type="arabicPeriod"/>
            </a:pPr>
            <a:r>
              <a:rPr lang="en-US" dirty="0"/>
              <a:t>Complete the Load New Activity input</a:t>
            </a:r>
          </a:p>
          <a:p>
            <a:r>
              <a:rPr lang="en-US" dirty="0"/>
              <a:t>	Input quantity as either 2 or 3</a:t>
            </a:r>
          </a:p>
          <a:p>
            <a:r>
              <a:rPr lang="en-US" dirty="0"/>
              <a:t>	Input the due date under attributes </a:t>
            </a:r>
          </a:p>
          <a:p>
            <a:pPr lvl="1"/>
            <a:r>
              <a:rPr lang="en-US" dirty="0"/>
              <a:t>	Click Save, the request(s) will save and 	show as complete on Ways to Earn.  </a:t>
            </a:r>
            <a:endParaRPr lang="en-US" sz="2000" dirty="0">
              <a:ea typeface="Times" panose="02020603050405020304" pitchFamily="18" charset="0"/>
              <a:cs typeface="Arial" panose="020B0604020202020204" pitchFamily="34" charset="0"/>
            </a:endParaRPr>
          </a:p>
          <a:p>
            <a:pPr marL="342900" marR="0" lvl="0" indent="-342900">
              <a:spcBef>
                <a:spcPts val="600"/>
              </a:spcBef>
              <a:spcAft>
                <a:spcPts val="600"/>
              </a:spcAft>
              <a:buFont typeface="Arial" panose="020B0604020202020204" pitchFamily="34" charset="0"/>
              <a:buChar char="•"/>
            </a:pPr>
            <a:endParaRPr lang="en-US" sz="2000" dirty="0">
              <a:ea typeface="Times" panose="02020603050405020304" pitchFamily="18" charset="0"/>
              <a:cs typeface="Arial" panose="020B0604020202020204" pitchFamily="34" charset="0"/>
            </a:endParaRPr>
          </a:p>
        </p:txBody>
      </p:sp>
      <p:sp>
        <p:nvSpPr>
          <p:cNvPr id="15" name="Title 1"/>
          <p:cNvSpPr txBox="1">
            <a:spLocks/>
          </p:cNvSpPr>
          <p:nvPr/>
        </p:nvSpPr>
        <p:spPr>
          <a:xfrm>
            <a:off x="322687" y="229748"/>
            <a:ext cx="11680751" cy="95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sz="2000" dirty="0"/>
              <a:t>Exception Scenario: </a:t>
            </a:r>
          </a:p>
          <a:p>
            <a:r>
              <a:rPr lang="en-US" sz="2000" dirty="0"/>
              <a:t>Requesting car seats for a member that is an expectant mom with multiples  </a:t>
            </a:r>
          </a:p>
        </p:txBody>
      </p:sp>
      <p:sp>
        <p:nvSpPr>
          <p:cNvPr id="2" name="Slide Number Placeholder 1"/>
          <p:cNvSpPr>
            <a:spLocks noGrp="1"/>
          </p:cNvSpPr>
          <p:nvPr>
            <p:ph type="sldNum" sz="quarter" idx="12"/>
          </p:nvPr>
        </p:nvSpPr>
        <p:spPr/>
        <p:txBody>
          <a:bodyPr/>
          <a:lstStyle/>
          <a:p>
            <a:fld id="{1FC4B0FD-5F77-433D-950B-A15A779E50E4}" type="slidenum">
              <a:rPr lang="en-US" smtClean="0"/>
              <a:t>30</a:t>
            </a:fld>
            <a:endParaRPr lang="en-US" dirty="0"/>
          </a:p>
        </p:txBody>
      </p:sp>
      <p:cxnSp>
        <p:nvCxnSpPr>
          <p:cNvPr id="5" name="Straight Arrow Connector 4">
            <a:extLst>
              <a:ext uri="{FF2B5EF4-FFF2-40B4-BE49-F238E27FC236}">
                <a16:creationId xmlns:a16="http://schemas.microsoft.com/office/drawing/2014/main" id="{C7A77F2A-F274-4F3C-BB9E-97150DCDD0F1}"/>
              </a:ext>
            </a:extLst>
          </p:cNvPr>
          <p:cNvCxnSpPr/>
          <p:nvPr/>
        </p:nvCxnSpPr>
        <p:spPr>
          <a:xfrm flipV="1">
            <a:off x="5782491" y="3082834"/>
            <a:ext cx="2022035" cy="5895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EEB84D50-E717-46FF-9B6D-B06C2AC05851}"/>
              </a:ext>
            </a:extLst>
          </p:cNvPr>
          <p:cNvCxnSpPr/>
          <p:nvPr/>
        </p:nvCxnSpPr>
        <p:spPr>
          <a:xfrm>
            <a:off x="5016137" y="3927566"/>
            <a:ext cx="2788389"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94CD96BC-91A4-46A6-A3D8-07689A39A937}"/>
              </a:ext>
            </a:extLst>
          </p:cNvPr>
          <p:cNvPicPr>
            <a:picLocks noChangeAspect="1"/>
          </p:cNvPicPr>
          <p:nvPr/>
        </p:nvPicPr>
        <p:blipFill>
          <a:blip r:embed="rId3"/>
          <a:stretch>
            <a:fillRect/>
          </a:stretch>
        </p:blipFill>
        <p:spPr>
          <a:xfrm>
            <a:off x="7804526" y="1030176"/>
            <a:ext cx="3314283" cy="5086349"/>
          </a:xfrm>
          <a:prstGeom prst="rect">
            <a:avLst/>
          </a:prstGeom>
        </p:spPr>
      </p:pic>
    </p:spTree>
    <p:extLst>
      <p:ext uri="{BB962C8B-B14F-4D97-AF65-F5344CB8AC3E}">
        <p14:creationId xmlns:p14="http://schemas.microsoft.com/office/powerpoint/2010/main" val="395283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91886" y="1215176"/>
            <a:ext cx="10645203" cy="5247590"/>
          </a:xfrm>
          <a:prstGeom prst="rect">
            <a:avLst/>
          </a:prstGeom>
        </p:spPr>
        <p:txBody>
          <a:bodyPr wrap="square">
            <a:spAutoFit/>
          </a:bodyPr>
          <a:lstStyle/>
          <a:p>
            <a:pPr marL="285750" indent="-285750">
              <a:buFont typeface="Arial" panose="020B0604020202020204" pitchFamily="34" charset="0"/>
              <a:buChar char="•"/>
            </a:pPr>
            <a:r>
              <a:rPr lang="en-US" sz="1400" dirty="0"/>
              <a:t>The system will only allow one car seat request to be pending for a member</a:t>
            </a:r>
          </a:p>
          <a:p>
            <a:pPr marL="285750" indent="-285750">
              <a:buFont typeface="Arial" panose="020B0604020202020204" pitchFamily="34" charset="0"/>
              <a:buChar char="•"/>
            </a:pPr>
            <a:r>
              <a:rPr lang="en-US" sz="1400" dirty="0"/>
              <a:t>If the Ways to Earn screen shows the car seat request is greyed out, this means another provider has already requested and expects to distribute the same month. Steps to follow to confirm this scenario:</a:t>
            </a:r>
          </a:p>
          <a:p>
            <a:pPr lvl="1"/>
            <a:endParaRPr lang="en-US" sz="1400" dirty="0"/>
          </a:p>
          <a:p>
            <a:pPr lvl="1"/>
            <a:endParaRPr lang="en-US" sz="1400" dirty="0"/>
          </a:p>
          <a:p>
            <a:pPr lvl="1"/>
            <a:r>
              <a:rPr lang="en-US" sz="1200" dirty="0"/>
              <a:t>Step 1: Look at Ways to Earn	Step 	2: Look at Activity History		</a:t>
            </a:r>
          </a:p>
          <a:p>
            <a:pPr lvl="1"/>
            <a:r>
              <a:rPr lang="en-US" sz="1200" dirty="0"/>
              <a:t>If greyed out, already requested     	To determine provider that requested.  </a:t>
            </a:r>
          </a:p>
          <a:p>
            <a:pPr lvl="1"/>
            <a:r>
              <a:rPr lang="en-US" sz="1200" dirty="0"/>
              <a:t>				You can advise member to see that provider location.</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742950" lvl="1" indent="-285750">
              <a:buFont typeface="Arial" panose="020B0604020202020204" pitchFamily="34" charset="0"/>
              <a:buChar char="•"/>
            </a:pPr>
            <a:endParaRPr lang="en-US" dirty="0"/>
          </a:p>
          <a:p>
            <a:pPr marR="0" lvl="0">
              <a:spcBef>
                <a:spcPts val="600"/>
              </a:spcBef>
              <a:spcAft>
                <a:spcPts val="600"/>
              </a:spcAft>
            </a:pPr>
            <a:r>
              <a:rPr lang="en-US" dirty="0">
                <a:ea typeface="Times" panose="02020603050405020304" pitchFamily="18" charset="0"/>
                <a:cs typeface="Arial" panose="020B0604020202020204" pitchFamily="34" charset="0"/>
              </a:rPr>
              <a:t>*If a member informs you that they no longer want a car seat from Provider 1, email </a:t>
            </a:r>
            <a:r>
              <a:rPr lang="en-US" dirty="0">
                <a:ea typeface="Times" panose="02020603050405020304" pitchFamily="18" charset="0"/>
                <a:cs typeface="Arial" panose="020B0604020202020204" pitchFamily="34" charset="0"/>
                <a:hlinkClick r:id="rId3"/>
              </a:rPr>
              <a:t>SEATS@ucare.org</a:t>
            </a:r>
            <a:r>
              <a:rPr lang="en-US" dirty="0">
                <a:ea typeface="Times" panose="02020603050405020304" pitchFamily="18" charset="0"/>
                <a:cs typeface="Arial" panose="020B0604020202020204" pitchFamily="34" charset="0"/>
              </a:rPr>
              <a:t> to review the approval.</a:t>
            </a:r>
          </a:p>
          <a:p>
            <a:pPr marL="342900" marR="0" lvl="0" indent="-342900">
              <a:spcBef>
                <a:spcPts val="600"/>
              </a:spcBef>
              <a:spcAft>
                <a:spcPts val="600"/>
              </a:spcAft>
              <a:buFont typeface="Arial" panose="020B0604020202020204" pitchFamily="34" charset="0"/>
              <a:buChar char="•"/>
            </a:pPr>
            <a:endParaRPr lang="en-US" sz="2000" dirty="0">
              <a:ea typeface="Times" panose="02020603050405020304" pitchFamily="18" charset="0"/>
              <a:cs typeface="Arial" panose="020B0604020202020204" pitchFamily="34" charset="0"/>
            </a:endParaRPr>
          </a:p>
        </p:txBody>
      </p:sp>
      <p:sp>
        <p:nvSpPr>
          <p:cNvPr id="15" name="Title 1"/>
          <p:cNvSpPr txBox="1">
            <a:spLocks/>
          </p:cNvSpPr>
          <p:nvPr/>
        </p:nvSpPr>
        <p:spPr>
          <a:xfrm>
            <a:off x="322687" y="229748"/>
            <a:ext cx="11680751" cy="95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sz="2000" dirty="0"/>
              <a:t>Exception Scenario: </a:t>
            </a:r>
          </a:p>
          <a:p>
            <a:r>
              <a:rPr lang="en-US" sz="2000" dirty="0"/>
              <a:t>Provider 1 requested car seat for a member</a:t>
            </a:r>
          </a:p>
          <a:p>
            <a:r>
              <a:rPr lang="en-US" sz="2000" dirty="0"/>
              <a:t>Provider 2 is looking to request a car seat for the same member </a:t>
            </a:r>
          </a:p>
        </p:txBody>
      </p:sp>
      <p:sp>
        <p:nvSpPr>
          <p:cNvPr id="2" name="Slide Number Placeholder 1"/>
          <p:cNvSpPr>
            <a:spLocks noGrp="1"/>
          </p:cNvSpPr>
          <p:nvPr>
            <p:ph type="sldNum" sz="quarter" idx="12"/>
          </p:nvPr>
        </p:nvSpPr>
        <p:spPr/>
        <p:txBody>
          <a:bodyPr/>
          <a:lstStyle/>
          <a:p>
            <a:fld id="{1FC4B0FD-5F77-433D-950B-A15A779E50E4}" type="slidenum">
              <a:rPr lang="en-US" smtClean="0"/>
              <a:t>31</a:t>
            </a:fld>
            <a:endParaRPr lang="en-US" dirty="0"/>
          </a:p>
        </p:txBody>
      </p:sp>
      <p:pic>
        <p:nvPicPr>
          <p:cNvPr id="7" name="Picture 6">
            <a:extLst>
              <a:ext uri="{FF2B5EF4-FFF2-40B4-BE49-F238E27FC236}">
                <a16:creationId xmlns:a16="http://schemas.microsoft.com/office/drawing/2014/main" id="{AC4B7628-99DF-4036-B1F9-4F2A6E281B8E}"/>
              </a:ext>
            </a:extLst>
          </p:cNvPr>
          <p:cNvPicPr>
            <a:picLocks noChangeAspect="1"/>
          </p:cNvPicPr>
          <p:nvPr/>
        </p:nvPicPr>
        <p:blipFill>
          <a:blip r:embed="rId4"/>
          <a:stretch>
            <a:fillRect/>
          </a:stretch>
        </p:blipFill>
        <p:spPr>
          <a:xfrm>
            <a:off x="210719" y="3009316"/>
            <a:ext cx="3652939" cy="1489621"/>
          </a:xfrm>
          <a:prstGeom prst="rect">
            <a:avLst/>
          </a:prstGeom>
          <a:ln>
            <a:solidFill>
              <a:schemeClr val="bg2"/>
            </a:solidFill>
          </a:ln>
        </p:spPr>
      </p:pic>
      <p:cxnSp>
        <p:nvCxnSpPr>
          <p:cNvPr id="4" name="Straight Connector 3">
            <a:extLst>
              <a:ext uri="{FF2B5EF4-FFF2-40B4-BE49-F238E27FC236}">
                <a16:creationId xmlns:a16="http://schemas.microsoft.com/office/drawing/2014/main" id="{C8CFDADF-8628-485E-A3D9-B1B58C1D1C07}"/>
              </a:ext>
            </a:extLst>
          </p:cNvPr>
          <p:cNvCxnSpPr/>
          <p:nvPr/>
        </p:nvCxnSpPr>
        <p:spPr>
          <a:xfrm>
            <a:off x="3984171" y="2183363"/>
            <a:ext cx="0" cy="30137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E4B7712-5086-4517-9FAF-6A248F4F136B}"/>
              </a:ext>
            </a:extLst>
          </p:cNvPr>
          <p:cNvPicPr>
            <a:picLocks noChangeAspect="1"/>
          </p:cNvPicPr>
          <p:nvPr/>
        </p:nvPicPr>
        <p:blipFill>
          <a:blip r:embed="rId5"/>
          <a:stretch>
            <a:fillRect/>
          </a:stretch>
        </p:blipFill>
        <p:spPr>
          <a:xfrm>
            <a:off x="4104685" y="3009316"/>
            <a:ext cx="7419555" cy="1332854"/>
          </a:xfrm>
          <a:prstGeom prst="rect">
            <a:avLst/>
          </a:prstGeom>
        </p:spPr>
      </p:pic>
      <p:sp>
        <p:nvSpPr>
          <p:cNvPr id="11" name="Rectangle 10">
            <a:extLst>
              <a:ext uri="{FF2B5EF4-FFF2-40B4-BE49-F238E27FC236}">
                <a16:creationId xmlns:a16="http://schemas.microsoft.com/office/drawing/2014/main" id="{778D63F4-527C-45AC-B19F-8F25F766604B}"/>
              </a:ext>
            </a:extLst>
          </p:cNvPr>
          <p:cNvSpPr/>
          <p:nvPr/>
        </p:nvSpPr>
        <p:spPr>
          <a:xfrm>
            <a:off x="9321956" y="3981966"/>
            <a:ext cx="773766" cy="308886"/>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3938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62355" y="1023993"/>
            <a:ext cx="10886306" cy="1323439"/>
          </a:xfrm>
          <a:prstGeom prst="rect">
            <a:avLst/>
          </a:prstGeom>
        </p:spPr>
        <p:txBody>
          <a:bodyPr wrap="square">
            <a:spAutoFit/>
          </a:bodyPr>
          <a:lstStyle/>
          <a:p>
            <a:r>
              <a:rPr lang="en-US" sz="1600" dirty="0"/>
              <a:t>The system will auto-expire any pending car seat requests that have not had a distribution keyed in the same month. </a:t>
            </a:r>
          </a:p>
          <a:p>
            <a:pPr lvl="1"/>
            <a:r>
              <a:rPr lang="en-US" sz="1600" dirty="0"/>
              <a:t>	*This is to prevent a car seat from being distributed to a member that may not be eligible.</a:t>
            </a:r>
          </a:p>
          <a:p>
            <a:pPr lvl="1"/>
            <a:r>
              <a:rPr lang="en-US" sz="1600" dirty="0"/>
              <a:t>	*After the release of the request, the system will show member as eligible for a car seat request.  </a:t>
            </a:r>
            <a:endParaRPr lang="en-US" sz="1600" dirty="0">
              <a:ea typeface="Times" panose="02020603050405020304" pitchFamily="18" charset="0"/>
              <a:cs typeface="Arial" panose="020B0604020202020204" pitchFamily="34" charset="0"/>
            </a:endParaRPr>
          </a:p>
        </p:txBody>
      </p:sp>
      <p:sp>
        <p:nvSpPr>
          <p:cNvPr id="15" name="Title 1"/>
          <p:cNvSpPr txBox="1">
            <a:spLocks/>
          </p:cNvSpPr>
          <p:nvPr/>
        </p:nvSpPr>
        <p:spPr>
          <a:xfrm>
            <a:off x="511250" y="201478"/>
            <a:ext cx="10886306" cy="95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sz="2000" dirty="0"/>
              <a:t>Exception Scenario: </a:t>
            </a:r>
          </a:p>
          <a:p>
            <a:r>
              <a:rPr lang="en-US" sz="2000" dirty="0"/>
              <a:t>End of month reset of a Car Seat Request </a:t>
            </a:r>
          </a:p>
        </p:txBody>
      </p:sp>
      <p:sp>
        <p:nvSpPr>
          <p:cNvPr id="2" name="Slide Number Placeholder 1"/>
          <p:cNvSpPr>
            <a:spLocks noGrp="1"/>
          </p:cNvSpPr>
          <p:nvPr>
            <p:ph type="sldNum" sz="quarter" idx="12"/>
          </p:nvPr>
        </p:nvSpPr>
        <p:spPr/>
        <p:txBody>
          <a:bodyPr/>
          <a:lstStyle/>
          <a:p>
            <a:fld id="{1FC4B0FD-5F77-433D-950B-A15A779E50E4}" type="slidenum">
              <a:rPr lang="en-US" smtClean="0"/>
              <a:t>32</a:t>
            </a:fld>
            <a:endParaRPr lang="en-US" dirty="0"/>
          </a:p>
        </p:txBody>
      </p:sp>
      <p:sp>
        <p:nvSpPr>
          <p:cNvPr id="7" name="Rectangle 6">
            <a:extLst>
              <a:ext uri="{FF2B5EF4-FFF2-40B4-BE49-F238E27FC236}">
                <a16:creationId xmlns:a16="http://schemas.microsoft.com/office/drawing/2014/main" id="{440BB733-3418-45DE-9722-F6D2901DD667}"/>
              </a:ext>
            </a:extLst>
          </p:cNvPr>
          <p:cNvSpPr/>
          <p:nvPr/>
        </p:nvSpPr>
        <p:spPr>
          <a:xfrm>
            <a:off x="905935" y="2519008"/>
            <a:ext cx="4970748" cy="1200329"/>
          </a:xfrm>
          <a:prstGeom prst="rect">
            <a:avLst/>
          </a:prstGeom>
          <a:solidFill>
            <a:schemeClr val="bg1"/>
          </a:solidFill>
          <a:ln>
            <a:solidFill>
              <a:schemeClr val="accent1">
                <a:shade val="50000"/>
              </a:schemeClr>
            </a:solidFill>
          </a:ln>
        </p:spPr>
        <p:txBody>
          <a:bodyPr wrap="square">
            <a:spAutoFit/>
          </a:bodyPr>
          <a:lstStyle/>
          <a:p>
            <a:r>
              <a:rPr lang="en-US" sz="1200" dirty="0">
                <a:ea typeface="Times" panose="02020603050405020304" pitchFamily="18" charset="0"/>
                <a:cs typeface="Arial" panose="020B0604020202020204" pitchFamily="34" charset="0"/>
              </a:rPr>
              <a:t>Distribution happened in the </a:t>
            </a:r>
            <a:r>
              <a:rPr lang="en-US" sz="1200" u="sng" dirty="0">
                <a:ea typeface="Times" panose="02020603050405020304" pitchFamily="18" charset="0"/>
                <a:cs typeface="Arial" panose="020B0604020202020204" pitchFamily="34" charset="0"/>
              </a:rPr>
              <a:t>prior month </a:t>
            </a:r>
            <a:r>
              <a:rPr lang="en-US" sz="1200" dirty="0">
                <a:ea typeface="Times" panose="02020603050405020304" pitchFamily="18" charset="0"/>
                <a:cs typeface="Arial" panose="020B0604020202020204" pitchFamily="34" charset="0"/>
              </a:rPr>
              <a:t>and the car seat request was already keyed into the system. </a:t>
            </a:r>
          </a:p>
          <a:p>
            <a:pPr marL="800100" lvl="1" indent="-342900">
              <a:buAutoNum type="arabicParenR"/>
            </a:pPr>
            <a:r>
              <a:rPr lang="en-US" sz="1200" dirty="0">
                <a:ea typeface="Times" panose="02020603050405020304" pitchFamily="18" charset="0"/>
                <a:cs typeface="Arial" panose="020B0604020202020204" pitchFamily="34" charset="0"/>
              </a:rPr>
              <a:t>The current view of the member’s </a:t>
            </a:r>
            <a:r>
              <a:rPr lang="en-US" sz="1200" b="1" dirty="0">
                <a:ea typeface="Times" panose="02020603050405020304" pitchFamily="18" charset="0"/>
                <a:cs typeface="Arial" panose="020B0604020202020204" pitchFamily="34" charset="0"/>
              </a:rPr>
              <a:t>Ways to Earn </a:t>
            </a:r>
            <a:r>
              <a:rPr lang="en-US" sz="1200" dirty="0">
                <a:ea typeface="Times" panose="02020603050405020304" pitchFamily="18" charset="0"/>
                <a:cs typeface="Arial" panose="020B0604020202020204" pitchFamily="34" charset="0"/>
              </a:rPr>
              <a:t>screen will show both the request and distribution available (not shaded), as the request has expired. </a:t>
            </a:r>
          </a:p>
          <a:p>
            <a:pPr marL="800100" lvl="1" indent="-342900">
              <a:buAutoNum type="arabicParenR"/>
            </a:pPr>
            <a:r>
              <a:rPr lang="en-US" sz="1200" dirty="0">
                <a:ea typeface="Times" panose="02020603050405020304" pitchFamily="18" charset="0"/>
                <a:cs typeface="Arial" panose="020B0604020202020204" pitchFamily="34" charset="0"/>
              </a:rPr>
              <a:t>Contact </a:t>
            </a:r>
            <a:r>
              <a:rPr lang="en-US" sz="1200" dirty="0">
                <a:ea typeface="Times" panose="02020603050405020304" pitchFamily="18" charset="0"/>
                <a:cs typeface="Arial" panose="020B0604020202020204" pitchFamily="34" charset="0"/>
                <a:hlinkClick r:id="rId3"/>
              </a:rPr>
              <a:t>SEATS@ucare.org</a:t>
            </a:r>
            <a:r>
              <a:rPr lang="en-US" sz="1200" dirty="0">
                <a:ea typeface="Times" panose="02020603050405020304" pitchFamily="18" charset="0"/>
                <a:cs typeface="Arial" panose="020B0604020202020204" pitchFamily="34" charset="0"/>
              </a:rPr>
              <a:t> to resolve the issue.</a:t>
            </a:r>
          </a:p>
        </p:txBody>
      </p:sp>
      <p:sp>
        <p:nvSpPr>
          <p:cNvPr id="8" name="Rectangle 7">
            <a:extLst>
              <a:ext uri="{FF2B5EF4-FFF2-40B4-BE49-F238E27FC236}">
                <a16:creationId xmlns:a16="http://schemas.microsoft.com/office/drawing/2014/main" id="{3EC82E65-2CED-4C05-A6BB-1B814780A016}"/>
              </a:ext>
            </a:extLst>
          </p:cNvPr>
          <p:cNvSpPr/>
          <p:nvPr/>
        </p:nvSpPr>
        <p:spPr>
          <a:xfrm>
            <a:off x="6315317" y="2519008"/>
            <a:ext cx="4970748" cy="1754326"/>
          </a:xfrm>
          <a:prstGeom prst="rect">
            <a:avLst/>
          </a:prstGeom>
          <a:ln>
            <a:solidFill>
              <a:schemeClr val="accent1">
                <a:shade val="50000"/>
              </a:schemeClr>
            </a:solidFill>
          </a:ln>
        </p:spPr>
        <p:txBody>
          <a:bodyPr wrap="square">
            <a:spAutoFit/>
          </a:bodyPr>
          <a:lstStyle/>
          <a:p>
            <a:r>
              <a:rPr lang="en-US" sz="1200" dirty="0"/>
              <a:t>Distribution happened in the month </a:t>
            </a:r>
            <a:r>
              <a:rPr lang="en-US" sz="1200" u="sng" dirty="0"/>
              <a:t>after</a:t>
            </a:r>
            <a:r>
              <a:rPr lang="en-US" sz="1200" dirty="0"/>
              <a:t> the car seat request was keyed into the system. </a:t>
            </a:r>
          </a:p>
          <a:p>
            <a:pPr marL="800100" lvl="1" indent="-342900">
              <a:buFontTx/>
              <a:buAutoNum type="arabicParenR"/>
            </a:pPr>
            <a:r>
              <a:rPr lang="en-US" sz="1200" dirty="0">
                <a:ea typeface="Times" panose="02020603050405020304" pitchFamily="18" charset="0"/>
                <a:cs typeface="Arial" panose="020B0604020202020204" pitchFamily="34" charset="0"/>
              </a:rPr>
              <a:t>The current view of the member’s </a:t>
            </a:r>
            <a:r>
              <a:rPr lang="en-US" sz="1200" b="1" dirty="0">
                <a:ea typeface="Times" panose="02020603050405020304" pitchFamily="18" charset="0"/>
                <a:cs typeface="Arial" panose="020B0604020202020204" pitchFamily="34" charset="0"/>
              </a:rPr>
              <a:t>Ways to Earn </a:t>
            </a:r>
            <a:r>
              <a:rPr lang="en-US" sz="1200" dirty="0">
                <a:ea typeface="Times" panose="02020603050405020304" pitchFamily="18" charset="0"/>
                <a:cs typeface="Arial" panose="020B0604020202020204" pitchFamily="34" charset="0"/>
              </a:rPr>
              <a:t>screen will show both the request and distribution available (not shaded)</a:t>
            </a:r>
          </a:p>
          <a:p>
            <a:pPr marL="800100" lvl="1" indent="-342900">
              <a:buFontTx/>
              <a:buAutoNum type="arabicParenR"/>
            </a:pPr>
            <a:r>
              <a:rPr lang="en-US" sz="1200" dirty="0">
                <a:ea typeface="Times" panose="02020603050405020304" pitchFamily="18" charset="0"/>
                <a:cs typeface="Arial" panose="020B0604020202020204" pitchFamily="34" charset="0"/>
              </a:rPr>
              <a:t>You will not be able to enter a distribution if a request was not input and approved in the current month. </a:t>
            </a:r>
          </a:p>
          <a:p>
            <a:pPr marL="800100" lvl="1" indent="-342900">
              <a:buAutoNum type="arabicParenR"/>
            </a:pPr>
            <a:r>
              <a:rPr lang="en-US" sz="1200" dirty="0">
                <a:ea typeface="Times" panose="02020603050405020304" pitchFamily="18" charset="0"/>
                <a:cs typeface="Arial" panose="020B0604020202020204" pitchFamily="34" charset="0"/>
              </a:rPr>
              <a:t>Contact </a:t>
            </a:r>
            <a:r>
              <a:rPr lang="en-US" sz="1200" dirty="0">
                <a:ea typeface="Times" panose="02020603050405020304" pitchFamily="18" charset="0"/>
                <a:cs typeface="Arial" panose="020B0604020202020204" pitchFamily="34" charset="0"/>
                <a:hlinkClick r:id="rId3"/>
              </a:rPr>
              <a:t>SEATS@ucare.org</a:t>
            </a:r>
            <a:r>
              <a:rPr lang="en-US" sz="1200" dirty="0">
                <a:ea typeface="Times" panose="02020603050405020304" pitchFamily="18" charset="0"/>
                <a:cs typeface="Arial" panose="020B0604020202020204" pitchFamily="34" charset="0"/>
              </a:rPr>
              <a:t> to resolve the issue.</a:t>
            </a:r>
          </a:p>
        </p:txBody>
      </p:sp>
    </p:spTree>
    <p:extLst>
      <p:ext uri="{BB962C8B-B14F-4D97-AF65-F5344CB8AC3E}">
        <p14:creationId xmlns:p14="http://schemas.microsoft.com/office/powerpoint/2010/main" val="131388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D200-3E96-4CA9-B303-2DE642C6F911}"/>
              </a:ext>
            </a:extLst>
          </p:cNvPr>
          <p:cNvSpPr>
            <a:spLocks noGrp="1"/>
          </p:cNvSpPr>
          <p:nvPr>
            <p:ph type="title"/>
          </p:nvPr>
        </p:nvSpPr>
        <p:spPr/>
        <p:txBody>
          <a:bodyPr/>
          <a:lstStyle/>
          <a:p>
            <a:r>
              <a:rPr lang="en-US" dirty="0"/>
              <a:t>Signing on (continued)</a:t>
            </a:r>
          </a:p>
        </p:txBody>
      </p:sp>
      <p:sp>
        <p:nvSpPr>
          <p:cNvPr id="4" name="Slide Number Placeholder 3">
            <a:extLst>
              <a:ext uri="{FF2B5EF4-FFF2-40B4-BE49-F238E27FC236}">
                <a16:creationId xmlns:a16="http://schemas.microsoft.com/office/drawing/2014/main" id="{9EE28BF1-8027-4F89-9A92-C310BB42D9C6}"/>
              </a:ext>
            </a:extLst>
          </p:cNvPr>
          <p:cNvSpPr>
            <a:spLocks noGrp="1"/>
          </p:cNvSpPr>
          <p:nvPr>
            <p:ph type="sldNum" sz="quarter" idx="12"/>
          </p:nvPr>
        </p:nvSpPr>
        <p:spPr/>
        <p:txBody>
          <a:bodyPr/>
          <a:lstStyle/>
          <a:p>
            <a:fld id="{1FC4B0FD-5F77-433D-950B-A15A779E50E4}" type="slidenum">
              <a:rPr lang="en-US" smtClean="0"/>
              <a:t>4</a:t>
            </a:fld>
            <a:endParaRPr lang="en-US" dirty="0"/>
          </a:p>
        </p:txBody>
      </p:sp>
      <p:pic>
        <p:nvPicPr>
          <p:cNvPr id="7" name="Picture 6" descr="Graphical user interface, text, application, email&#10;&#10;Description automatically generated">
            <a:extLst>
              <a:ext uri="{FF2B5EF4-FFF2-40B4-BE49-F238E27FC236}">
                <a16:creationId xmlns:a16="http://schemas.microsoft.com/office/drawing/2014/main" id="{71359EE7-42A2-49D8-9B8B-ADA265816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73" y="1962005"/>
            <a:ext cx="5724327" cy="2933990"/>
          </a:xfrm>
          <a:prstGeom prst="rect">
            <a:avLst/>
          </a:prstGeom>
          <a:ln>
            <a:solidFill>
              <a:schemeClr val="tx1"/>
            </a:solidFill>
          </a:ln>
        </p:spPr>
      </p:pic>
      <p:pic>
        <p:nvPicPr>
          <p:cNvPr id="9" name="Picture 8" descr="Graphical user interface, text, application, email&#10;&#10;Description automatically generated">
            <a:extLst>
              <a:ext uri="{FF2B5EF4-FFF2-40B4-BE49-F238E27FC236}">
                <a16:creationId xmlns:a16="http://schemas.microsoft.com/office/drawing/2014/main" id="{96679476-1397-4770-AE79-BBFD4944B65C}"/>
              </a:ext>
            </a:extLst>
          </p:cNvPr>
          <p:cNvPicPr>
            <a:picLocks noChangeAspect="1"/>
          </p:cNvPicPr>
          <p:nvPr/>
        </p:nvPicPr>
        <p:blipFill rotWithShape="1">
          <a:blip r:embed="rId3">
            <a:extLst>
              <a:ext uri="{28A0092B-C50C-407E-A947-70E740481C1C}">
                <a14:useLocalDpi xmlns:a14="http://schemas.microsoft.com/office/drawing/2010/main" val="0"/>
              </a:ext>
            </a:extLst>
          </a:blip>
          <a:srcRect b="16898"/>
          <a:stretch/>
        </p:blipFill>
        <p:spPr>
          <a:xfrm>
            <a:off x="6256679" y="1962005"/>
            <a:ext cx="5639735" cy="2933990"/>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BF344504-1ADE-46DD-BA38-5667AB536FC2}"/>
              </a:ext>
            </a:extLst>
          </p:cNvPr>
          <p:cNvCxnSpPr>
            <a:cxnSpLocks/>
          </p:cNvCxnSpPr>
          <p:nvPr/>
        </p:nvCxnSpPr>
        <p:spPr>
          <a:xfrm flipH="1" flipV="1">
            <a:off x="1673054" y="3285028"/>
            <a:ext cx="1054100" cy="191032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6CD8B27B-45D1-41BB-B4F9-9D521831430E}"/>
              </a:ext>
            </a:extLst>
          </p:cNvPr>
          <p:cNvSpPr txBox="1"/>
          <p:nvPr/>
        </p:nvSpPr>
        <p:spPr>
          <a:xfrm>
            <a:off x="295586" y="5195350"/>
            <a:ext cx="4863136" cy="923330"/>
          </a:xfrm>
          <a:prstGeom prst="rect">
            <a:avLst/>
          </a:prstGeom>
          <a:noFill/>
        </p:spPr>
        <p:txBody>
          <a:bodyPr wrap="square" rtlCol="0">
            <a:spAutoFit/>
          </a:bodyPr>
          <a:lstStyle/>
          <a:p>
            <a:pPr algn="ctr"/>
            <a:r>
              <a:rPr lang="en-US" dirty="0"/>
              <a:t>Under the Resource Center tab, click </a:t>
            </a:r>
            <a:r>
              <a:rPr lang="en-US" b="1" dirty="0"/>
              <a:t>Seats, Education and Travel Safety Program and Training.</a:t>
            </a:r>
            <a:endParaRPr lang="en-US" sz="1200" b="1" dirty="0"/>
          </a:p>
        </p:txBody>
      </p:sp>
      <p:cxnSp>
        <p:nvCxnSpPr>
          <p:cNvPr id="14" name="Straight Arrow Connector 13">
            <a:extLst>
              <a:ext uri="{FF2B5EF4-FFF2-40B4-BE49-F238E27FC236}">
                <a16:creationId xmlns:a16="http://schemas.microsoft.com/office/drawing/2014/main" id="{B029E674-5C8C-4AB1-AE0F-A87F425A860E}"/>
              </a:ext>
            </a:extLst>
          </p:cNvPr>
          <p:cNvCxnSpPr>
            <a:cxnSpLocks/>
          </p:cNvCxnSpPr>
          <p:nvPr/>
        </p:nvCxnSpPr>
        <p:spPr>
          <a:xfrm flipH="1" flipV="1">
            <a:off x="7171547" y="3462829"/>
            <a:ext cx="603842" cy="173252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7DB316C0-0539-4216-AA42-FBFFD107A4DB}"/>
              </a:ext>
            </a:extLst>
          </p:cNvPr>
          <p:cNvSpPr txBox="1"/>
          <p:nvPr/>
        </p:nvSpPr>
        <p:spPr>
          <a:xfrm>
            <a:off x="6147764" y="5230800"/>
            <a:ext cx="4863136" cy="923330"/>
          </a:xfrm>
          <a:prstGeom prst="rect">
            <a:avLst/>
          </a:prstGeom>
          <a:noFill/>
        </p:spPr>
        <p:txBody>
          <a:bodyPr wrap="square" rtlCol="0">
            <a:spAutoFit/>
          </a:bodyPr>
          <a:lstStyle/>
          <a:p>
            <a:pPr algn="ctr"/>
            <a:r>
              <a:rPr lang="en-US" dirty="0"/>
              <a:t>Select the </a:t>
            </a:r>
            <a:r>
              <a:rPr lang="en-US" b="1" dirty="0"/>
              <a:t>SEATS Provider Portal </a:t>
            </a:r>
            <a:r>
              <a:rPr lang="en-US" dirty="0"/>
              <a:t>hyperlink. You will then be transferred to the car seat portal.</a:t>
            </a:r>
            <a:endParaRPr lang="en-US" sz="1200" dirty="0"/>
          </a:p>
        </p:txBody>
      </p:sp>
      <p:sp>
        <p:nvSpPr>
          <p:cNvPr id="18" name="Rectangle 17">
            <a:extLst>
              <a:ext uri="{FF2B5EF4-FFF2-40B4-BE49-F238E27FC236}">
                <a16:creationId xmlns:a16="http://schemas.microsoft.com/office/drawing/2014/main" id="{BA8DB334-8A4D-42C5-AE5A-93034BF8CCF1}"/>
              </a:ext>
            </a:extLst>
          </p:cNvPr>
          <p:cNvSpPr/>
          <p:nvPr/>
        </p:nvSpPr>
        <p:spPr>
          <a:xfrm>
            <a:off x="374924" y="3019359"/>
            <a:ext cx="3460476" cy="231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0E542F-1153-4464-87E5-1CDD186CBEAD}"/>
              </a:ext>
            </a:extLst>
          </p:cNvPr>
          <p:cNvSpPr/>
          <p:nvPr/>
        </p:nvSpPr>
        <p:spPr>
          <a:xfrm>
            <a:off x="6480602" y="3195538"/>
            <a:ext cx="866547" cy="231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83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14122" y="201478"/>
            <a:ext cx="1689316" cy="1332854"/>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49535" y="1099553"/>
            <a:ext cx="10417216" cy="861774"/>
          </a:xfrm>
          <a:prstGeom prst="rect">
            <a:avLst/>
          </a:prstGeom>
        </p:spPr>
        <p:txBody>
          <a:bodyPr wrap="square">
            <a:spAutoFit/>
          </a:bodyPr>
          <a:lstStyle/>
          <a:p>
            <a:pPr marR="0" lvl="0">
              <a:spcBef>
                <a:spcPts val="600"/>
              </a:spcBef>
              <a:spcAft>
                <a:spcPts val="600"/>
              </a:spcAft>
            </a:pPr>
            <a:endParaRPr lang="en-US" sz="2000" dirty="0">
              <a:ea typeface="Times" panose="02020603050405020304" pitchFamily="18" charset="0"/>
              <a:cs typeface="Arial" panose="020B0604020202020204" pitchFamily="34" charset="0"/>
            </a:endParaRPr>
          </a:p>
          <a:p>
            <a:pPr marL="342900" marR="0" lvl="0" indent="-342900">
              <a:spcBef>
                <a:spcPts val="600"/>
              </a:spcBef>
              <a:spcAft>
                <a:spcPts val="600"/>
              </a:spcAft>
              <a:buFont typeface="Arial" panose="020B0604020202020204" pitchFamily="34" charset="0"/>
              <a:buChar char="•"/>
            </a:pPr>
            <a:endParaRPr lang="en-US" sz="2000" dirty="0">
              <a:ea typeface="Times" panose="02020603050405020304" pitchFamily="18" charset="0"/>
              <a:cs typeface="Arial" panose="020B0604020202020204" pitchFamily="34" charset="0"/>
            </a:endParaRPr>
          </a:p>
        </p:txBody>
      </p:sp>
      <p:sp>
        <p:nvSpPr>
          <p:cNvPr id="15" name="Title 1"/>
          <p:cNvSpPr txBox="1">
            <a:spLocks/>
          </p:cNvSpPr>
          <p:nvPr/>
        </p:nvSpPr>
        <p:spPr>
          <a:xfrm>
            <a:off x="679739" y="588467"/>
            <a:ext cx="11680751" cy="95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spc="80" baseline="0">
                <a:solidFill>
                  <a:schemeClr val="bg2"/>
                </a:solidFill>
                <a:latin typeface="+mj-lt"/>
                <a:ea typeface="+mj-ea"/>
                <a:cs typeface="+mj-cs"/>
              </a:defRPr>
            </a:lvl1pPr>
          </a:lstStyle>
          <a:p>
            <a:r>
              <a:rPr lang="en-US" dirty="0"/>
              <a:t>Initial ChipRewards Screen</a:t>
            </a:r>
          </a:p>
        </p:txBody>
      </p:sp>
      <p:sp>
        <p:nvSpPr>
          <p:cNvPr id="2" name="Slide Number Placeholder 1"/>
          <p:cNvSpPr>
            <a:spLocks noGrp="1"/>
          </p:cNvSpPr>
          <p:nvPr>
            <p:ph type="sldNum" sz="quarter" idx="12"/>
          </p:nvPr>
        </p:nvSpPr>
        <p:spPr/>
        <p:txBody>
          <a:bodyPr/>
          <a:lstStyle/>
          <a:p>
            <a:fld id="{1FC4B0FD-5F77-433D-950B-A15A779E50E4}" type="slidenum">
              <a:rPr lang="en-US" smtClean="0"/>
              <a:t>5</a:t>
            </a:fld>
            <a:endParaRPr lang="en-US" dirty="0"/>
          </a:p>
        </p:txBody>
      </p:sp>
      <p:pic>
        <p:nvPicPr>
          <p:cNvPr id="14" name="Picture 13">
            <a:extLst>
              <a:ext uri="{FF2B5EF4-FFF2-40B4-BE49-F238E27FC236}">
                <a16:creationId xmlns:a16="http://schemas.microsoft.com/office/drawing/2014/main" id="{A1953317-18E3-4814-A465-CB70741224B0}"/>
              </a:ext>
            </a:extLst>
          </p:cNvPr>
          <p:cNvPicPr/>
          <p:nvPr/>
        </p:nvPicPr>
        <p:blipFill>
          <a:blip r:embed="rId3"/>
          <a:stretch>
            <a:fillRect/>
          </a:stretch>
        </p:blipFill>
        <p:spPr>
          <a:xfrm>
            <a:off x="1946054" y="2056711"/>
            <a:ext cx="6777446" cy="1824032"/>
          </a:xfrm>
          <a:prstGeom prst="rect">
            <a:avLst/>
          </a:prstGeom>
        </p:spPr>
      </p:pic>
      <p:sp>
        <p:nvSpPr>
          <p:cNvPr id="16" name="Text Box 34">
            <a:extLst>
              <a:ext uri="{FF2B5EF4-FFF2-40B4-BE49-F238E27FC236}">
                <a16:creationId xmlns:a16="http://schemas.microsoft.com/office/drawing/2014/main" id="{E4C8ED28-A2ED-43A3-8771-584EAC7AA6AF}"/>
              </a:ext>
            </a:extLst>
          </p:cNvPr>
          <p:cNvSpPr txBox="1"/>
          <p:nvPr/>
        </p:nvSpPr>
        <p:spPr>
          <a:xfrm>
            <a:off x="7462701" y="2109697"/>
            <a:ext cx="1123950" cy="314325"/>
          </a:xfrm>
          <a:prstGeom prst="rect">
            <a:avLst/>
          </a:prstGeom>
          <a:noFill/>
          <a:ln w="190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Text Box 47">
            <a:extLst>
              <a:ext uri="{FF2B5EF4-FFF2-40B4-BE49-F238E27FC236}">
                <a16:creationId xmlns:a16="http://schemas.microsoft.com/office/drawing/2014/main" id="{83C7A4AC-EE89-4313-82ED-3347E9BBB1D8}"/>
              </a:ext>
            </a:extLst>
          </p:cNvPr>
          <p:cNvSpPr txBox="1"/>
          <p:nvPr/>
        </p:nvSpPr>
        <p:spPr>
          <a:xfrm>
            <a:off x="7766203" y="2511042"/>
            <a:ext cx="820447" cy="282805"/>
          </a:xfrm>
          <a:prstGeom prst="rect">
            <a:avLst/>
          </a:prstGeom>
          <a:noFill/>
          <a:ln w="190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 Box 51">
            <a:extLst>
              <a:ext uri="{FF2B5EF4-FFF2-40B4-BE49-F238E27FC236}">
                <a16:creationId xmlns:a16="http://schemas.microsoft.com/office/drawing/2014/main" id="{DF73A3B5-4BF1-4555-941A-28DEC35853BA}"/>
              </a:ext>
            </a:extLst>
          </p:cNvPr>
          <p:cNvSpPr txBox="1"/>
          <p:nvPr/>
        </p:nvSpPr>
        <p:spPr>
          <a:xfrm>
            <a:off x="5726965" y="2555722"/>
            <a:ext cx="1857375" cy="2381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Member Button </a:t>
            </a:r>
          </a:p>
        </p:txBody>
      </p:sp>
      <p:sp>
        <p:nvSpPr>
          <p:cNvPr id="19" name="Arrow: Right 18">
            <a:extLst>
              <a:ext uri="{FF2B5EF4-FFF2-40B4-BE49-F238E27FC236}">
                <a16:creationId xmlns:a16="http://schemas.microsoft.com/office/drawing/2014/main" id="{A8A5149E-515F-4377-AA01-8BBE5C15EC30}"/>
              </a:ext>
            </a:extLst>
          </p:cNvPr>
          <p:cNvSpPr/>
          <p:nvPr/>
        </p:nvSpPr>
        <p:spPr>
          <a:xfrm flipV="1">
            <a:off x="6907321" y="2627990"/>
            <a:ext cx="742950" cy="13335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EB89777-24C8-4AA0-AF3F-8B6A7B4D43CF}"/>
              </a:ext>
            </a:extLst>
          </p:cNvPr>
          <p:cNvSpPr txBox="1"/>
          <p:nvPr/>
        </p:nvSpPr>
        <p:spPr>
          <a:xfrm>
            <a:off x="1266738" y="4412609"/>
            <a:ext cx="874132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Once the link for the SEATS provider portal is clicked, the main dashboard will display. </a:t>
            </a:r>
          </a:p>
          <a:p>
            <a:pPr marL="285750" indent="-285750">
              <a:buFont typeface="Arial" panose="020B0604020202020204" pitchFamily="34" charset="0"/>
              <a:buChar char="•"/>
            </a:pPr>
            <a:r>
              <a:rPr lang="en-US" sz="1400" dirty="0"/>
              <a:t>Your </a:t>
            </a:r>
            <a:r>
              <a:rPr lang="en-US" sz="1400" dirty="0">
                <a:solidFill>
                  <a:srgbClr val="FF0000"/>
                </a:solidFill>
              </a:rPr>
              <a:t>UCare provider portal username </a:t>
            </a:r>
            <a:r>
              <a:rPr lang="en-US" sz="1400" dirty="0"/>
              <a:t>will display in the upper right-hand corner.    </a:t>
            </a:r>
          </a:p>
          <a:p>
            <a:pPr marL="285750" indent="-285750">
              <a:buFont typeface="Arial" panose="020B0604020202020204" pitchFamily="34" charset="0"/>
              <a:buChar char="•"/>
            </a:pPr>
            <a:r>
              <a:rPr lang="en-US" sz="1400" dirty="0"/>
              <a:t>The menu option </a:t>
            </a:r>
            <a:r>
              <a:rPr lang="en-US" sz="1400" dirty="0">
                <a:solidFill>
                  <a:srgbClr val="FF0000"/>
                </a:solidFill>
              </a:rPr>
              <a:t>MEMBERS</a:t>
            </a:r>
            <a:r>
              <a:rPr lang="en-US" sz="1400" dirty="0"/>
              <a:t> will present. </a:t>
            </a:r>
          </a:p>
          <a:p>
            <a:pPr marL="285750" indent="-285750">
              <a:buFont typeface="Arial" panose="020B0604020202020204" pitchFamily="34" charset="0"/>
              <a:buChar char="•"/>
            </a:pPr>
            <a:r>
              <a:rPr lang="en-US" sz="1400" dirty="0"/>
              <a:t>Click on this Member button, the Member Search screen will display. </a:t>
            </a:r>
          </a:p>
        </p:txBody>
      </p:sp>
    </p:spTree>
    <p:extLst>
      <p:ext uri="{BB962C8B-B14F-4D97-AF65-F5344CB8AC3E}">
        <p14:creationId xmlns:p14="http://schemas.microsoft.com/office/powerpoint/2010/main" val="280867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B83B6F4-EA45-40A2-B6BB-3407CC6E0440}"/>
              </a:ext>
            </a:extLst>
          </p:cNvPr>
          <p:cNvPicPr/>
          <p:nvPr/>
        </p:nvPicPr>
        <p:blipFill>
          <a:blip r:embed="rId4"/>
          <a:stretch>
            <a:fillRect/>
          </a:stretch>
        </p:blipFill>
        <p:spPr>
          <a:xfrm>
            <a:off x="321683" y="1080109"/>
            <a:ext cx="6604862" cy="3040125"/>
          </a:xfrm>
          <a:prstGeom prst="rect">
            <a:avLst/>
          </a:prstGeom>
          <a:ln>
            <a:solidFill>
              <a:schemeClr val="tx1"/>
            </a:solidFill>
          </a:ln>
        </p:spPr>
      </p:pic>
      <p:sp>
        <p:nvSpPr>
          <p:cNvPr id="4" name="Title 1"/>
          <p:cNvSpPr txBox="1">
            <a:spLocks/>
          </p:cNvSpPr>
          <p:nvPr/>
        </p:nvSpPr>
        <p:spPr>
          <a:xfrm>
            <a:off x="297180" y="211821"/>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Member Search </a:t>
            </a:r>
          </a:p>
        </p:txBody>
      </p:sp>
      <p:sp>
        <p:nvSpPr>
          <p:cNvPr id="33" name="TextBox 32"/>
          <p:cNvSpPr txBox="1"/>
          <p:nvPr/>
        </p:nvSpPr>
        <p:spPr>
          <a:xfrm>
            <a:off x="1440066" y="4194876"/>
            <a:ext cx="2080698" cy="307777"/>
          </a:xfrm>
          <a:prstGeom prst="rect">
            <a:avLst/>
          </a:prstGeom>
          <a:noFill/>
        </p:spPr>
        <p:txBody>
          <a:bodyPr wrap="none" rtlCol="0">
            <a:spAutoFit/>
          </a:bodyPr>
          <a:lstStyle/>
          <a:p>
            <a:r>
              <a:rPr lang="en-US" sz="1400" dirty="0"/>
              <a:t>(2) Advanced Search</a:t>
            </a:r>
          </a:p>
        </p:txBody>
      </p:sp>
      <p:sp>
        <p:nvSpPr>
          <p:cNvPr id="5" name="Slide Number Placeholder 4"/>
          <p:cNvSpPr>
            <a:spLocks noGrp="1"/>
          </p:cNvSpPr>
          <p:nvPr>
            <p:ph type="sldNum" sz="quarter" idx="12"/>
          </p:nvPr>
        </p:nvSpPr>
        <p:spPr/>
        <p:txBody>
          <a:bodyPr/>
          <a:lstStyle/>
          <a:p>
            <a:fld id="{48470236-1686-48A2-9FA8-46703F05BA87}" type="slidenum">
              <a:rPr lang="en-US" smtClean="0"/>
              <a:t>6</a:t>
            </a:fld>
            <a:endParaRPr lang="en-US"/>
          </a:p>
        </p:txBody>
      </p:sp>
      <p:cxnSp>
        <p:nvCxnSpPr>
          <p:cNvPr id="52" name="Straight Arrow Connector 51"/>
          <p:cNvCxnSpPr>
            <a:cxnSpLocks/>
          </p:cNvCxnSpPr>
          <p:nvPr/>
        </p:nvCxnSpPr>
        <p:spPr>
          <a:xfrm flipH="1" flipV="1">
            <a:off x="1125415" y="3476915"/>
            <a:ext cx="380570" cy="750291"/>
          </a:xfrm>
          <a:prstGeom prst="straightConnector1">
            <a:avLst/>
          </a:prstGeom>
          <a:ln w="19050">
            <a:solidFill>
              <a:srgbClr val="C5003E"/>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23015" y="2524371"/>
            <a:ext cx="6363679" cy="396510"/>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834527" y="1941147"/>
            <a:ext cx="3579175" cy="307777"/>
          </a:xfrm>
          <a:prstGeom prst="rect">
            <a:avLst/>
          </a:prstGeom>
          <a:noFill/>
        </p:spPr>
        <p:txBody>
          <a:bodyPr wrap="square" rtlCol="0">
            <a:spAutoFit/>
          </a:bodyPr>
          <a:lstStyle/>
          <a:p>
            <a:r>
              <a:rPr lang="en-US" sz="1400" dirty="0"/>
              <a:t>(1) Member Search Fields</a:t>
            </a:r>
          </a:p>
        </p:txBody>
      </p:sp>
      <p:sp>
        <p:nvSpPr>
          <p:cNvPr id="9" name="TextBox 8">
            <a:extLst>
              <a:ext uri="{FF2B5EF4-FFF2-40B4-BE49-F238E27FC236}">
                <a16:creationId xmlns:a16="http://schemas.microsoft.com/office/drawing/2014/main" id="{601EA61E-38A5-4E96-BCD8-BAAE0BEB9207}"/>
              </a:ext>
            </a:extLst>
          </p:cNvPr>
          <p:cNvSpPr txBox="1"/>
          <p:nvPr/>
        </p:nvSpPr>
        <p:spPr>
          <a:xfrm>
            <a:off x="7466828" y="1678968"/>
            <a:ext cx="3310029" cy="1200329"/>
          </a:xfrm>
          <a:prstGeom prst="rect">
            <a:avLst/>
          </a:prstGeom>
          <a:noFill/>
        </p:spPr>
        <p:txBody>
          <a:bodyPr wrap="square" rtlCol="0">
            <a:spAutoFit/>
          </a:bodyPr>
          <a:lstStyle/>
          <a:p>
            <a:r>
              <a:rPr lang="en-US" sz="1200" dirty="0"/>
              <a:t>Input the fields to search for the member and click </a:t>
            </a:r>
            <a:r>
              <a:rPr lang="en-US" sz="1200" b="1" dirty="0"/>
              <a:t>Apply </a:t>
            </a:r>
            <a:r>
              <a:rPr lang="en-US" sz="1200" dirty="0"/>
              <a:t>(or Enter)</a:t>
            </a:r>
          </a:p>
          <a:p>
            <a:endParaRPr lang="en-US" sz="1200" dirty="0"/>
          </a:p>
          <a:p>
            <a:pPr marL="171450" indent="-171450">
              <a:buFont typeface="Arial" panose="020B0604020202020204" pitchFamily="34" charset="0"/>
              <a:buChar char="•"/>
            </a:pPr>
            <a:r>
              <a:rPr lang="en-US" sz="1200" b="1" dirty="0">
                <a:solidFill>
                  <a:srgbClr val="FF0000"/>
                </a:solidFill>
              </a:rPr>
              <a:t>Instrument = UCare Member ID</a:t>
            </a:r>
          </a:p>
          <a:p>
            <a:pPr marL="171450" indent="-171450">
              <a:buFont typeface="Arial" panose="020B0604020202020204" pitchFamily="34" charset="0"/>
              <a:buChar char="•"/>
            </a:pPr>
            <a:r>
              <a:rPr lang="en-US" sz="1200" dirty="0"/>
              <a:t>First Name = Member’s first name</a:t>
            </a:r>
          </a:p>
          <a:p>
            <a:pPr marL="171450" indent="-171450">
              <a:buFont typeface="Arial" panose="020B0604020202020204" pitchFamily="34" charset="0"/>
              <a:buChar char="•"/>
            </a:pPr>
            <a:r>
              <a:rPr lang="en-US" sz="1200" dirty="0"/>
              <a:t>Last Name = Member’s last name</a:t>
            </a:r>
          </a:p>
        </p:txBody>
      </p:sp>
      <p:sp>
        <p:nvSpPr>
          <p:cNvPr id="17" name="Rectangle 16">
            <a:extLst>
              <a:ext uri="{FF2B5EF4-FFF2-40B4-BE49-F238E27FC236}">
                <a16:creationId xmlns:a16="http://schemas.microsoft.com/office/drawing/2014/main" id="{41473C56-C1A4-4486-9511-899ABD0D38BD}"/>
              </a:ext>
            </a:extLst>
          </p:cNvPr>
          <p:cNvSpPr/>
          <p:nvPr/>
        </p:nvSpPr>
        <p:spPr>
          <a:xfrm>
            <a:off x="423015" y="3049667"/>
            <a:ext cx="919224" cy="298462"/>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D38D75-0FF0-4012-A99C-5E3BEF9B6B4F}"/>
              </a:ext>
            </a:extLst>
          </p:cNvPr>
          <p:cNvSpPr txBox="1"/>
          <p:nvPr/>
        </p:nvSpPr>
        <p:spPr>
          <a:xfrm>
            <a:off x="1440066" y="4577295"/>
            <a:ext cx="2838141" cy="1323439"/>
          </a:xfrm>
          <a:prstGeom prst="rect">
            <a:avLst/>
          </a:prstGeom>
          <a:noFill/>
        </p:spPr>
        <p:txBody>
          <a:bodyPr wrap="square" rtlCol="0">
            <a:spAutoFit/>
          </a:bodyPr>
          <a:lstStyle/>
          <a:p>
            <a:r>
              <a:rPr lang="en-US" sz="1000" dirty="0"/>
              <a:t>If you need to use the advanced search, click on this button and the search fields expand to provide additional fields to help find the member. Fields such as:</a:t>
            </a:r>
          </a:p>
          <a:p>
            <a:pPr marL="171450" indent="-171450">
              <a:buFont typeface="Arial" panose="020B0604020202020204" pitchFamily="34" charset="0"/>
              <a:buChar char="•"/>
            </a:pPr>
            <a:r>
              <a:rPr lang="en-US" sz="1000" dirty="0"/>
              <a:t>DOB = Date of Birth</a:t>
            </a:r>
          </a:p>
          <a:p>
            <a:pPr marL="171450" indent="-171450">
              <a:buFont typeface="Arial" panose="020B0604020202020204" pitchFamily="34" charset="0"/>
              <a:buChar char="•"/>
            </a:pPr>
            <a:endParaRPr lang="en-US" sz="1000" dirty="0"/>
          </a:p>
          <a:p>
            <a:r>
              <a:rPr lang="en-US" sz="1000" b="1" dirty="0">
                <a:solidFill>
                  <a:srgbClr val="FF0000"/>
                </a:solidFill>
              </a:rPr>
              <a:t>Enter the DOB when searching for a member by name.</a:t>
            </a:r>
          </a:p>
        </p:txBody>
      </p:sp>
      <p:pic>
        <p:nvPicPr>
          <p:cNvPr id="10" name="Picture 9">
            <a:extLst>
              <a:ext uri="{FF2B5EF4-FFF2-40B4-BE49-F238E27FC236}">
                <a16:creationId xmlns:a16="http://schemas.microsoft.com/office/drawing/2014/main" id="{178535F6-0720-4D3A-850F-88D00EC52510}"/>
              </a:ext>
            </a:extLst>
          </p:cNvPr>
          <p:cNvPicPr>
            <a:picLocks noChangeAspect="1"/>
          </p:cNvPicPr>
          <p:nvPr/>
        </p:nvPicPr>
        <p:blipFill>
          <a:blip r:embed="rId5"/>
          <a:stretch>
            <a:fillRect/>
          </a:stretch>
        </p:blipFill>
        <p:spPr>
          <a:xfrm>
            <a:off x="5101699" y="4397377"/>
            <a:ext cx="6291388" cy="1915358"/>
          </a:xfrm>
          <a:prstGeom prst="rect">
            <a:avLst/>
          </a:prstGeom>
          <a:solidFill>
            <a:schemeClr val="tx1"/>
          </a:solidFill>
          <a:ln>
            <a:solidFill>
              <a:schemeClr val="tx1"/>
            </a:solidFill>
          </a:ln>
        </p:spPr>
      </p:pic>
      <p:cxnSp>
        <p:nvCxnSpPr>
          <p:cNvPr id="20" name="Straight Arrow Connector 19">
            <a:extLst>
              <a:ext uri="{FF2B5EF4-FFF2-40B4-BE49-F238E27FC236}">
                <a16:creationId xmlns:a16="http://schemas.microsoft.com/office/drawing/2014/main" id="{6FC93118-ECA0-4935-B6A1-9C7B8C1C8BFB}"/>
              </a:ext>
            </a:extLst>
          </p:cNvPr>
          <p:cNvCxnSpPr>
            <a:cxnSpLocks/>
          </p:cNvCxnSpPr>
          <p:nvPr/>
        </p:nvCxnSpPr>
        <p:spPr>
          <a:xfrm>
            <a:off x="4088006" y="5299363"/>
            <a:ext cx="914401" cy="305993"/>
          </a:xfrm>
          <a:prstGeom prst="straightConnector1">
            <a:avLst/>
          </a:prstGeom>
          <a:ln w="19050">
            <a:solidFill>
              <a:srgbClr val="C5003E"/>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481E67C-0A1D-4CA5-8C82-A32121036DEC}"/>
              </a:ext>
            </a:extLst>
          </p:cNvPr>
          <p:cNvSpPr/>
          <p:nvPr/>
        </p:nvSpPr>
        <p:spPr>
          <a:xfrm>
            <a:off x="4069852" y="2573395"/>
            <a:ext cx="919224" cy="298462"/>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7992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217359-F8EA-4EFB-B971-ACA65CE43FB7}"/>
              </a:ext>
            </a:extLst>
          </p:cNvPr>
          <p:cNvPicPr>
            <a:picLocks noChangeAspect="1"/>
          </p:cNvPicPr>
          <p:nvPr/>
        </p:nvPicPr>
        <p:blipFill>
          <a:blip r:embed="rId4"/>
          <a:stretch>
            <a:fillRect/>
          </a:stretch>
        </p:blipFill>
        <p:spPr>
          <a:xfrm>
            <a:off x="153003" y="1280479"/>
            <a:ext cx="11413671" cy="2486812"/>
          </a:xfrm>
          <a:prstGeom prst="rect">
            <a:avLst/>
          </a:prstGeom>
          <a:ln>
            <a:solidFill>
              <a:schemeClr val="tx1"/>
            </a:solidFill>
          </a:ln>
        </p:spPr>
      </p:pic>
      <p:sp>
        <p:nvSpPr>
          <p:cNvPr id="4" name="Title 1"/>
          <p:cNvSpPr txBox="1">
            <a:spLocks/>
          </p:cNvSpPr>
          <p:nvPr/>
        </p:nvSpPr>
        <p:spPr>
          <a:xfrm>
            <a:off x="297180" y="211821"/>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Member Selection  </a:t>
            </a:r>
          </a:p>
        </p:txBody>
      </p:sp>
      <p:sp>
        <p:nvSpPr>
          <p:cNvPr id="5" name="Slide Number Placeholder 4"/>
          <p:cNvSpPr>
            <a:spLocks noGrp="1"/>
          </p:cNvSpPr>
          <p:nvPr>
            <p:ph type="sldNum" sz="quarter" idx="12"/>
          </p:nvPr>
        </p:nvSpPr>
        <p:spPr/>
        <p:txBody>
          <a:bodyPr/>
          <a:lstStyle/>
          <a:p>
            <a:fld id="{48470236-1686-48A2-9FA8-46703F05BA87}" type="slidenum">
              <a:rPr lang="en-US" smtClean="0"/>
              <a:t>7</a:t>
            </a:fld>
            <a:endParaRPr lang="en-US"/>
          </a:p>
        </p:txBody>
      </p:sp>
      <p:sp>
        <p:nvSpPr>
          <p:cNvPr id="15" name="Text Box 56">
            <a:extLst>
              <a:ext uri="{FF2B5EF4-FFF2-40B4-BE49-F238E27FC236}">
                <a16:creationId xmlns:a16="http://schemas.microsoft.com/office/drawing/2014/main" id="{A28929CD-D88E-40E0-8A4F-7B7B48A6C60D}"/>
              </a:ext>
            </a:extLst>
          </p:cNvPr>
          <p:cNvSpPr txBox="1"/>
          <p:nvPr/>
        </p:nvSpPr>
        <p:spPr>
          <a:xfrm>
            <a:off x="267789" y="3227824"/>
            <a:ext cx="357538" cy="201176"/>
          </a:xfrm>
          <a:prstGeom prst="rect">
            <a:avLst/>
          </a:prstGeom>
          <a:noFill/>
          <a:ln w="190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1BA75AA2-23A5-4FA2-B519-BB16AB0E0EA9}"/>
              </a:ext>
            </a:extLst>
          </p:cNvPr>
          <p:cNvSpPr txBox="1"/>
          <p:nvPr/>
        </p:nvSpPr>
        <p:spPr>
          <a:xfrm>
            <a:off x="2344136" y="4267080"/>
            <a:ext cx="7864509" cy="461665"/>
          </a:xfrm>
          <a:prstGeom prst="rect">
            <a:avLst/>
          </a:prstGeom>
          <a:noFill/>
        </p:spPr>
        <p:txBody>
          <a:bodyPr wrap="square" rtlCol="0">
            <a:spAutoFit/>
          </a:bodyPr>
          <a:lstStyle/>
          <a:p>
            <a:r>
              <a:rPr lang="en-US" sz="1200" dirty="0"/>
              <a:t>The Member Search will provide the members that match the search criteria.</a:t>
            </a:r>
          </a:p>
          <a:p>
            <a:r>
              <a:rPr lang="en-US" sz="1200" dirty="0"/>
              <a:t>To select the member, click on the corresponding ID on the far left column. </a:t>
            </a:r>
          </a:p>
        </p:txBody>
      </p:sp>
      <p:cxnSp>
        <p:nvCxnSpPr>
          <p:cNvPr id="8" name="Straight Arrow Connector 7">
            <a:extLst>
              <a:ext uri="{FF2B5EF4-FFF2-40B4-BE49-F238E27FC236}">
                <a16:creationId xmlns:a16="http://schemas.microsoft.com/office/drawing/2014/main" id="{2CE3C38A-4C1C-4926-9C79-4586EC5513C8}"/>
              </a:ext>
            </a:extLst>
          </p:cNvPr>
          <p:cNvCxnSpPr>
            <a:cxnSpLocks/>
          </p:cNvCxnSpPr>
          <p:nvPr/>
        </p:nvCxnSpPr>
        <p:spPr>
          <a:xfrm flipH="1" flipV="1">
            <a:off x="559837" y="3508310"/>
            <a:ext cx="1716833" cy="126093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19416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Member Inquiry Screen – Ways to Earn Alternate Views </a:t>
            </a:r>
          </a:p>
        </p:txBody>
      </p:sp>
      <p:sp>
        <p:nvSpPr>
          <p:cNvPr id="5" name="Slide Number Placeholder 4"/>
          <p:cNvSpPr>
            <a:spLocks noGrp="1"/>
          </p:cNvSpPr>
          <p:nvPr>
            <p:ph type="sldNum" sz="quarter" idx="12"/>
          </p:nvPr>
        </p:nvSpPr>
        <p:spPr/>
        <p:txBody>
          <a:bodyPr/>
          <a:lstStyle/>
          <a:p>
            <a:fld id="{48470236-1686-48A2-9FA8-46703F05BA87}" type="slidenum">
              <a:rPr lang="en-US" smtClean="0"/>
              <a:t>8</a:t>
            </a:fld>
            <a:endParaRPr lang="en-US"/>
          </a:p>
        </p:txBody>
      </p:sp>
      <p:sp>
        <p:nvSpPr>
          <p:cNvPr id="14" name="TextBox 13">
            <a:extLst>
              <a:ext uri="{FF2B5EF4-FFF2-40B4-BE49-F238E27FC236}">
                <a16:creationId xmlns:a16="http://schemas.microsoft.com/office/drawing/2014/main" id="{59EA315D-4F57-4394-989D-23437F85E88F}"/>
              </a:ext>
            </a:extLst>
          </p:cNvPr>
          <p:cNvSpPr txBox="1"/>
          <p:nvPr/>
        </p:nvSpPr>
        <p:spPr>
          <a:xfrm>
            <a:off x="244307" y="860932"/>
            <a:ext cx="9478323" cy="246221"/>
          </a:xfrm>
          <a:prstGeom prst="rect">
            <a:avLst/>
          </a:prstGeom>
          <a:noFill/>
        </p:spPr>
        <p:txBody>
          <a:bodyPr wrap="square" rtlCol="0">
            <a:spAutoFit/>
          </a:bodyPr>
          <a:lstStyle/>
          <a:p>
            <a:r>
              <a:rPr lang="en-US" sz="1000" dirty="0"/>
              <a:t>These are four possible displays of the Ways to Earn screen based on the member’s scenario: </a:t>
            </a:r>
          </a:p>
        </p:txBody>
      </p:sp>
      <p:sp>
        <p:nvSpPr>
          <p:cNvPr id="23" name="TextBox 22">
            <a:extLst>
              <a:ext uri="{FF2B5EF4-FFF2-40B4-BE49-F238E27FC236}">
                <a16:creationId xmlns:a16="http://schemas.microsoft.com/office/drawing/2014/main" id="{C5D7E25E-40A1-4B9E-8E5E-F7C3C2BAD31D}"/>
              </a:ext>
            </a:extLst>
          </p:cNvPr>
          <p:cNvSpPr txBox="1"/>
          <p:nvPr/>
        </p:nvSpPr>
        <p:spPr>
          <a:xfrm>
            <a:off x="8816440" y="1205248"/>
            <a:ext cx="2743200" cy="4247317"/>
          </a:xfrm>
          <a:prstGeom prst="rect">
            <a:avLst/>
          </a:prstGeom>
          <a:noFill/>
        </p:spPr>
        <p:txBody>
          <a:bodyPr wrap="square" rtlCol="0">
            <a:spAutoFit/>
          </a:bodyPr>
          <a:lstStyle/>
          <a:p>
            <a:endParaRPr lang="en-US" sz="1000" dirty="0"/>
          </a:p>
          <a:p>
            <a:pPr marL="228600" indent="-228600">
              <a:buAutoNum type="arabicParenBoth"/>
            </a:pPr>
            <a:r>
              <a:rPr lang="en-US" sz="1000" b="1" dirty="0"/>
              <a:t>Request a Car Seat</a:t>
            </a:r>
          </a:p>
          <a:p>
            <a:r>
              <a:rPr lang="en-US" sz="1000" dirty="0"/>
              <a:t>If “Request a car seat” is not shaded. This means that the member is eligible in the current month for a car seat and you may input a request.</a:t>
            </a:r>
          </a:p>
          <a:p>
            <a:endParaRPr lang="en-US" sz="1000" dirty="0"/>
          </a:p>
          <a:p>
            <a:r>
              <a:rPr lang="en-US" sz="1000" b="1" dirty="0"/>
              <a:t>(2) Car Seat Distribution</a:t>
            </a:r>
          </a:p>
          <a:p>
            <a:r>
              <a:rPr lang="en-US" sz="1000" dirty="0"/>
              <a:t>If “Request a car seat” is shaded “ </a:t>
            </a:r>
            <a:r>
              <a:rPr lang="en-US" sz="1000" u="sng" dirty="0"/>
              <a:t>and</a:t>
            </a:r>
            <a:r>
              <a:rPr lang="en-US" sz="1000" dirty="0"/>
              <a:t> “Car Seat Distribution” is not shaded, this means that a provider has requested a car seat in the current month for the member and the distribution is pending. </a:t>
            </a:r>
          </a:p>
          <a:p>
            <a:endParaRPr lang="en-US" sz="1000" dirty="0"/>
          </a:p>
          <a:p>
            <a:r>
              <a:rPr lang="en-US" sz="1000" b="1" dirty="0"/>
              <a:t>(3) Member is not currently eligible </a:t>
            </a:r>
          </a:p>
          <a:p>
            <a:r>
              <a:rPr lang="en-US" sz="1000" dirty="0"/>
              <a:t>The member is no longer eligible, but has had a car seat distribution in the past. To view when a member is next eligible, view the “Attributes” tab</a:t>
            </a:r>
          </a:p>
          <a:p>
            <a:endParaRPr lang="en-US" sz="1000" dirty="0"/>
          </a:p>
          <a:p>
            <a:r>
              <a:rPr lang="en-US" sz="1000" b="1" dirty="0"/>
              <a:t>(4) Member is termed/does not meet eligibility </a:t>
            </a:r>
          </a:p>
          <a:p>
            <a:r>
              <a:rPr lang="en-US" sz="1000" dirty="0"/>
              <a:t>The member does not meet the program criteria or is no longer on a UCare plan but was a member in the past. </a:t>
            </a:r>
          </a:p>
        </p:txBody>
      </p:sp>
      <p:sp>
        <p:nvSpPr>
          <p:cNvPr id="2" name="Flowchart: Connector 1">
            <a:extLst>
              <a:ext uri="{FF2B5EF4-FFF2-40B4-BE49-F238E27FC236}">
                <a16:creationId xmlns:a16="http://schemas.microsoft.com/office/drawing/2014/main" id="{B9254838-E704-416D-8CFA-DEF62EE24099}"/>
              </a:ext>
            </a:extLst>
          </p:cNvPr>
          <p:cNvSpPr/>
          <p:nvPr/>
        </p:nvSpPr>
        <p:spPr>
          <a:xfrm>
            <a:off x="3569575" y="1182699"/>
            <a:ext cx="243281" cy="246221"/>
          </a:xfrm>
          <a:prstGeom prst="flowChartConnector">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3" name="Flowchart: Connector 12">
            <a:extLst>
              <a:ext uri="{FF2B5EF4-FFF2-40B4-BE49-F238E27FC236}">
                <a16:creationId xmlns:a16="http://schemas.microsoft.com/office/drawing/2014/main" id="{AE352F88-1B0A-46BA-918E-8F41284D9F5A}"/>
              </a:ext>
            </a:extLst>
          </p:cNvPr>
          <p:cNvSpPr/>
          <p:nvPr/>
        </p:nvSpPr>
        <p:spPr>
          <a:xfrm>
            <a:off x="8170067" y="1064364"/>
            <a:ext cx="243281" cy="246221"/>
          </a:xfrm>
          <a:prstGeom prst="flowChartConnector">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5" name="Flowchart: Connector 14">
            <a:extLst>
              <a:ext uri="{FF2B5EF4-FFF2-40B4-BE49-F238E27FC236}">
                <a16:creationId xmlns:a16="http://schemas.microsoft.com/office/drawing/2014/main" id="{54F16532-5167-4A75-8D1B-4ADA5914A50E}"/>
              </a:ext>
            </a:extLst>
          </p:cNvPr>
          <p:cNvSpPr/>
          <p:nvPr/>
        </p:nvSpPr>
        <p:spPr>
          <a:xfrm>
            <a:off x="3957445" y="4717551"/>
            <a:ext cx="243281" cy="246221"/>
          </a:xfrm>
          <a:prstGeom prst="flowChartConnector">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 name="Flowchart: Connector 15">
            <a:extLst>
              <a:ext uri="{FF2B5EF4-FFF2-40B4-BE49-F238E27FC236}">
                <a16:creationId xmlns:a16="http://schemas.microsoft.com/office/drawing/2014/main" id="{36F675BF-A575-4B54-A5EF-C25FEEA8E985}"/>
              </a:ext>
            </a:extLst>
          </p:cNvPr>
          <p:cNvSpPr/>
          <p:nvPr/>
        </p:nvSpPr>
        <p:spPr>
          <a:xfrm>
            <a:off x="8170066" y="3746523"/>
            <a:ext cx="243281" cy="246221"/>
          </a:xfrm>
          <a:prstGeom prst="flowChartConnector">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pic>
        <p:nvPicPr>
          <p:cNvPr id="18" name="Picture 17">
            <a:extLst>
              <a:ext uri="{FF2B5EF4-FFF2-40B4-BE49-F238E27FC236}">
                <a16:creationId xmlns:a16="http://schemas.microsoft.com/office/drawing/2014/main" id="{89D6D180-169B-4C9A-9E02-6DF98DD49F4B}"/>
              </a:ext>
            </a:extLst>
          </p:cNvPr>
          <p:cNvPicPr>
            <a:picLocks noChangeAspect="1"/>
          </p:cNvPicPr>
          <p:nvPr/>
        </p:nvPicPr>
        <p:blipFill>
          <a:blip r:embed="rId4"/>
          <a:stretch>
            <a:fillRect/>
          </a:stretch>
        </p:blipFill>
        <p:spPr>
          <a:xfrm>
            <a:off x="297180" y="1556806"/>
            <a:ext cx="3588088" cy="3032121"/>
          </a:xfrm>
          <a:prstGeom prst="rect">
            <a:avLst/>
          </a:prstGeom>
          <a:ln w="19050">
            <a:solidFill>
              <a:schemeClr val="tx1"/>
            </a:solidFill>
          </a:ln>
        </p:spPr>
      </p:pic>
      <p:pic>
        <p:nvPicPr>
          <p:cNvPr id="19" name="Picture 18">
            <a:extLst>
              <a:ext uri="{FF2B5EF4-FFF2-40B4-BE49-F238E27FC236}">
                <a16:creationId xmlns:a16="http://schemas.microsoft.com/office/drawing/2014/main" id="{F034CC51-4225-471F-ABC7-138A2E3FF263}"/>
              </a:ext>
            </a:extLst>
          </p:cNvPr>
          <p:cNvPicPr>
            <a:picLocks noChangeAspect="1"/>
          </p:cNvPicPr>
          <p:nvPr/>
        </p:nvPicPr>
        <p:blipFill>
          <a:blip r:embed="rId5"/>
          <a:stretch>
            <a:fillRect/>
          </a:stretch>
        </p:blipFill>
        <p:spPr>
          <a:xfrm>
            <a:off x="4554324" y="1375821"/>
            <a:ext cx="3849669" cy="1569844"/>
          </a:xfrm>
          <a:prstGeom prst="rect">
            <a:avLst/>
          </a:prstGeom>
          <a:ln w="19050">
            <a:solidFill>
              <a:schemeClr val="tx1"/>
            </a:solidFill>
          </a:ln>
        </p:spPr>
      </p:pic>
      <p:pic>
        <p:nvPicPr>
          <p:cNvPr id="17" name="Picture 16">
            <a:extLst>
              <a:ext uri="{FF2B5EF4-FFF2-40B4-BE49-F238E27FC236}">
                <a16:creationId xmlns:a16="http://schemas.microsoft.com/office/drawing/2014/main" id="{3AF5AA8F-C274-431D-BBE4-DD54A0879902}"/>
              </a:ext>
            </a:extLst>
          </p:cNvPr>
          <p:cNvPicPr>
            <a:picLocks noChangeAspect="1"/>
          </p:cNvPicPr>
          <p:nvPr/>
        </p:nvPicPr>
        <p:blipFill rotWithShape="1">
          <a:blip r:embed="rId6"/>
          <a:srcRect r="10017"/>
          <a:stretch/>
        </p:blipFill>
        <p:spPr>
          <a:xfrm>
            <a:off x="308893" y="5061867"/>
            <a:ext cx="3891833" cy="1133660"/>
          </a:xfrm>
          <a:prstGeom prst="rect">
            <a:avLst/>
          </a:prstGeom>
          <a:ln w="19050">
            <a:solidFill>
              <a:schemeClr val="tx1"/>
            </a:solidFill>
          </a:ln>
        </p:spPr>
      </p:pic>
      <p:pic>
        <p:nvPicPr>
          <p:cNvPr id="3" name="Picture 2">
            <a:extLst>
              <a:ext uri="{FF2B5EF4-FFF2-40B4-BE49-F238E27FC236}">
                <a16:creationId xmlns:a16="http://schemas.microsoft.com/office/drawing/2014/main" id="{A13D3D16-9C64-4BFC-AFC0-D1EF2D7C8AD8}"/>
              </a:ext>
            </a:extLst>
          </p:cNvPr>
          <p:cNvPicPr>
            <a:picLocks noChangeAspect="1"/>
          </p:cNvPicPr>
          <p:nvPr/>
        </p:nvPicPr>
        <p:blipFill>
          <a:blip r:embed="rId7"/>
          <a:stretch>
            <a:fillRect/>
          </a:stretch>
        </p:blipFill>
        <p:spPr>
          <a:xfrm>
            <a:off x="4764625" y="3446052"/>
            <a:ext cx="3382759" cy="2749475"/>
          </a:xfrm>
          <a:prstGeom prst="rect">
            <a:avLst/>
          </a:prstGeom>
          <a:ln w="19050">
            <a:solidFill>
              <a:schemeClr val="tx1"/>
            </a:solidFill>
          </a:ln>
        </p:spPr>
      </p:pic>
    </p:spTree>
    <p:custDataLst>
      <p:tags r:id="rId1"/>
    </p:custDataLst>
    <p:extLst>
      <p:ext uri="{BB962C8B-B14F-4D97-AF65-F5344CB8AC3E}">
        <p14:creationId xmlns:p14="http://schemas.microsoft.com/office/powerpoint/2010/main" val="363108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0B21729-6383-4143-883F-1CAFC95F5077}"/>
              </a:ext>
            </a:extLst>
          </p:cNvPr>
          <p:cNvPicPr>
            <a:picLocks noChangeAspect="1"/>
          </p:cNvPicPr>
          <p:nvPr/>
        </p:nvPicPr>
        <p:blipFill>
          <a:blip r:embed="rId4"/>
          <a:stretch>
            <a:fillRect/>
          </a:stretch>
        </p:blipFill>
        <p:spPr>
          <a:xfrm>
            <a:off x="7450698" y="3380314"/>
            <a:ext cx="3607221" cy="2310978"/>
          </a:xfrm>
          <a:prstGeom prst="rect">
            <a:avLst/>
          </a:prstGeom>
          <a:ln>
            <a:solidFill>
              <a:schemeClr val="bg2"/>
            </a:solidFill>
          </a:ln>
        </p:spPr>
      </p:pic>
      <p:pic>
        <p:nvPicPr>
          <p:cNvPr id="6" name="Picture 5">
            <a:extLst>
              <a:ext uri="{FF2B5EF4-FFF2-40B4-BE49-F238E27FC236}">
                <a16:creationId xmlns:a16="http://schemas.microsoft.com/office/drawing/2014/main" id="{AB9815FA-7F50-485D-B4DF-0C380CFE2D56}"/>
              </a:ext>
            </a:extLst>
          </p:cNvPr>
          <p:cNvPicPr>
            <a:picLocks noChangeAspect="1"/>
          </p:cNvPicPr>
          <p:nvPr/>
        </p:nvPicPr>
        <p:blipFill>
          <a:blip r:embed="rId5"/>
          <a:stretch>
            <a:fillRect/>
          </a:stretch>
        </p:blipFill>
        <p:spPr>
          <a:xfrm>
            <a:off x="525624" y="1275995"/>
            <a:ext cx="5676122" cy="4796619"/>
          </a:xfrm>
          <a:prstGeom prst="rect">
            <a:avLst/>
          </a:prstGeom>
          <a:ln>
            <a:solidFill>
              <a:schemeClr val="bg2"/>
            </a:solidFill>
          </a:ln>
        </p:spPr>
      </p:pic>
      <p:sp>
        <p:nvSpPr>
          <p:cNvPr id="4" name="Title 1"/>
          <p:cNvSpPr txBox="1">
            <a:spLocks/>
          </p:cNvSpPr>
          <p:nvPr/>
        </p:nvSpPr>
        <p:spPr>
          <a:xfrm>
            <a:off x="297180" y="260187"/>
            <a:ext cx="10686328" cy="525199"/>
          </a:xfrm>
          <a:prstGeom prst="rect">
            <a:avLst/>
          </a:prstGeom>
          <a:solidFill>
            <a:schemeClr val="tx2">
              <a:lumMod val="50000"/>
              <a:lumOff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rPr>
              <a:t>Ways to Earn – Request a Car Seat </a:t>
            </a:r>
          </a:p>
        </p:txBody>
      </p:sp>
      <p:sp>
        <p:nvSpPr>
          <p:cNvPr id="5" name="Slide Number Placeholder 4"/>
          <p:cNvSpPr>
            <a:spLocks noGrp="1"/>
          </p:cNvSpPr>
          <p:nvPr>
            <p:ph type="sldNum" sz="quarter" idx="12"/>
          </p:nvPr>
        </p:nvSpPr>
        <p:spPr/>
        <p:txBody>
          <a:bodyPr/>
          <a:lstStyle/>
          <a:p>
            <a:fld id="{48470236-1686-48A2-9FA8-46703F05BA87}" type="slidenum">
              <a:rPr lang="en-US" smtClean="0"/>
              <a:t>9</a:t>
            </a:fld>
            <a:endParaRPr lang="en-US"/>
          </a:p>
        </p:txBody>
      </p:sp>
      <p:sp>
        <p:nvSpPr>
          <p:cNvPr id="14" name="TextBox 13">
            <a:extLst>
              <a:ext uri="{FF2B5EF4-FFF2-40B4-BE49-F238E27FC236}">
                <a16:creationId xmlns:a16="http://schemas.microsoft.com/office/drawing/2014/main" id="{59EA315D-4F57-4394-989D-23437F85E88F}"/>
              </a:ext>
            </a:extLst>
          </p:cNvPr>
          <p:cNvSpPr txBox="1"/>
          <p:nvPr/>
        </p:nvSpPr>
        <p:spPr>
          <a:xfrm>
            <a:off x="202571" y="785386"/>
            <a:ext cx="9478323" cy="246221"/>
          </a:xfrm>
          <a:prstGeom prst="rect">
            <a:avLst/>
          </a:prstGeom>
          <a:noFill/>
        </p:spPr>
        <p:txBody>
          <a:bodyPr wrap="square" rtlCol="0">
            <a:spAutoFit/>
          </a:bodyPr>
          <a:lstStyle/>
          <a:p>
            <a:r>
              <a:rPr lang="en-US" sz="1000" dirty="0"/>
              <a:t>This is the member’s Ways to Earn screen, showing that the member is eligible for a car seat.  </a:t>
            </a:r>
          </a:p>
        </p:txBody>
      </p:sp>
      <p:sp>
        <p:nvSpPr>
          <p:cNvPr id="23" name="TextBox 22">
            <a:extLst>
              <a:ext uri="{FF2B5EF4-FFF2-40B4-BE49-F238E27FC236}">
                <a16:creationId xmlns:a16="http://schemas.microsoft.com/office/drawing/2014/main" id="{C5D7E25E-40A1-4B9E-8E5E-F7C3C2BAD31D}"/>
              </a:ext>
            </a:extLst>
          </p:cNvPr>
          <p:cNvSpPr txBox="1"/>
          <p:nvPr/>
        </p:nvSpPr>
        <p:spPr>
          <a:xfrm>
            <a:off x="6643136" y="1225272"/>
            <a:ext cx="3870227" cy="1785104"/>
          </a:xfrm>
          <a:prstGeom prst="rect">
            <a:avLst/>
          </a:prstGeom>
          <a:noFill/>
        </p:spPr>
        <p:txBody>
          <a:bodyPr wrap="square" rtlCol="0">
            <a:spAutoFit/>
          </a:bodyPr>
          <a:lstStyle/>
          <a:p>
            <a:r>
              <a:rPr lang="en-US" sz="1100" dirty="0"/>
              <a:t>The screen, as shown on the left, displays both the </a:t>
            </a:r>
            <a:r>
              <a:rPr lang="en-US" sz="1100" b="1" dirty="0"/>
              <a:t>Request</a:t>
            </a:r>
            <a:r>
              <a:rPr lang="en-US" sz="1100" dirty="0"/>
              <a:t> and </a:t>
            </a:r>
            <a:r>
              <a:rPr lang="en-US" sz="1100" b="1" dirty="0"/>
              <a:t>Distribution</a:t>
            </a:r>
            <a:r>
              <a:rPr lang="en-US" sz="1100" dirty="0"/>
              <a:t> actions (not shaded) if the member is eligible for a car seat. </a:t>
            </a:r>
          </a:p>
          <a:p>
            <a:endParaRPr lang="en-US" sz="1100" dirty="0"/>
          </a:p>
          <a:p>
            <a:r>
              <a:rPr lang="en-US" sz="1100" dirty="0"/>
              <a:t>1. To request a car seat, click on the      button.</a:t>
            </a:r>
          </a:p>
          <a:p>
            <a:endParaRPr lang="en-US" sz="1100" dirty="0"/>
          </a:p>
          <a:p>
            <a:r>
              <a:rPr lang="en-US" sz="1100" dirty="0"/>
              <a:t>2. The </a:t>
            </a:r>
            <a:r>
              <a:rPr lang="en-US" sz="1100" b="1" dirty="0"/>
              <a:t>More Details </a:t>
            </a:r>
            <a:r>
              <a:rPr lang="en-US" sz="1100" dirty="0"/>
              <a:t>screen will display showing this is a car seat request.  Click on the </a:t>
            </a:r>
            <a:r>
              <a:rPr lang="en-US" sz="1100" b="1" dirty="0"/>
              <a:t>Load</a:t>
            </a:r>
            <a:r>
              <a:rPr lang="en-US" sz="1100" dirty="0"/>
              <a:t> button.  </a:t>
            </a:r>
          </a:p>
          <a:p>
            <a:r>
              <a:rPr lang="en-US" sz="1100" dirty="0"/>
              <a:t>See next slide for next steps….</a:t>
            </a:r>
          </a:p>
        </p:txBody>
      </p:sp>
      <p:sp>
        <p:nvSpPr>
          <p:cNvPr id="18" name="Rectangle 17">
            <a:extLst>
              <a:ext uri="{FF2B5EF4-FFF2-40B4-BE49-F238E27FC236}">
                <a16:creationId xmlns:a16="http://schemas.microsoft.com/office/drawing/2014/main" id="{C526B34C-7B01-4428-A47F-A9FBFE933982}"/>
              </a:ext>
            </a:extLst>
          </p:cNvPr>
          <p:cNvSpPr/>
          <p:nvPr/>
        </p:nvSpPr>
        <p:spPr>
          <a:xfrm>
            <a:off x="1650062" y="4175565"/>
            <a:ext cx="2828632" cy="452419"/>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C5C009A-621D-4CC4-9FF6-AB0955F43253}"/>
              </a:ext>
            </a:extLst>
          </p:cNvPr>
          <p:cNvPicPr>
            <a:picLocks noChangeAspect="1"/>
          </p:cNvPicPr>
          <p:nvPr/>
        </p:nvPicPr>
        <p:blipFill>
          <a:blip r:embed="rId6"/>
          <a:stretch>
            <a:fillRect/>
          </a:stretch>
        </p:blipFill>
        <p:spPr>
          <a:xfrm>
            <a:off x="9349352" y="1912141"/>
            <a:ext cx="200025" cy="209550"/>
          </a:xfrm>
          <a:prstGeom prst="rect">
            <a:avLst/>
          </a:prstGeom>
        </p:spPr>
      </p:pic>
      <p:sp>
        <p:nvSpPr>
          <p:cNvPr id="24" name="Rectangle 23">
            <a:extLst>
              <a:ext uri="{FF2B5EF4-FFF2-40B4-BE49-F238E27FC236}">
                <a16:creationId xmlns:a16="http://schemas.microsoft.com/office/drawing/2014/main" id="{E9A78A9D-8AD1-475A-A65F-C3164A51E08A}"/>
              </a:ext>
            </a:extLst>
          </p:cNvPr>
          <p:cNvSpPr/>
          <p:nvPr/>
        </p:nvSpPr>
        <p:spPr>
          <a:xfrm>
            <a:off x="10308731" y="4320866"/>
            <a:ext cx="466414" cy="288344"/>
          </a:xfrm>
          <a:prstGeom prst="rect">
            <a:avLst/>
          </a:prstGeom>
          <a:noFill/>
          <a:ln w="25400">
            <a:solidFill>
              <a:srgbClr val="C5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1C88752F-89F1-4A19-B6CB-75AB25A1A10F}"/>
              </a:ext>
            </a:extLst>
          </p:cNvPr>
          <p:cNvCxnSpPr>
            <a:cxnSpLocks/>
          </p:cNvCxnSpPr>
          <p:nvPr/>
        </p:nvCxnSpPr>
        <p:spPr>
          <a:xfrm>
            <a:off x="8943975" y="2990850"/>
            <a:ext cx="1010780" cy="118471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2217535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Ucare">
      <a:dk1>
        <a:srgbClr val="000000"/>
      </a:dk1>
      <a:lt1>
        <a:srgbClr val="FFFFFF"/>
      </a:lt1>
      <a:dk2>
        <a:srgbClr val="00205B"/>
      </a:dk2>
      <a:lt2>
        <a:srgbClr val="307FE2"/>
      </a:lt2>
      <a:accent1>
        <a:srgbClr val="8BD3E6"/>
      </a:accent1>
      <a:accent2>
        <a:srgbClr val="F1BE48"/>
      </a:accent2>
      <a:accent3>
        <a:srgbClr val="C5003E"/>
      </a:accent3>
      <a:accent4>
        <a:srgbClr val="C7C9C7"/>
      </a:accent4>
      <a:accent5>
        <a:srgbClr val="3A5DAE"/>
      </a:accent5>
      <a:accent6>
        <a:srgbClr val="779FB5"/>
      </a:accent6>
      <a:hlink>
        <a:srgbClr val="0563C1"/>
      </a:hlink>
      <a:folHlink>
        <a:srgbClr val="954F72"/>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16x9_Template [Read-Only]" id="{404758F6-BBDB-4145-86D4-A5D695EDE5CD}" vid="{8E945984-9717-4380-BDA9-2CC976146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3425F0B6806646922963FA1CE6E37A" ma:contentTypeVersion="3" ma:contentTypeDescription="Create a new document." ma:contentTypeScope="" ma:versionID="f30d3f87ab6bfc3695b91f04e3a9a9a9">
  <xsd:schema xmlns:xsd="http://www.w3.org/2001/XMLSchema" xmlns:xs="http://www.w3.org/2001/XMLSchema" xmlns:p="http://schemas.microsoft.com/office/2006/metadata/properties" xmlns:ns2="4ea68a52-d22c-4ddc-bf2b-310969e2214a" xmlns:ns3="c2b62931-5624-46f0-9b85-76f9eca33598" targetNamespace="http://schemas.microsoft.com/office/2006/metadata/properties" ma:root="true" ma:fieldsID="01d7e4d619648e85d2c6d6b851365a5e" ns2:_="" ns3:_="">
    <xsd:import namespace="4ea68a52-d22c-4ddc-bf2b-310969e2214a"/>
    <xsd:import namespace="c2b62931-5624-46f0-9b85-76f9eca33598"/>
    <xsd:element name="properties">
      <xsd:complexType>
        <xsd:sequence>
          <xsd:element name="documentManagement">
            <xsd:complexType>
              <xsd:all>
                <xsd:element ref="ns2:docAuthor"/>
                <xsd:element ref="ns2:doctype"/>
                <xsd:element ref="ns3:Phas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68a52-d22c-4ddc-bf2b-310969e2214a" elementFormDefault="qualified">
    <xsd:import namespace="http://schemas.microsoft.com/office/2006/documentManagement/types"/>
    <xsd:import namespace="http://schemas.microsoft.com/office/infopath/2007/PartnerControls"/>
    <xsd:element name="docAuthor" ma:index="2" ma:displayName="Author" ma:list="UserInfo" ma:SharePointGroup="0" ma:internalName="doc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type" ma:index="3" ma:displayName="Document Type" ma:format="Dropdown" ma:internalName="doctype">
      <xsd:simpleType>
        <xsd:restriction base="dms:Choice">
          <xsd:enumeration value="Change Management"/>
          <xsd:enumeration value="Communications"/>
          <xsd:enumeration value="Design"/>
          <xsd:enumeration value="Guide"/>
          <xsd:enumeration value="Lessons Learned"/>
          <xsd:enumeration value="Meeting Notes"/>
          <xsd:enumeration value="Plan"/>
          <xsd:enumeration value="Presentation"/>
          <xsd:enumeration value="Process Analysis"/>
          <xsd:enumeration value="Process Flow"/>
          <xsd:enumeration value="Project Plan"/>
          <xsd:enumeration value="Requirements/Use Case"/>
          <xsd:enumeration value="Schedule"/>
          <xsd:enumeration value="Status Report"/>
          <xsd:enumeration value="Template"/>
          <xsd:enumeration value="Training"/>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c2b62931-5624-46f0-9b85-76f9eca33598" elementFormDefault="qualified">
    <xsd:import namespace="http://schemas.microsoft.com/office/2006/documentManagement/types"/>
    <xsd:import namespace="http://schemas.microsoft.com/office/infopath/2007/PartnerControls"/>
    <xsd:element name="Phase0" ma:index="4" nillable="true" ma:displayName="Phase" ma:default="Background" ma:format="Dropdown" ma:internalName="Phase0">
      <xsd:simpleType>
        <xsd:restriction base="dms:Choice">
          <xsd:enumeration value="Background"/>
          <xsd:enumeration value="Control"/>
          <xsd:enumeration value="Prepare/Plan"/>
          <xsd:enumeration value="Requirements"/>
          <xsd:enumeration value="Design/Build"/>
          <xsd:enumeration value="Test"/>
          <xsd:enumeration value="Deploy"/>
          <xsd:enumeration value="Warrant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Author xmlns="4ea68a52-d22c-4ddc-bf2b-310969e2214a">
      <UserInfo>
        <DisplayName>Betsy Rojas</DisplayName>
        <AccountId>2588</AccountId>
        <AccountType/>
      </UserInfo>
    </docAuthor>
    <doctype xmlns="4ea68a52-d22c-4ddc-bf2b-310969e2214a">Presentation</doctype>
    <Phase0 xmlns="c2b62931-5624-46f0-9b85-76f9eca33598">Background</Phase0>
  </documentManagement>
</p:properties>
</file>

<file path=customXml/itemProps1.xml><?xml version="1.0" encoding="utf-8"?>
<ds:datastoreItem xmlns:ds="http://schemas.openxmlformats.org/officeDocument/2006/customXml" ds:itemID="{5591CE87-7FA0-4FD4-BDE9-51CA72A6E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68a52-d22c-4ddc-bf2b-310969e2214a"/>
    <ds:schemaRef ds:uri="c2b62931-5624-46f0-9b85-76f9eca33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77F487-2E91-4DC6-992B-1A8864711746}">
  <ds:schemaRefs>
    <ds:schemaRef ds:uri="http://schemas.microsoft.com/sharepoint/v3/contenttype/forms"/>
  </ds:schemaRefs>
</ds:datastoreItem>
</file>

<file path=customXml/itemProps3.xml><?xml version="1.0" encoding="utf-8"?>
<ds:datastoreItem xmlns:ds="http://schemas.openxmlformats.org/officeDocument/2006/customXml" ds:itemID="{F8A825F7-F763-4500-B426-E6BF7A98EA55}">
  <ds:schemaRef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c2b62931-5624-46f0-9b85-76f9eca33598"/>
    <ds:schemaRef ds:uri="4ea68a52-d22c-4ddc-bf2b-310969e2214a"/>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49268</TotalTime>
  <Words>3887</Words>
  <Application>Microsoft Office PowerPoint</Application>
  <PresentationFormat>Widescreen</PresentationFormat>
  <Paragraphs>434</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Symbol</vt:lpstr>
      <vt:lpstr>Times</vt:lpstr>
      <vt:lpstr>Verdana</vt:lpstr>
      <vt:lpstr>1_Office Theme</vt:lpstr>
      <vt:lpstr>SEATS Partner Training:  New Car Seat Request and Distribution Process </vt:lpstr>
      <vt:lpstr>PowerPoint Presentation</vt:lpstr>
      <vt:lpstr>PowerPoint Presentation</vt:lpstr>
      <vt:lpstr>Signing on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Notes</vt:lpstr>
      <vt:lpstr>PowerPoint Presentation</vt:lpstr>
      <vt:lpstr>PowerPoint Presentation</vt:lpstr>
      <vt:lpstr>PowerPoint Presentation</vt:lpstr>
      <vt:lpstr>Questions?</vt:lpstr>
      <vt:lpstr>Quick Reference</vt:lpstr>
      <vt:lpstr>PowerPoint Presentation</vt:lpstr>
      <vt:lpstr>PowerPoint Presentation</vt:lpstr>
      <vt:lpstr>PowerPoint Presentation</vt:lpstr>
      <vt:lpstr>PowerPoint Presentation</vt:lpstr>
      <vt:lpstr>Scenarios</vt:lpstr>
      <vt:lpstr>PowerPoint Presentation</vt:lpstr>
      <vt:lpstr>PowerPoint Presentation</vt:lpstr>
      <vt:lpstr>PowerPoint Presentation</vt:lpstr>
    </vt:vector>
  </TitlesOfParts>
  <Company>UCare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CMAG-CORE_Kickoff-SlideDeck_3-19-19</dc:title>
  <dc:creator>Patrick Zampogna</dc:creator>
  <cp:lastModifiedBy>Sadie Hornacek</cp:lastModifiedBy>
  <cp:revision>1509</cp:revision>
  <cp:lastPrinted>2020-01-29T13:37:39Z</cp:lastPrinted>
  <dcterms:created xsi:type="dcterms:W3CDTF">2015-03-27T13:18:15Z</dcterms:created>
  <dcterms:modified xsi:type="dcterms:W3CDTF">2024-12-19T14:51:41Z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0x010100913425F0B6806646922963FA1CE6E37A</vt:lpwstr>
  </property>
</Properties>
</file>