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6" r:id="rId4"/>
  </p:sldMasterIdLst>
  <p:notesMasterIdLst>
    <p:notesMasterId r:id="rId133"/>
  </p:notesMasterIdLst>
  <p:handoutMasterIdLst>
    <p:handoutMasterId r:id="rId134"/>
  </p:handoutMasterIdLst>
  <p:sldIdLst>
    <p:sldId id="346" r:id="rId5"/>
    <p:sldId id="347" r:id="rId6"/>
    <p:sldId id="348" r:id="rId7"/>
    <p:sldId id="256" r:id="rId8"/>
    <p:sldId id="277" r:id="rId9"/>
    <p:sldId id="294" r:id="rId10"/>
    <p:sldId id="295" r:id="rId11"/>
    <p:sldId id="264" r:id="rId12"/>
    <p:sldId id="261" r:id="rId13"/>
    <p:sldId id="268" r:id="rId14"/>
    <p:sldId id="262" r:id="rId15"/>
    <p:sldId id="270" r:id="rId16"/>
    <p:sldId id="296" r:id="rId17"/>
    <p:sldId id="258" r:id="rId18"/>
    <p:sldId id="289" r:id="rId19"/>
    <p:sldId id="297" r:id="rId20"/>
    <p:sldId id="303" r:id="rId21"/>
    <p:sldId id="299" r:id="rId22"/>
    <p:sldId id="301" r:id="rId23"/>
    <p:sldId id="302" r:id="rId24"/>
    <p:sldId id="300" r:id="rId25"/>
    <p:sldId id="304" r:id="rId26"/>
    <p:sldId id="305" r:id="rId27"/>
    <p:sldId id="306" r:id="rId28"/>
    <p:sldId id="307" r:id="rId29"/>
    <p:sldId id="309" r:id="rId30"/>
    <p:sldId id="312" r:id="rId31"/>
    <p:sldId id="310" r:id="rId32"/>
    <p:sldId id="323" r:id="rId33"/>
    <p:sldId id="278" r:id="rId34"/>
    <p:sldId id="315" r:id="rId35"/>
    <p:sldId id="313" r:id="rId36"/>
    <p:sldId id="325" r:id="rId37"/>
    <p:sldId id="328" r:id="rId38"/>
    <p:sldId id="326" r:id="rId39"/>
    <p:sldId id="327" r:id="rId40"/>
    <p:sldId id="333" r:id="rId41"/>
    <p:sldId id="329" r:id="rId42"/>
    <p:sldId id="331" r:id="rId43"/>
    <p:sldId id="332" r:id="rId44"/>
    <p:sldId id="334" r:id="rId45"/>
    <p:sldId id="330" r:id="rId46"/>
    <p:sldId id="319" r:id="rId47"/>
    <p:sldId id="336" r:id="rId48"/>
    <p:sldId id="335" r:id="rId49"/>
    <p:sldId id="339" r:id="rId50"/>
    <p:sldId id="338" r:id="rId51"/>
    <p:sldId id="340" r:id="rId52"/>
    <p:sldId id="341" r:id="rId53"/>
    <p:sldId id="342" r:id="rId54"/>
    <p:sldId id="343" r:id="rId55"/>
    <p:sldId id="344" r:id="rId56"/>
    <p:sldId id="345" r:id="rId57"/>
    <p:sldId id="355" r:id="rId58"/>
    <p:sldId id="404" r:id="rId59"/>
    <p:sldId id="408" r:id="rId60"/>
    <p:sldId id="409" r:id="rId61"/>
    <p:sldId id="412" r:id="rId62"/>
    <p:sldId id="413" r:id="rId63"/>
    <p:sldId id="414" r:id="rId64"/>
    <p:sldId id="419" r:id="rId65"/>
    <p:sldId id="423" r:id="rId66"/>
    <p:sldId id="424" r:id="rId67"/>
    <p:sldId id="425" r:id="rId68"/>
    <p:sldId id="426" r:id="rId69"/>
    <p:sldId id="430" r:id="rId70"/>
    <p:sldId id="432" r:id="rId71"/>
    <p:sldId id="433" r:id="rId72"/>
    <p:sldId id="393" r:id="rId73"/>
    <p:sldId id="434" r:id="rId74"/>
    <p:sldId id="435" r:id="rId75"/>
    <p:sldId id="436" r:id="rId76"/>
    <p:sldId id="437" r:id="rId77"/>
    <p:sldId id="438" r:id="rId78"/>
    <p:sldId id="441" r:id="rId79"/>
    <p:sldId id="443" r:id="rId80"/>
    <p:sldId id="399" r:id="rId81"/>
    <p:sldId id="444" r:id="rId82"/>
    <p:sldId id="445" r:id="rId83"/>
    <p:sldId id="453" r:id="rId84"/>
    <p:sldId id="449" r:id="rId85"/>
    <p:sldId id="452" r:id="rId86"/>
    <p:sldId id="485" r:id="rId87"/>
    <p:sldId id="487" r:id="rId88"/>
    <p:sldId id="488" r:id="rId89"/>
    <p:sldId id="466" r:id="rId90"/>
    <p:sldId id="470" r:id="rId91"/>
    <p:sldId id="471" r:id="rId92"/>
    <p:sldId id="473" r:id="rId93"/>
    <p:sldId id="474" r:id="rId94"/>
    <p:sldId id="475" r:id="rId95"/>
    <p:sldId id="480" r:id="rId96"/>
    <p:sldId id="489" r:id="rId97"/>
    <p:sldId id="490" r:id="rId98"/>
    <p:sldId id="492" r:id="rId99"/>
    <p:sldId id="491" r:id="rId100"/>
    <p:sldId id="493" r:id="rId101"/>
    <p:sldId id="494" r:id="rId102"/>
    <p:sldId id="495" r:id="rId103"/>
    <p:sldId id="496" r:id="rId104"/>
    <p:sldId id="497" r:id="rId105"/>
    <p:sldId id="503" r:id="rId106"/>
    <p:sldId id="504" r:id="rId107"/>
    <p:sldId id="505" r:id="rId108"/>
    <p:sldId id="506" r:id="rId109"/>
    <p:sldId id="509" r:id="rId110"/>
    <p:sldId id="507" r:id="rId111"/>
    <p:sldId id="498" r:id="rId112"/>
    <p:sldId id="499" r:id="rId113"/>
    <p:sldId id="500" r:id="rId114"/>
    <p:sldId id="501" r:id="rId115"/>
    <p:sldId id="502" r:id="rId116"/>
    <p:sldId id="405" r:id="rId117"/>
    <p:sldId id="508" r:id="rId118"/>
    <p:sldId id="510" r:id="rId119"/>
    <p:sldId id="318" r:id="rId120"/>
    <p:sldId id="337" r:id="rId121"/>
    <p:sldId id="266" r:id="rId122"/>
    <p:sldId id="324" r:id="rId123"/>
    <p:sldId id="322" r:id="rId124"/>
    <p:sldId id="275" r:id="rId125"/>
    <p:sldId id="311" r:id="rId126"/>
    <p:sldId id="276" r:id="rId127"/>
    <p:sldId id="354" r:id="rId128"/>
    <p:sldId id="349" r:id="rId129"/>
    <p:sldId id="350" r:id="rId130"/>
    <p:sldId id="351" r:id="rId131"/>
    <p:sldId id="352" r:id="rId1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6D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E9639D4-E3E2-4D34-9284-5A2195B3D0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2090" autoAdjust="0"/>
  </p:normalViewPr>
  <p:slideViewPr>
    <p:cSldViewPr snapToGrid="0">
      <p:cViewPr varScale="1">
        <p:scale>
          <a:sx n="82" d="100"/>
          <a:sy n="82" d="100"/>
        </p:scale>
        <p:origin x="1710" y="84"/>
      </p:cViewPr>
      <p:guideLst>
        <p:guide orient="horz" pos="3360"/>
        <p:guide pos="3840"/>
      </p:guideLst>
    </p:cSldViewPr>
  </p:slideViewPr>
  <p:notesTextViewPr>
    <p:cViewPr>
      <p:scale>
        <a:sx n="1" d="1"/>
        <a:sy n="1" d="1"/>
      </p:scale>
      <p:origin x="0" y="0"/>
    </p:cViewPr>
  </p:notesTextViewPr>
  <p:notesViewPr>
    <p:cSldViewPr snapToGrid="0">
      <p:cViewPr>
        <p:scale>
          <a:sx n="1" d="2"/>
          <a:sy n="1" d="2"/>
        </p:scale>
        <p:origin x="6522" y="119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handoutMaster" Target="handoutMasters/handoutMaster1.xml"/><Relationship Id="rId139"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commentAuthors" Target="commentAuthor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F6ED8B-CF52-4A64-BACC-61D9C1041E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D7022B2-02C5-4E03-99BC-0BA3C57AC49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352A77B-D33C-49B3-A83C-450AA2ED72B3}" type="datetimeFigureOut">
              <a:rPr lang="en-US" smtClean="0"/>
              <a:t>11/14/2023</a:t>
            </a:fld>
            <a:endParaRPr lang="en-US" dirty="0"/>
          </a:p>
        </p:txBody>
      </p:sp>
      <p:sp>
        <p:nvSpPr>
          <p:cNvPr id="4" name="Footer Placeholder 3">
            <a:extLst>
              <a:ext uri="{FF2B5EF4-FFF2-40B4-BE49-F238E27FC236}">
                <a16:creationId xmlns:a16="http://schemas.microsoft.com/office/drawing/2014/main" id="{BC3FEE8C-8D38-4F2A-950E-071C6823E27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C567A6D-959B-4552-AB8D-4CCA819CAA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F9A36D-7FAC-478F-9944-F324014F6FD1}" type="slidenum">
              <a:rPr lang="en-US" smtClean="0"/>
              <a:t>‹#›</a:t>
            </a:fld>
            <a:endParaRPr lang="en-US" dirty="0"/>
          </a:p>
        </p:txBody>
      </p:sp>
    </p:spTree>
    <p:extLst>
      <p:ext uri="{BB962C8B-B14F-4D97-AF65-F5344CB8AC3E}">
        <p14:creationId xmlns:p14="http://schemas.microsoft.com/office/powerpoint/2010/main" val="1342467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8D8F9A-F5CB-4EF8-A859-ED5E107B9763}" type="datetimeFigureOut">
              <a:rPr lang="en-US" smtClean="0"/>
              <a:t>11/14/2023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B9A9E5-4F7F-4A7D-9DE1-899232329269}" type="slidenum">
              <a:rPr lang="en-US" smtClean="0"/>
              <a:t>‹#›</a:t>
            </a:fld>
            <a:endParaRPr lang="en-US" dirty="0"/>
          </a:p>
        </p:txBody>
      </p:sp>
    </p:spTree>
    <p:extLst>
      <p:ext uri="{BB962C8B-B14F-4D97-AF65-F5344CB8AC3E}">
        <p14:creationId xmlns:p14="http://schemas.microsoft.com/office/powerpoint/2010/main" val="1387783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74C83B-2538-4E04-ADA9-AF72B1F182F4}" type="slidenum">
              <a:rPr lang="en-US" smtClean="0"/>
              <a:t>1</a:t>
            </a:fld>
            <a:endParaRPr lang="en-US"/>
          </a:p>
        </p:txBody>
      </p:sp>
    </p:spTree>
    <p:extLst>
      <p:ext uri="{BB962C8B-B14F-4D97-AF65-F5344CB8AC3E}">
        <p14:creationId xmlns:p14="http://schemas.microsoft.com/office/powerpoint/2010/main" val="2544038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FD8C384-8CC3-0C49-844C-FC9C7E289062}" type="slidenum">
              <a:rPr lang="en-US" smtClean="0"/>
              <a:pPr>
                <a:defRPr/>
              </a:pPr>
              <a:t>10</a:t>
            </a:fld>
            <a:endParaRPr lang="en-US"/>
          </a:p>
        </p:txBody>
      </p:sp>
    </p:spTree>
    <p:extLst>
      <p:ext uri="{BB962C8B-B14F-4D97-AF65-F5344CB8AC3E}">
        <p14:creationId xmlns:p14="http://schemas.microsoft.com/office/powerpoint/2010/main" val="351650097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374151"/>
              </a:solidFill>
              <a:effectLst/>
              <a:latin typeface="Söhne"/>
            </a:endParaRPr>
          </a:p>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100</a:t>
            </a:fld>
            <a:endParaRPr lang="en-US" dirty="0"/>
          </a:p>
        </p:txBody>
      </p:sp>
    </p:spTree>
    <p:extLst>
      <p:ext uri="{BB962C8B-B14F-4D97-AF65-F5344CB8AC3E}">
        <p14:creationId xmlns:p14="http://schemas.microsoft.com/office/powerpoint/2010/main" val="24694866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101</a:t>
            </a:fld>
            <a:endParaRPr lang="en-US" dirty="0"/>
          </a:p>
        </p:txBody>
      </p:sp>
    </p:spTree>
    <p:extLst>
      <p:ext uri="{BB962C8B-B14F-4D97-AF65-F5344CB8AC3E}">
        <p14:creationId xmlns:p14="http://schemas.microsoft.com/office/powerpoint/2010/main" val="67754798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102</a:t>
            </a:fld>
            <a:endParaRPr lang="en-US" dirty="0"/>
          </a:p>
        </p:txBody>
      </p:sp>
    </p:spTree>
    <p:extLst>
      <p:ext uri="{BB962C8B-B14F-4D97-AF65-F5344CB8AC3E}">
        <p14:creationId xmlns:p14="http://schemas.microsoft.com/office/powerpoint/2010/main" val="400219396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103</a:t>
            </a:fld>
            <a:endParaRPr lang="en-US" dirty="0"/>
          </a:p>
        </p:txBody>
      </p:sp>
    </p:spTree>
    <p:extLst>
      <p:ext uri="{BB962C8B-B14F-4D97-AF65-F5344CB8AC3E}">
        <p14:creationId xmlns:p14="http://schemas.microsoft.com/office/powerpoint/2010/main" val="270764014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104</a:t>
            </a:fld>
            <a:endParaRPr lang="en-US" dirty="0"/>
          </a:p>
        </p:txBody>
      </p:sp>
    </p:spTree>
    <p:extLst>
      <p:ext uri="{BB962C8B-B14F-4D97-AF65-F5344CB8AC3E}">
        <p14:creationId xmlns:p14="http://schemas.microsoft.com/office/powerpoint/2010/main" val="25141744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105</a:t>
            </a:fld>
            <a:endParaRPr lang="en-US" dirty="0"/>
          </a:p>
        </p:txBody>
      </p:sp>
    </p:spTree>
    <p:extLst>
      <p:ext uri="{BB962C8B-B14F-4D97-AF65-F5344CB8AC3E}">
        <p14:creationId xmlns:p14="http://schemas.microsoft.com/office/powerpoint/2010/main" val="296718101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106</a:t>
            </a:fld>
            <a:endParaRPr lang="en-US" dirty="0"/>
          </a:p>
        </p:txBody>
      </p:sp>
    </p:spTree>
    <p:extLst>
      <p:ext uri="{BB962C8B-B14F-4D97-AF65-F5344CB8AC3E}">
        <p14:creationId xmlns:p14="http://schemas.microsoft.com/office/powerpoint/2010/main" val="200725071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107</a:t>
            </a:fld>
            <a:endParaRPr lang="en-US" dirty="0"/>
          </a:p>
        </p:txBody>
      </p:sp>
    </p:spTree>
    <p:extLst>
      <p:ext uri="{BB962C8B-B14F-4D97-AF65-F5344CB8AC3E}">
        <p14:creationId xmlns:p14="http://schemas.microsoft.com/office/powerpoint/2010/main" val="77240394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108</a:t>
            </a:fld>
            <a:endParaRPr lang="en-US" dirty="0"/>
          </a:p>
        </p:txBody>
      </p:sp>
    </p:spTree>
    <p:extLst>
      <p:ext uri="{BB962C8B-B14F-4D97-AF65-F5344CB8AC3E}">
        <p14:creationId xmlns:p14="http://schemas.microsoft.com/office/powerpoint/2010/main" val="231482369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109</a:t>
            </a:fld>
            <a:endParaRPr lang="en-US" dirty="0"/>
          </a:p>
        </p:txBody>
      </p:sp>
    </p:spTree>
    <p:extLst>
      <p:ext uri="{BB962C8B-B14F-4D97-AF65-F5344CB8AC3E}">
        <p14:creationId xmlns:p14="http://schemas.microsoft.com/office/powerpoint/2010/main" val="2363587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11</a:t>
            </a:fld>
            <a:endParaRPr lang="en-US" dirty="0"/>
          </a:p>
        </p:txBody>
      </p:sp>
    </p:spTree>
    <p:extLst>
      <p:ext uri="{BB962C8B-B14F-4D97-AF65-F5344CB8AC3E}">
        <p14:creationId xmlns:p14="http://schemas.microsoft.com/office/powerpoint/2010/main" val="18381936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110</a:t>
            </a:fld>
            <a:endParaRPr lang="en-US" dirty="0"/>
          </a:p>
        </p:txBody>
      </p:sp>
    </p:spTree>
    <p:extLst>
      <p:ext uri="{BB962C8B-B14F-4D97-AF65-F5344CB8AC3E}">
        <p14:creationId xmlns:p14="http://schemas.microsoft.com/office/powerpoint/2010/main" val="22119372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111</a:t>
            </a:fld>
            <a:endParaRPr lang="en-US" dirty="0"/>
          </a:p>
        </p:txBody>
      </p:sp>
    </p:spTree>
    <p:extLst>
      <p:ext uri="{BB962C8B-B14F-4D97-AF65-F5344CB8AC3E}">
        <p14:creationId xmlns:p14="http://schemas.microsoft.com/office/powerpoint/2010/main" val="174125563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112</a:t>
            </a:fld>
            <a:endParaRPr lang="en-US" dirty="0"/>
          </a:p>
        </p:txBody>
      </p:sp>
    </p:spTree>
    <p:extLst>
      <p:ext uri="{BB962C8B-B14F-4D97-AF65-F5344CB8AC3E}">
        <p14:creationId xmlns:p14="http://schemas.microsoft.com/office/powerpoint/2010/main" val="172089422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113</a:t>
            </a:fld>
            <a:endParaRPr lang="en-US" dirty="0"/>
          </a:p>
        </p:txBody>
      </p:sp>
    </p:spTree>
    <p:extLst>
      <p:ext uri="{BB962C8B-B14F-4D97-AF65-F5344CB8AC3E}">
        <p14:creationId xmlns:p14="http://schemas.microsoft.com/office/powerpoint/2010/main" val="194228108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114</a:t>
            </a:fld>
            <a:endParaRPr lang="en-US" dirty="0"/>
          </a:p>
        </p:txBody>
      </p:sp>
    </p:spTree>
    <p:extLst>
      <p:ext uri="{BB962C8B-B14F-4D97-AF65-F5344CB8AC3E}">
        <p14:creationId xmlns:p14="http://schemas.microsoft.com/office/powerpoint/2010/main" val="281730658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115</a:t>
            </a:fld>
            <a:endParaRPr lang="en-US" dirty="0"/>
          </a:p>
        </p:txBody>
      </p:sp>
    </p:spTree>
    <p:extLst>
      <p:ext uri="{BB962C8B-B14F-4D97-AF65-F5344CB8AC3E}">
        <p14:creationId xmlns:p14="http://schemas.microsoft.com/office/powerpoint/2010/main" val="190053091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116</a:t>
            </a:fld>
            <a:endParaRPr lang="en-US" dirty="0"/>
          </a:p>
        </p:txBody>
      </p:sp>
    </p:spTree>
    <p:extLst>
      <p:ext uri="{BB962C8B-B14F-4D97-AF65-F5344CB8AC3E}">
        <p14:creationId xmlns:p14="http://schemas.microsoft.com/office/powerpoint/2010/main" val="300926828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117</a:t>
            </a:fld>
            <a:endParaRPr lang="en-US" dirty="0"/>
          </a:p>
        </p:txBody>
      </p:sp>
    </p:spTree>
    <p:extLst>
      <p:ext uri="{BB962C8B-B14F-4D97-AF65-F5344CB8AC3E}">
        <p14:creationId xmlns:p14="http://schemas.microsoft.com/office/powerpoint/2010/main" val="247887666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118</a:t>
            </a:fld>
            <a:endParaRPr lang="en-US" dirty="0"/>
          </a:p>
        </p:txBody>
      </p:sp>
    </p:spTree>
    <p:extLst>
      <p:ext uri="{BB962C8B-B14F-4D97-AF65-F5344CB8AC3E}">
        <p14:creationId xmlns:p14="http://schemas.microsoft.com/office/powerpoint/2010/main" val="145421831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119</a:t>
            </a:fld>
            <a:endParaRPr lang="en-US" dirty="0"/>
          </a:p>
        </p:txBody>
      </p:sp>
    </p:spTree>
    <p:extLst>
      <p:ext uri="{BB962C8B-B14F-4D97-AF65-F5344CB8AC3E}">
        <p14:creationId xmlns:p14="http://schemas.microsoft.com/office/powerpoint/2010/main" val="781269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12</a:t>
            </a:fld>
            <a:endParaRPr lang="en-US" dirty="0"/>
          </a:p>
        </p:txBody>
      </p:sp>
    </p:spTree>
    <p:extLst>
      <p:ext uri="{BB962C8B-B14F-4D97-AF65-F5344CB8AC3E}">
        <p14:creationId xmlns:p14="http://schemas.microsoft.com/office/powerpoint/2010/main" val="153804679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120</a:t>
            </a:fld>
            <a:endParaRPr lang="en-US" dirty="0"/>
          </a:p>
        </p:txBody>
      </p:sp>
    </p:spTree>
    <p:extLst>
      <p:ext uri="{BB962C8B-B14F-4D97-AF65-F5344CB8AC3E}">
        <p14:creationId xmlns:p14="http://schemas.microsoft.com/office/powerpoint/2010/main" val="9097573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121</a:t>
            </a:fld>
            <a:endParaRPr lang="en-US" dirty="0"/>
          </a:p>
        </p:txBody>
      </p:sp>
    </p:spTree>
    <p:extLst>
      <p:ext uri="{BB962C8B-B14F-4D97-AF65-F5344CB8AC3E}">
        <p14:creationId xmlns:p14="http://schemas.microsoft.com/office/powerpoint/2010/main" val="119147417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122</a:t>
            </a:fld>
            <a:endParaRPr lang="en-US" dirty="0"/>
          </a:p>
        </p:txBody>
      </p:sp>
    </p:spTree>
    <p:extLst>
      <p:ext uri="{BB962C8B-B14F-4D97-AF65-F5344CB8AC3E}">
        <p14:creationId xmlns:p14="http://schemas.microsoft.com/office/powerpoint/2010/main" val="304703963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123</a:t>
            </a:fld>
            <a:endParaRPr lang="en-US" dirty="0"/>
          </a:p>
        </p:txBody>
      </p:sp>
    </p:spTree>
    <p:extLst>
      <p:ext uri="{BB962C8B-B14F-4D97-AF65-F5344CB8AC3E}">
        <p14:creationId xmlns:p14="http://schemas.microsoft.com/office/powerpoint/2010/main" val="81588814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124</a:t>
            </a:fld>
            <a:endParaRPr lang="en-US" dirty="0"/>
          </a:p>
        </p:txBody>
      </p:sp>
    </p:spTree>
    <p:extLst>
      <p:ext uri="{BB962C8B-B14F-4D97-AF65-F5344CB8AC3E}">
        <p14:creationId xmlns:p14="http://schemas.microsoft.com/office/powerpoint/2010/main" val="339692917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125</a:t>
            </a:fld>
            <a:endParaRPr lang="en-US" dirty="0"/>
          </a:p>
        </p:txBody>
      </p:sp>
    </p:spTree>
    <p:extLst>
      <p:ext uri="{BB962C8B-B14F-4D97-AF65-F5344CB8AC3E}">
        <p14:creationId xmlns:p14="http://schemas.microsoft.com/office/powerpoint/2010/main" val="193541938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126</a:t>
            </a:fld>
            <a:endParaRPr lang="en-US" dirty="0"/>
          </a:p>
        </p:txBody>
      </p:sp>
    </p:spTree>
    <p:extLst>
      <p:ext uri="{BB962C8B-B14F-4D97-AF65-F5344CB8AC3E}">
        <p14:creationId xmlns:p14="http://schemas.microsoft.com/office/powerpoint/2010/main" val="349339921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127</a:t>
            </a:fld>
            <a:endParaRPr lang="en-US" dirty="0"/>
          </a:p>
        </p:txBody>
      </p:sp>
    </p:spTree>
    <p:extLst>
      <p:ext uri="{BB962C8B-B14F-4D97-AF65-F5344CB8AC3E}">
        <p14:creationId xmlns:p14="http://schemas.microsoft.com/office/powerpoint/2010/main" val="196895107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128</a:t>
            </a:fld>
            <a:endParaRPr lang="en-US" dirty="0"/>
          </a:p>
        </p:txBody>
      </p:sp>
    </p:spTree>
    <p:extLst>
      <p:ext uri="{BB962C8B-B14F-4D97-AF65-F5344CB8AC3E}">
        <p14:creationId xmlns:p14="http://schemas.microsoft.com/office/powerpoint/2010/main" val="3341986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13</a:t>
            </a:fld>
            <a:endParaRPr lang="en-US" dirty="0"/>
          </a:p>
        </p:txBody>
      </p:sp>
    </p:spTree>
    <p:extLst>
      <p:ext uri="{BB962C8B-B14F-4D97-AF65-F5344CB8AC3E}">
        <p14:creationId xmlns:p14="http://schemas.microsoft.com/office/powerpoint/2010/main" val="3973254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14</a:t>
            </a:fld>
            <a:endParaRPr lang="en-US" dirty="0"/>
          </a:p>
        </p:txBody>
      </p:sp>
    </p:spTree>
    <p:extLst>
      <p:ext uri="{BB962C8B-B14F-4D97-AF65-F5344CB8AC3E}">
        <p14:creationId xmlns:p14="http://schemas.microsoft.com/office/powerpoint/2010/main" val="735141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15</a:t>
            </a:fld>
            <a:endParaRPr lang="en-US" dirty="0"/>
          </a:p>
        </p:txBody>
      </p:sp>
    </p:spTree>
    <p:extLst>
      <p:ext uri="{BB962C8B-B14F-4D97-AF65-F5344CB8AC3E}">
        <p14:creationId xmlns:p14="http://schemas.microsoft.com/office/powerpoint/2010/main" val="3188422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16</a:t>
            </a:fld>
            <a:endParaRPr lang="en-US" dirty="0"/>
          </a:p>
        </p:txBody>
      </p:sp>
    </p:spTree>
    <p:extLst>
      <p:ext uri="{BB962C8B-B14F-4D97-AF65-F5344CB8AC3E}">
        <p14:creationId xmlns:p14="http://schemas.microsoft.com/office/powerpoint/2010/main" val="3150781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FD8C384-8CC3-0C49-844C-FC9C7E289062}" type="slidenum">
              <a:rPr lang="en-US" smtClean="0"/>
              <a:pPr>
                <a:defRPr/>
              </a:pPr>
              <a:t>17</a:t>
            </a:fld>
            <a:endParaRPr lang="en-US"/>
          </a:p>
        </p:txBody>
      </p:sp>
    </p:spTree>
    <p:extLst>
      <p:ext uri="{BB962C8B-B14F-4D97-AF65-F5344CB8AC3E}">
        <p14:creationId xmlns:p14="http://schemas.microsoft.com/office/powerpoint/2010/main" val="697165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18</a:t>
            </a:fld>
            <a:endParaRPr lang="en-US" dirty="0"/>
          </a:p>
        </p:txBody>
      </p:sp>
    </p:spTree>
    <p:extLst>
      <p:ext uri="{BB962C8B-B14F-4D97-AF65-F5344CB8AC3E}">
        <p14:creationId xmlns:p14="http://schemas.microsoft.com/office/powerpoint/2010/main" val="4247499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19</a:t>
            </a:fld>
            <a:endParaRPr lang="en-US" dirty="0"/>
          </a:p>
        </p:txBody>
      </p:sp>
    </p:spTree>
    <p:extLst>
      <p:ext uri="{BB962C8B-B14F-4D97-AF65-F5344CB8AC3E}">
        <p14:creationId xmlns:p14="http://schemas.microsoft.com/office/powerpoint/2010/main" val="3089499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74C83B-2538-4E04-ADA9-AF72B1F182F4}" type="slidenum">
              <a:rPr lang="en-US" smtClean="0"/>
              <a:t>2</a:t>
            </a:fld>
            <a:endParaRPr lang="en-US"/>
          </a:p>
        </p:txBody>
      </p:sp>
    </p:spTree>
    <p:extLst>
      <p:ext uri="{BB962C8B-B14F-4D97-AF65-F5344CB8AC3E}">
        <p14:creationId xmlns:p14="http://schemas.microsoft.com/office/powerpoint/2010/main" val="3944281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20</a:t>
            </a:fld>
            <a:endParaRPr lang="en-US" dirty="0"/>
          </a:p>
        </p:txBody>
      </p:sp>
    </p:spTree>
    <p:extLst>
      <p:ext uri="{BB962C8B-B14F-4D97-AF65-F5344CB8AC3E}">
        <p14:creationId xmlns:p14="http://schemas.microsoft.com/office/powerpoint/2010/main" val="2289633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21</a:t>
            </a:fld>
            <a:endParaRPr lang="en-US" dirty="0"/>
          </a:p>
        </p:txBody>
      </p:sp>
    </p:spTree>
    <p:extLst>
      <p:ext uri="{BB962C8B-B14F-4D97-AF65-F5344CB8AC3E}">
        <p14:creationId xmlns:p14="http://schemas.microsoft.com/office/powerpoint/2010/main" val="163578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22</a:t>
            </a:fld>
            <a:endParaRPr lang="en-US" dirty="0"/>
          </a:p>
        </p:txBody>
      </p:sp>
    </p:spTree>
    <p:extLst>
      <p:ext uri="{BB962C8B-B14F-4D97-AF65-F5344CB8AC3E}">
        <p14:creationId xmlns:p14="http://schemas.microsoft.com/office/powerpoint/2010/main" val="3424612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23</a:t>
            </a:fld>
            <a:endParaRPr lang="en-US" dirty="0"/>
          </a:p>
        </p:txBody>
      </p:sp>
    </p:spTree>
    <p:extLst>
      <p:ext uri="{BB962C8B-B14F-4D97-AF65-F5344CB8AC3E}">
        <p14:creationId xmlns:p14="http://schemas.microsoft.com/office/powerpoint/2010/main" val="28261660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24</a:t>
            </a:fld>
            <a:endParaRPr lang="en-US" dirty="0"/>
          </a:p>
        </p:txBody>
      </p:sp>
    </p:spTree>
    <p:extLst>
      <p:ext uri="{BB962C8B-B14F-4D97-AF65-F5344CB8AC3E}">
        <p14:creationId xmlns:p14="http://schemas.microsoft.com/office/powerpoint/2010/main" val="640846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25</a:t>
            </a:fld>
            <a:endParaRPr lang="en-US" dirty="0"/>
          </a:p>
        </p:txBody>
      </p:sp>
    </p:spTree>
    <p:extLst>
      <p:ext uri="{BB962C8B-B14F-4D97-AF65-F5344CB8AC3E}">
        <p14:creationId xmlns:p14="http://schemas.microsoft.com/office/powerpoint/2010/main" val="23590702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26</a:t>
            </a:fld>
            <a:endParaRPr lang="en-US" dirty="0"/>
          </a:p>
        </p:txBody>
      </p:sp>
    </p:spTree>
    <p:extLst>
      <p:ext uri="{BB962C8B-B14F-4D97-AF65-F5344CB8AC3E}">
        <p14:creationId xmlns:p14="http://schemas.microsoft.com/office/powerpoint/2010/main" val="2896796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27</a:t>
            </a:fld>
            <a:endParaRPr lang="en-US" dirty="0"/>
          </a:p>
        </p:txBody>
      </p:sp>
    </p:spTree>
    <p:extLst>
      <p:ext uri="{BB962C8B-B14F-4D97-AF65-F5344CB8AC3E}">
        <p14:creationId xmlns:p14="http://schemas.microsoft.com/office/powerpoint/2010/main" val="38362903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28</a:t>
            </a:fld>
            <a:endParaRPr lang="en-US" dirty="0"/>
          </a:p>
        </p:txBody>
      </p:sp>
    </p:spTree>
    <p:extLst>
      <p:ext uri="{BB962C8B-B14F-4D97-AF65-F5344CB8AC3E}">
        <p14:creationId xmlns:p14="http://schemas.microsoft.com/office/powerpoint/2010/main" val="6842838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29</a:t>
            </a:fld>
            <a:endParaRPr lang="en-US" dirty="0"/>
          </a:p>
        </p:txBody>
      </p:sp>
    </p:spTree>
    <p:extLst>
      <p:ext uri="{BB962C8B-B14F-4D97-AF65-F5344CB8AC3E}">
        <p14:creationId xmlns:p14="http://schemas.microsoft.com/office/powerpoint/2010/main" val="1320378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74C83B-2538-4E04-ADA9-AF72B1F182F4}" type="slidenum">
              <a:rPr lang="en-US" smtClean="0"/>
              <a:t>3</a:t>
            </a:fld>
            <a:endParaRPr lang="en-US"/>
          </a:p>
        </p:txBody>
      </p:sp>
    </p:spTree>
    <p:extLst>
      <p:ext uri="{BB962C8B-B14F-4D97-AF65-F5344CB8AC3E}">
        <p14:creationId xmlns:p14="http://schemas.microsoft.com/office/powerpoint/2010/main" val="15825040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30</a:t>
            </a:fld>
            <a:endParaRPr lang="en-US" dirty="0"/>
          </a:p>
        </p:txBody>
      </p:sp>
    </p:spTree>
    <p:extLst>
      <p:ext uri="{BB962C8B-B14F-4D97-AF65-F5344CB8AC3E}">
        <p14:creationId xmlns:p14="http://schemas.microsoft.com/office/powerpoint/2010/main" val="16537460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31</a:t>
            </a:fld>
            <a:endParaRPr lang="en-US" dirty="0"/>
          </a:p>
        </p:txBody>
      </p:sp>
    </p:spTree>
    <p:extLst>
      <p:ext uri="{BB962C8B-B14F-4D97-AF65-F5344CB8AC3E}">
        <p14:creationId xmlns:p14="http://schemas.microsoft.com/office/powerpoint/2010/main" val="7724850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32</a:t>
            </a:fld>
            <a:endParaRPr lang="en-US" dirty="0"/>
          </a:p>
        </p:txBody>
      </p:sp>
    </p:spTree>
    <p:extLst>
      <p:ext uri="{BB962C8B-B14F-4D97-AF65-F5344CB8AC3E}">
        <p14:creationId xmlns:p14="http://schemas.microsoft.com/office/powerpoint/2010/main" val="9759323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33</a:t>
            </a:fld>
            <a:endParaRPr lang="en-US" dirty="0"/>
          </a:p>
        </p:txBody>
      </p:sp>
    </p:spTree>
    <p:extLst>
      <p:ext uri="{BB962C8B-B14F-4D97-AF65-F5344CB8AC3E}">
        <p14:creationId xmlns:p14="http://schemas.microsoft.com/office/powerpoint/2010/main" val="9159229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34</a:t>
            </a:fld>
            <a:endParaRPr lang="en-US" dirty="0"/>
          </a:p>
        </p:txBody>
      </p:sp>
    </p:spTree>
    <p:extLst>
      <p:ext uri="{BB962C8B-B14F-4D97-AF65-F5344CB8AC3E}">
        <p14:creationId xmlns:p14="http://schemas.microsoft.com/office/powerpoint/2010/main" val="6354556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35</a:t>
            </a:fld>
            <a:endParaRPr lang="en-US" dirty="0"/>
          </a:p>
        </p:txBody>
      </p:sp>
    </p:spTree>
    <p:extLst>
      <p:ext uri="{BB962C8B-B14F-4D97-AF65-F5344CB8AC3E}">
        <p14:creationId xmlns:p14="http://schemas.microsoft.com/office/powerpoint/2010/main" val="18169864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36</a:t>
            </a:fld>
            <a:endParaRPr lang="en-US" dirty="0"/>
          </a:p>
        </p:txBody>
      </p:sp>
    </p:spTree>
    <p:extLst>
      <p:ext uri="{BB962C8B-B14F-4D97-AF65-F5344CB8AC3E}">
        <p14:creationId xmlns:p14="http://schemas.microsoft.com/office/powerpoint/2010/main" val="2139550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37</a:t>
            </a:fld>
            <a:endParaRPr lang="en-US" dirty="0"/>
          </a:p>
        </p:txBody>
      </p:sp>
    </p:spTree>
    <p:extLst>
      <p:ext uri="{BB962C8B-B14F-4D97-AF65-F5344CB8AC3E}">
        <p14:creationId xmlns:p14="http://schemas.microsoft.com/office/powerpoint/2010/main" val="36925696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38</a:t>
            </a:fld>
            <a:endParaRPr lang="en-US" dirty="0"/>
          </a:p>
        </p:txBody>
      </p:sp>
    </p:spTree>
    <p:extLst>
      <p:ext uri="{BB962C8B-B14F-4D97-AF65-F5344CB8AC3E}">
        <p14:creationId xmlns:p14="http://schemas.microsoft.com/office/powerpoint/2010/main" val="37365358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39</a:t>
            </a:fld>
            <a:endParaRPr lang="en-US" dirty="0"/>
          </a:p>
        </p:txBody>
      </p:sp>
    </p:spTree>
    <p:extLst>
      <p:ext uri="{BB962C8B-B14F-4D97-AF65-F5344CB8AC3E}">
        <p14:creationId xmlns:p14="http://schemas.microsoft.com/office/powerpoint/2010/main" val="2709993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4</a:t>
            </a:fld>
            <a:endParaRPr lang="en-US" dirty="0"/>
          </a:p>
        </p:txBody>
      </p:sp>
    </p:spTree>
    <p:extLst>
      <p:ext uri="{BB962C8B-B14F-4D97-AF65-F5344CB8AC3E}">
        <p14:creationId xmlns:p14="http://schemas.microsoft.com/office/powerpoint/2010/main" val="27804872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40</a:t>
            </a:fld>
            <a:endParaRPr lang="en-US" dirty="0"/>
          </a:p>
        </p:txBody>
      </p:sp>
    </p:spTree>
    <p:extLst>
      <p:ext uri="{BB962C8B-B14F-4D97-AF65-F5344CB8AC3E}">
        <p14:creationId xmlns:p14="http://schemas.microsoft.com/office/powerpoint/2010/main" val="14593814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41</a:t>
            </a:fld>
            <a:endParaRPr lang="en-US" dirty="0"/>
          </a:p>
        </p:txBody>
      </p:sp>
    </p:spTree>
    <p:extLst>
      <p:ext uri="{BB962C8B-B14F-4D97-AF65-F5344CB8AC3E}">
        <p14:creationId xmlns:p14="http://schemas.microsoft.com/office/powerpoint/2010/main" val="2717685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42</a:t>
            </a:fld>
            <a:endParaRPr lang="en-US" dirty="0"/>
          </a:p>
        </p:txBody>
      </p:sp>
    </p:spTree>
    <p:extLst>
      <p:ext uri="{BB962C8B-B14F-4D97-AF65-F5344CB8AC3E}">
        <p14:creationId xmlns:p14="http://schemas.microsoft.com/office/powerpoint/2010/main" val="18726279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43</a:t>
            </a:fld>
            <a:endParaRPr lang="en-US" dirty="0"/>
          </a:p>
        </p:txBody>
      </p:sp>
    </p:spTree>
    <p:extLst>
      <p:ext uri="{BB962C8B-B14F-4D97-AF65-F5344CB8AC3E}">
        <p14:creationId xmlns:p14="http://schemas.microsoft.com/office/powerpoint/2010/main" val="42076487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44</a:t>
            </a:fld>
            <a:endParaRPr lang="en-US" dirty="0"/>
          </a:p>
        </p:txBody>
      </p:sp>
    </p:spTree>
    <p:extLst>
      <p:ext uri="{BB962C8B-B14F-4D97-AF65-F5344CB8AC3E}">
        <p14:creationId xmlns:p14="http://schemas.microsoft.com/office/powerpoint/2010/main" val="41621727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45</a:t>
            </a:fld>
            <a:endParaRPr lang="en-US" dirty="0"/>
          </a:p>
        </p:txBody>
      </p:sp>
    </p:spTree>
    <p:extLst>
      <p:ext uri="{BB962C8B-B14F-4D97-AF65-F5344CB8AC3E}">
        <p14:creationId xmlns:p14="http://schemas.microsoft.com/office/powerpoint/2010/main" val="42729062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46</a:t>
            </a:fld>
            <a:endParaRPr lang="en-US" dirty="0"/>
          </a:p>
        </p:txBody>
      </p:sp>
    </p:spTree>
    <p:extLst>
      <p:ext uri="{BB962C8B-B14F-4D97-AF65-F5344CB8AC3E}">
        <p14:creationId xmlns:p14="http://schemas.microsoft.com/office/powerpoint/2010/main" val="28656966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47</a:t>
            </a:fld>
            <a:endParaRPr lang="en-US" dirty="0"/>
          </a:p>
        </p:txBody>
      </p:sp>
    </p:spTree>
    <p:extLst>
      <p:ext uri="{BB962C8B-B14F-4D97-AF65-F5344CB8AC3E}">
        <p14:creationId xmlns:p14="http://schemas.microsoft.com/office/powerpoint/2010/main" val="11121353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48</a:t>
            </a:fld>
            <a:endParaRPr lang="en-US" dirty="0"/>
          </a:p>
        </p:txBody>
      </p:sp>
    </p:spTree>
    <p:extLst>
      <p:ext uri="{BB962C8B-B14F-4D97-AF65-F5344CB8AC3E}">
        <p14:creationId xmlns:p14="http://schemas.microsoft.com/office/powerpoint/2010/main" val="14190080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49</a:t>
            </a:fld>
            <a:endParaRPr lang="en-US" dirty="0"/>
          </a:p>
        </p:txBody>
      </p:sp>
    </p:spTree>
    <p:extLst>
      <p:ext uri="{BB962C8B-B14F-4D97-AF65-F5344CB8AC3E}">
        <p14:creationId xmlns:p14="http://schemas.microsoft.com/office/powerpoint/2010/main" val="46823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5</a:t>
            </a:fld>
            <a:endParaRPr lang="en-US" dirty="0"/>
          </a:p>
        </p:txBody>
      </p:sp>
    </p:spTree>
    <p:extLst>
      <p:ext uri="{BB962C8B-B14F-4D97-AF65-F5344CB8AC3E}">
        <p14:creationId xmlns:p14="http://schemas.microsoft.com/office/powerpoint/2010/main" val="11342926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50</a:t>
            </a:fld>
            <a:endParaRPr lang="en-US" dirty="0"/>
          </a:p>
        </p:txBody>
      </p:sp>
    </p:spTree>
    <p:extLst>
      <p:ext uri="{BB962C8B-B14F-4D97-AF65-F5344CB8AC3E}">
        <p14:creationId xmlns:p14="http://schemas.microsoft.com/office/powerpoint/2010/main" val="33213595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51</a:t>
            </a:fld>
            <a:endParaRPr lang="en-US" dirty="0"/>
          </a:p>
        </p:txBody>
      </p:sp>
    </p:spTree>
    <p:extLst>
      <p:ext uri="{BB962C8B-B14F-4D97-AF65-F5344CB8AC3E}">
        <p14:creationId xmlns:p14="http://schemas.microsoft.com/office/powerpoint/2010/main" val="19328056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52</a:t>
            </a:fld>
            <a:endParaRPr lang="en-US" dirty="0"/>
          </a:p>
        </p:txBody>
      </p:sp>
    </p:spTree>
    <p:extLst>
      <p:ext uri="{BB962C8B-B14F-4D97-AF65-F5344CB8AC3E}">
        <p14:creationId xmlns:p14="http://schemas.microsoft.com/office/powerpoint/2010/main" val="32675318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53</a:t>
            </a:fld>
            <a:endParaRPr lang="en-US" dirty="0"/>
          </a:p>
        </p:txBody>
      </p:sp>
    </p:spTree>
    <p:extLst>
      <p:ext uri="{BB962C8B-B14F-4D97-AF65-F5344CB8AC3E}">
        <p14:creationId xmlns:p14="http://schemas.microsoft.com/office/powerpoint/2010/main" val="2731729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54</a:t>
            </a:fld>
            <a:endParaRPr lang="en-US" dirty="0"/>
          </a:p>
        </p:txBody>
      </p:sp>
    </p:spTree>
    <p:extLst>
      <p:ext uri="{BB962C8B-B14F-4D97-AF65-F5344CB8AC3E}">
        <p14:creationId xmlns:p14="http://schemas.microsoft.com/office/powerpoint/2010/main" val="37691869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55</a:t>
            </a:fld>
            <a:endParaRPr lang="en-US" dirty="0"/>
          </a:p>
        </p:txBody>
      </p:sp>
    </p:spTree>
    <p:extLst>
      <p:ext uri="{BB962C8B-B14F-4D97-AF65-F5344CB8AC3E}">
        <p14:creationId xmlns:p14="http://schemas.microsoft.com/office/powerpoint/2010/main" val="10853486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56</a:t>
            </a:fld>
            <a:endParaRPr lang="en-US" dirty="0"/>
          </a:p>
        </p:txBody>
      </p:sp>
    </p:spTree>
    <p:extLst>
      <p:ext uri="{BB962C8B-B14F-4D97-AF65-F5344CB8AC3E}">
        <p14:creationId xmlns:p14="http://schemas.microsoft.com/office/powerpoint/2010/main" val="3449113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374151"/>
              </a:solidFill>
              <a:effectLst/>
              <a:latin typeface="Söhne"/>
            </a:endParaRPr>
          </a:p>
        </p:txBody>
      </p:sp>
      <p:sp>
        <p:nvSpPr>
          <p:cNvPr id="4" name="Slide Number Placeholder 3"/>
          <p:cNvSpPr>
            <a:spLocks noGrp="1"/>
          </p:cNvSpPr>
          <p:nvPr>
            <p:ph type="sldNum" sz="quarter" idx="5"/>
          </p:nvPr>
        </p:nvSpPr>
        <p:spPr/>
        <p:txBody>
          <a:bodyPr/>
          <a:lstStyle/>
          <a:p>
            <a:fld id="{D4B9A9E5-4F7F-4A7D-9DE1-899232329269}" type="slidenum">
              <a:rPr lang="en-US" smtClean="0"/>
              <a:t>57</a:t>
            </a:fld>
            <a:endParaRPr lang="en-US" dirty="0"/>
          </a:p>
        </p:txBody>
      </p:sp>
    </p:spTree>
    <p:extLst>
      <p:ext uri="{BB962C8B-B14F-4D97-AF65-F5344CB8AC3E}">
        <p14:creationId xmlns:p14="http://schemas.microsoft.com/office/powerpoint/2010/main" val="22794193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58</a:t>
            </a:fld>
            <a:endParaRPr lang="en-US" dirty="0"/>
          </a:p>
        </p:txBody>
      </p:sp>
    </p:spTree>
    <p:extLst>
      <p:ext uri="{BB962C8B-B14F-4D97-AF65-F5344CB8AC3E}">
        <p14:creationId xmlns:p14="http://schemas.microsoft.com/office/powerpoint/2010/main" val="28134329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59</a:t>
            </a:fld>
            <a:endParaRPr lang="en-US" dirty="0"/>
          </a:p>
        </p:txBody>
      </p:sp>
    </p:spTree>
    <p:extLst>
      <p:ext uri="{BB962C8B-B14F-4D97-AF65-F5344CB8AC3E}">
        <p14:creationId xmlns:p14="http://schemas.microsoft.com/office/powerpoint/2010/main" val="4254444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6</a:t>
            </a:fld>
            <a:endParaRPr lang="en-US" dirty="0"/>
          </a:p>
        </p:txBody>
      </p:sp>
    </p:spTree>
    <p:extLst>
      <p:ext uri="{BB962C8B-B14F-4D97-AF65-F5344CB8AC3E}">
        <p14:creationId xmlns:p14="http://schemas.microsoft.com/office/powerpoint/2010/main" val="29348036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60</a:t>
            </a:fld>
            <a:endParaRPr lang="en-US" dirty="0"/>
          </a:p>
        </p:txBody>
      </p:sp>
    </p:spTree>
    <p:extLst>
      <p:ext uri="{BB962C8B-B14F-4D97-AF65-F5344CB8AC3E}">
        <p14:creationId xmlns:p14="http://schemas.microsoft.com/office/powerpoint/2010/main" val="3144533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61</a:t>
            </a:fld>
            <a:endParaRPr lang="en-US" dirty="0"/>
          </a:p>
        </p:txBody>
      </p:sp>
    </p:spTree>
    <p:extLst>
      <p:ext uri="{BB962C8B-B14F-4D97-AF65-F5344CB8AC3E}">
        <p14:creationId xmlns:p14="http://schemas.microsoft.com/office/powerpoint/2010/main" val="11871188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62</a:t>
            </a:fld>
            <a:endParaRPr lang="en-US" dirty="0"/>
          </a:p>
        </p:txBody>
      </p:sp>
    </p:spTree>
    <p:extLst>
      <p:ext uri="{BB962C8B-B14F-4D97-AF65-F5344CB8AC3E}">
        <p14:creationId xmlns:p14="http://schemas.microsoft.com/office/powerpoint/2010/main" val="36414060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63</a:t>
            </a:fld>
            <a:endParaRPr lang="en-US" dirty="0"/>
          </a:p>
        </p:txBody>
      </p:sp>
    </p:spTree>
    <p:extLst>
      <p:ext uri="{BB962C8B-B14F-4D97-AF65-F5344CB8AC3E}">
        <p14:creationId xmlns:p14="http://schemas.microsoft.com/office/powerpoint/2010/main" val="5067205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64</a:t>
            </a:fld>
            <a:endParaRPr lang="en-US" dirty="0"/>
          </a:p>
        </p:txBody>
      </p:sp>
    </p:spTree>
    <p:extLst>
      <p:ext uri="{BB962C8B-B14F-4D97-AF65-F5344CB8AC3E}">
        <p14:creationId xmlns:p14="http://schemas.microsoft.com/office/powerpoint/2010/main" val="30880150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65</a:t>
            </a:fld>
            <a:endParaRPr lang="en-US" dirty="0"/>
          </a:p>
        </p:txBody>
      </p:sp>
    </p:spTree>
    <p:extLst>
      <p:ext uri="{BB962C8B-B14F-4D97-AF65-F5344CB8AC3E}">
        <p14:creationId xmlns:p14="http://schemas.microsoft.com/office/powerpoint/2010/main" val="18492013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66</a:t>
            </a:fld>
            <a:endParaRPr lang="en-US" dirty="0"/>
          </a:p>
        </p:txBody>
      </p:sp>
    </p:spTree>
    <p:extLst>
      <p:ext uri="{BB962C8B-B14F-4D97-AF65-F5344CB8AC3E}">
        <p14:creationId xmlns:p14="http://schemas.microsoft.com/office/powerpoint/2010/main" val="19073318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67</a:t>
            </a:fld>
            <a:endParaRPr lang="en-US" dirty="0"/>
          </a:p>
        </p:txBody>
      </p:sp>
    </p:spTree>
    <p:extLst>
      <p:ext uri="{BB962C8B-B14F-4D97-AF65-F5344CB8AC3E}">
        <p14:creationId xmlns:p14="http://schemas.microsoft.com/office/powerpoint/2010/main" val="25734236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68</a:t>
            </a:fld>
            <a:endParaRPr lang="en-US" dirty="0"/>
          </a:p>
        </p:txBody>
      </p:sp>
    </p:spTree>
    <p:extLst>
      <p:ext uri="{BB962C8B-B14F-4D97-AF65-F5344CB8AC3E}">
        <p14:creationId xmlns:p14="http://schemas.microsoft.com/office/powerpoint/2010/main" val="37509120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69</a:t>
            </a:fld>
            <a:endParaRPr lang="en-US" dirty="0"/>
          </a:p>
        </p:txBody>
      </p:sp>
    </p:spTree>
    <p:extLst>
      <p:ext uri="{BB962C8B-B14F-4D97-AF65-F5344CB8AC3E}">
        <p14:creationId xmlns:p14="http://schemas.microsoft.com/office/powerpoint/2010/main" val="334884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7</a:t>
            </a:fld>
            <a:endParaRPr lang="en-US" dirty="0"/>
          </a:p>
        </p:txBody>
      </p:sp>
    </p:spTree>
    <p:extLst>
      <p:ext uri="{BB962C8B-B14F-4D97-AF65-F5344CB8AC3E}">
        <p14:creationId xmlns:p14="http://schemas.microsoft.com/office/powerpoint/2010/main" val="37191348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70</a:t>
            </a:fld>
            <a:endParaRPr lang="en-US" dirty="0"/>
          </a:p>
        </p:txBody>
      </p:sp>
    </p:spTree>
    <p:extLst>
      <p:ext uri="{BB962C8B-B14F-4D97-AF65-F5344CB8AC3E}">
        <p14:creationId xmlns:p14="http://schemas.microsoft.com/office/powerpoint/2010/main" val="10149480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71</a:t>
            </a:fld>
            <a:endParaRPr lang="en-US" dirty="0"/>
          </a:p>
        </p:txBody>
      </p:sp>
    </p:spTree>
    <p:extLst>
      <p:ext uri="{BB962C8B-B14F-4D97-AF65-F5344CB8AC3E}">
        <p14:creationId xmlns:p14="http://schemas.microsoft.com/office/powerpoint/2010/main" val="39579658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72</a:t>
            </a:fld>
            <a:endParaRPr lang="en-US" dirty="0"/>
          </a:p>
        </p:txBody>
      </p:sp>
    </p:spTree>
    <p:extLst>
      <p:ext uri="{BB962C8B-B14F-4D97-AF65-F5344CB8AC3E}">
        <p14:creationId xmlns:p14="http://schemas.microsoft.com/office/powerpoint/2010/main" val="117994378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73</a:t>
            </a:fld>
            <a:endParaRPr lang="en-US" dirty="0"/>
          </a:p>
        </p:txBody>
      </p:sp>
    </p:spTree>
    <p:extLst>
      <p:ext uri="{BB962C8B-B14F-4D97-AF65-F5344CB8AC3E}">
        <p14:creationId xmlns:p14="http://schemas.microsoft.com/office/powerpoint/2010/main" val="217842748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74</a:t>
            </a:fld>
            <a:endParaRPr lang="en-US" dirty="0"/>
          </a:p>
        </p:txBody>
      </p:sp>
    </p:spTree>
    <p:extLst>
      <p:ext uri="{BB962C8B-B14F-4D97-AF65-F5344CB8AC3E}">
        <p14:creationId xmlns:p14="http://schemas.microsoft.com/office/powerpoint/2010/main" val="7906677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75</a:t>
            </a:fld>
            <a:endParaRPr lang="en-US" dirty="0"/>
          </a:p>
        </p:txBody>
      </p:sp>
    </p:spTree>
    <p:extLst>
      <p:ext uri="{BB962C8B-B14F-4D97-AF65-F5344CB8AC3E}">
        <p14:creationId xmlns:p14="http://schemas.microsoft.com/office/powerpoint/2010/main" val="7971352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76</a:t>
            </a:fld>
            <a:endParaRPr lang="en-US" dirty="0"/>
          </a:p>
        </p:txBody>
      </p:sp>
    </p:spTree>
    <p:extLst>
      <p:ext uri="{BB962C8B-B14F-4D97-AF65-F5344CB8AC3E}">
        <p14:creationId xmlns:p14="http://schemas.microsoft.com/office/powerpoint/2010/main" val="3660009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77</a:t>
            </a:fld>
            <a:endParaRPr lang="en-US" dirty="0"/>
          </a:p>
        </p:txBody>
      </p:sp>
    </p:spTree>
    <p:extLst>
      <p:ext uri="{BB962C8B-B14F-4D97-AF65-F5344CB8AC3E}">
        <p14:creationId xmlns:p14="http://schemas.microsoft.com/office/powerpoint/2010/main" val="42332863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374151"/>
              </a:solidFill>
              <a:effectLst/>
              <a:latin typeface="Söhne"/>
            </a:endParaRPr>
          </a:p>
        </p:txBody>
      </p:sp>
      <p:sp>
        <p:nvSpPr>
          <p:cNvPr id="4" name="Slide Number Placeholder 3"/>
          <p:cNvSpPr>
            <a:spLocks noGrp="1"/>
          </p:cNvSpPr>
          <p:nvPr>
            <p:ph type="sldNum" sz="quarter" idx="5"/>
          </p:nvPr>
        </p:nvSpPr>
        <p:spPr/>
        <p:txBody>
          <a:bodyPr/>
          <a:lstStyle/>
          <a:p>
            <a:fld id="{D4B9A9E5-4F7F-4A7D-9DE1-899232329269}" type="slidenum">
              <a:rPr lang="en-US" smtClean="0"/>
              <a:t>78</a:t>
            </a:fld>
            <a:endParaRPr lang="en-US" dirty="0"/>
          </a:p>
        </p:txBody>
      </p:sp>
    </p:spTree>
    <p:extLst>
      <p:ext uri="{BB962C8B-B14F-4D97-AF65-F5344CB8AC3E}">
        <p14:creationId xmlns:p14="http://schemas.microsoft.com/office/powerpoint/2010/main" val="298577958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79</a:t>
            </a:fld>
            <a:endParaRPr lang="en-US" dirty="0"/>
          </a:p>
        </p:txBody>
      </p:sp>
    </p:spTree>
    <p:extLst>
      <p:ext uri="{BB962C8B-B14F-4D97-AF65-F5344CB8AC3E}">
        <p14:creationId xmlns:p14="http://schemas.microsoft.com/office/powerpoint/2010/main" val="1790240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8</a:t>
            </a:fld>
            <a:endParaRPr lang="en-US" dirty="0"/>
          </a:p>
        </p:txBody>
      </p:sp>
    </p:spTree>
    <p:extLst>
      <p:ext uri="{BB962C8B-B14F-4D97-AF65-F5344CB8AC3E}">
        <p14:creationId xmlns:p14="http://schemas.microsoft.com/office/powerpoint/2010/main" val="379161997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80</a:t>
            </a:fld>
            <a:endParaRPr lang="en-US" dirty="0"/>
          </a:p>
        </p:txBody>
      </p:sp>
    </p:spTree>
    <p:extLst>
      <p:ext uri="{BB962C8B-B14F-4D97-AF65-F5344CB8AC3E}">
        <p14:creationId xmlns:p14="http://schemas.microsoft.com/office/powerpoint/2010/main" val="42779601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81</a:t>
            </a:fld>
            <a:endParaRPr lang="en-US" dirty="0"/>
          </a:p>
        </p:txBody>
      </p:sp>
    </p:spTree>
    <p:extLst>
      <p:ext uri="{BB962C8B-B14F-4D97-AF65-F5344CB8AC3E}">
        <p14:creationId xmlns:p14="http://schemas.microsoft.com/office/powerpoint/2010/main" val="66499219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82</a:t>
            </a:fld>
            <a:endParaRPr lang="en-US" dirty="0"/>
          </a:p>
        </p:txBody>
      </p:sp>
    </p:spTree>
    <p:extLst>
      <p:ext uri="{BB962C8B-B14F-4D97-AF65-F5344CB8AC3E}">
        <p14:creationId xmlns:p14="http://schemas.microsoft.com/office/powerpoint/2010/main" val="290303405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83</a:t>
            </a:fld>
            <a:endParaRPr lang="en-US" dirty="0"/>
          </a:p>
        </p:txBody>
      </p:sp>
    </p:spTree>
    <p:extLst>
      <p:ext uri="{BB962C8B-B14F-4D97-AF65-F5344CB8AC3E}">
        <p14:creationId xmlns:p14="http://schemas.microsoft.com/office/powerpoint/2010/main" val="200551286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84</a:t>
            </a:fld>
            <a:endParaRPr lang="en-US" dirty="0"/>
          </a:p>
        </p:txBody>
      </p:sp>
    </p:spTree>
    <p:extLst>
      <p:ext uri="{BB962C8B-B14F-4D97-AF65-F5344CB8AC3E}">
        <p14:creationId xmlns:p14="http://schemas.microsoft.com/office/powerpoint/2010/main" val="410679305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85</a:t>
            </a:fld>
            <a:endParaRPr lang="en-US" dirty="0"/>
          </a:p>
        </p:txBody>
      </p:sp>
    </p:spTree>
    <p:extLst>
      <p:ext uri="{BB962C8B-B14F-4D97-AF65-F5344CB8AC3E}">
        <p14:creationId xmlns:p14="http://schemas.microsoft.com/office/powerpoint/2010/main" val="91279585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endParaRPr lang="en-US" altLang="en-US"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86</a:t>
            </a:fld>
            <a:endParaRPr lang="en-US" dirty="0"/>
          </a:p>
        </p:txBody>
      </p:sp>
    </p:spTree>
    <p:extLst>
      <p:ext uri="{BB962C8B-B14F-4D97-AF65-F5344CB8AC3E}">
        <p14:creationId xmlns:p14="http://schemas.microsoft.com/office/powerpoint/2010/main" val="139926203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87</a:t>
            </a:fld>
            <a:endParaRPr lang="en-US" dirty="0"/>
          </a:p>
        </p:txBody>
      </p:sp>
    </p:spTree>
    <p:extLst>
      <p:ext uri="{BB962C8B-B14F-4D97-AF65-F5344CB8AC3E}">
        <p14:creationId xmlns:p14="http://schemas.microsoft.com/office/powerpoint/2010/main" val="5658925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endParaRPr lang="en-US" altLang="en-US" dirty="0">
              <a:solidFill>
                <a:schemeClr val="tx1"/>
              </a:solidFill>
            </a:endParaRPr>
          </a:p>
        </p:txBody>
      </p:sp>
      <p:sp>
        <p:nvSpPr>
          <p:cNvPr id="4" name="Slide Number Placeholder 3"/>
          <p:cNvSpPr>
            <a:spLocks noGrp="1"/>
          </p:cNvSpPr>
          <p:nvPr>
            <p:ph type="sldNum" sz="quarter" idx="5"/>
          </p:nvPr>
        </p:nvSpPr>
        <p:spPr/>
        <p:txBody>
          <a:bodyPr/>
          <a:lstStyle/>
          <a:p>
            <a:fld id="{D4B9A9E5-4F7F-4A7D-9DE1-899232329269}" type="slidenum">
              <a:rPr lang="en-US" smtClean="0"/>
              <a:t>88</a:t>
            </a:fld>
            <a:endParaRPr lang="en-US" dirty="0"/>
          </a:p>
        </p:txBody>
      </p:sp>
    </p:spTree>
    <p:extLst>
      <p:ext uri="{BB962C8B-B14F-4D97-AF65-F5344CB8AC3E}">
        <p14:creationId xmlns:p14="http://schemas.microsoft.com/office/powerpoint/2010/main" val="190825900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89</a:t>
            </a:fld>
            <a:endParaRPr lang="en-US" dirty="0"/>
          </a:p>
        </p:txBody>
      </p:sp>
    </p:spTree>
    <p:extLst>
      <p:ext uri="{BB962C8B-B14F-4D97-AF65-F5344CB8AC3E}">
        <p14:creationId xmlns:p14="http://schemas.microsoft.com/office/powerpoint/2010/main" val="919180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9</a:t>
            </a:fld>
            <a:endParaRPr lang="en-US" dirty="0"/>
          </a:p>
        </p:txBody>
      </p:sp>
    </p:spTree>
    <p:extLst>
      <p:ext uri="{BB962C8B-B14F-4D97-AF65-F5344CB8AC3E}">
        <p14:creationId xmlns:p14="http://schemas.microsoft.com/office/powerpoint/2010/main" val="218133899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endParaRPr lang="en-US" altLang="en-US" dirty="0">
              <a:solidFill>
                <a:schemeClr val="tx1"/>
              </a:solidFill>
            </a:endParaRPr>
          </a:p>
          <a:p>
            <a:pPr eaLnBrk="1" hangingPunct="1">
              <a:defRPr/>
            </a:pPr>
            <a:endParaRPr lang="en-US" altLang="en-US"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90</a:t>
            </a:fld>
            <a:endParaRPr lang="en-US" dirty="0"/>
          </a:p>
        </p:txBody>
      </p:sp>
    </p:spTree>
    <p:extLst>
      <p:ext uri="{BB962C8B-B14F-4D97-AF65-F5344CB8AC3E}">
        <p14:creationId xmlns:p14="http://schemas.microsoft.com/office/powerpoint/2010/main" val="31102035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endParaRPr lang="en-US" altLang="en-US" dirty="0"/>
          </a:p>
          <a:p>
            <a:pPr eaLnBrk="1" hangingPunct="1">
              <a:defRPr/>
            </a:pPr>
            <a:endParaRPr lang="en-US" altLang="en-US" dirty="0"/>
          </a:p>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91</a:t>
            </a:fld>
            <a:endParaRPr lang="en-US" dirty="0"/>
          </a:p>
        </p:txBody>
      </p:sp>
    </p:spTree>
    <p:extLst>
      <p:ext uri="{BB962C8B-B14F-4D97-AF65-F5344CB8AC3E}">
        <p14:creationId xmlns:p14="http://schemas.microsoft.com/office/powerpoint/2010/main" val="84206955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endParaRPr lang="en-US" altLang="en-US" dirty="0"/>
          </a:p>
          <a:p>
            <a:pPr eaLnBrk="1" hangingPunct="1">
              <a:defRPr/>
            </a:pPr>
            <a:endParaRPr lang="en-US" altLang="en-US" dirty="0"/>
          </a:p>
          <a:p>
            <a:pPr eaLnBrk="1" hangingPunct="1">
              <a:defRPr/>
            </a:pPr>
            <a:endParaRPr lang="en-US" altLang="en-US" dirty="0"/>
          </a:p>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92</a:t>
            </a:fld>
            <a:endParaRPr lang="en-US" dirty="0"/>
          </a:p>
        </p:txBody>
      </p:sp>
    </p:spTree>
    <p:extLst>
      <p:ext uri="{BB962C8B-B14F-4D97-AF65-F5344CB8AC3E}">
        <p14:creationId xmlns:p14="http://schemas.microsoft.com/office/powerpoint/2010/main" val="89774847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93</a:t>
            </a:fld>
            <a:endParaRPr lang="en-US" dirty="0"/>
          </a:p>
        </p:txBody>
      </p:sp>
    </p:spTree>
    <p:extLst>
      <p:ext uri="{BB962C8B-B14F-4D97-AF65-F5344CB8AC3E}">
        <p14:creationId xmlns:p14="http://schemas.microsoft.com/office/powerpoint/2010/main" val="106108007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94</a:t>
            </a:fld>
            <a:endParaRPr lang="en-US" dirty="0"/>
          </a:p>
        </p:txBody>
      </p:sp>
    </p:spTree>
    <p:extLst>
      <p:ext uri="{BB962C8B-B14F-4D97-AF65-F5344CB8AC3E}">
        <p14:creationId xmlns:p14="http://schemas.microsoft.com/office/powerpoint/2010/main" val="415797482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95</a:t>
            </a:fld>
            <a:endParaRPr lang="en-US" dirty="0"/>
          </a:p>
        </p:txBody>
      </p:sp>
    </p:spTree>
    <p:extLst>
      <p:ext uri="{BB962C8B-B14F-4D97-AF65-F5344CB8AC3E}">
        <p14:creationId xmlns:p14="http://schemas.microsoft.com/office/powerpoint/2010/main" val="404477199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374151"/>
              </a:solidFill>
              <a:effectLst/>
              <a:latin typeface="Söhne"/>
            </a:endParaRPr>
          </a:p>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96</a:t>
            </a:fld>
            <a:endParaRPr lang="en-US" dirty="0"/>
          </a:p>
        </p:txBody>
      </p:sp>
    </p:spTree>
    <p:extLst>
      <p:ext uri="{BB962C8B-B14F-4D97-AF65-F5344CB8AC3E}">
        <p14:creationId xmlns:p14="http://schemas.microsoft.com/office/powerpoint/2010/main" val="225604998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97</a:t>
            </a:fld>
            <a:endParaRPr lang="en-US" dirty="0"/>
          </a:p>
        </p:txBody>
      </p:sp>
    </p:spTree>
    <p:extLst>
      <p:ext uri="{BB962C8B-B14F-4D97-AF65-F5344CB8AC3E}">
        <p14:creationId xmlns:p14="http://schemas.microsoft.com/office/powerpoint/2010/main" val="164312004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endParaRPr lang="en-US" b="0" i="0" dirty="0">
              <a:solidFill>
                <a:srgbClr val="374151"/>
              </a:solidFill>
              <a:effectLst/>
              <a:latin typeface="Söhne"/>
            </a:endParaRPr>
          </a:p>
          <a:p>
            <a:pPr algn="l"/>
            <a:endParaRPr lang="en-US" b="0" i="0" dirty="0">
              <a:solidFill>
                <a:srgbClr val="374151"/>
              </a:solidFill>
              <a:effectLst/>
              <a:latin typeface="Söhne"/>
            </a:endParaRPr>
          </a:p>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98</a:t>
            </a:fld>
            <a:endParaRPr lang="en-US" dirty="0"/>
          </a:p>
        </p:txBody>
      </p:sp>
    </p:spTree>
    <p:extLst>
      <p:ext uri="{BB962C8B-B14F-4D97-AF65-F5344CB8AC3E}">
        <p14:creationId xmlns:p14="http://schemas.microsoft.com/office/powerpoint/2010/main" val="414549712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99</a:t>
            </a:fld>
            <a:endParaRPr lang="en-US" dirty="0"/>
          </a:p>
        </p:txBody>
      </p:sp>
    </p:spTree>
    <p:extLst>
      <p:ext uri="{BB962C8B-B14F-4D97-AF65-F5344CB8AC3E}">
        <p14:creationId xmlns:p14="http://schemas.microsoft.com/office/powerpoint/2010/main" val="11929799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16040" y="4434840"/>
            <a:ext cx="4941771" cy="1122202"/>
          </a:xfrm>
        </p:spPr>
        <p:txBody>
          <a:bodyPr anchor="b">
            <a:noAutofit/>
          </a:bodyPr>
          <a:lstStyle>
            <a:lvl1pPr algn="l">
              <a:defRPr sz="3600" cap="all" spc="150" baseline="0"/>
            </a:lvl1pPr>
          </a:lstStyle>
          <a:p>
            <a:r>
              <a:rPr lang="en-US" dirty="0"/>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416041" y="5586890"/>
            <a:ext cx="4941770" cy="396660"/>
          </a:xfrm>
        </p:spPr>
        <p:txBody>
          <a:bodyPr>
            <a:normAutofit/>
          </a:bodyPr>
          <a:lstStyle>
            <a:lvl1pPr marL="0" indent="0" algn="l">
              <a:lnSpc>
                <a:spcPct val="100000"/>
              </a:lnSpc>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Graphic 7">
            <a:extLst>
              <a:ext uri="{FF2B5EF4-FFF2-40B4-BE49-F238E27FC236}">
                <a16:creationId xmlns:a16="http://schemas.microsoft.com/office/drawing/2014/main" id="{A04F1E16-9A84-4D0E-9706-79C396AF6AE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913108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cap="all" spc="150" baseline="0" dirty="0">
                <a:solidFill>
                  <a:schemeClr val="bg1"/>
                </a:solidFill>
                <a:latin typeface="+mj-lt"/>
                <a:ea typeface="+mj-ea"/>
                <a:cs typeface="+mj-cs"/>
              </a:defRPr>
            </a:lvl1pPr>
          </a:lstStyle>
          <a:p>
            <a:r>
              <a:rPr lang="en-US"/>
              <a:t>CLICK TO EDIT MASTER TITLE STYLE</a:t>
            </a:r>
          </a:p>
        </p:txBody>
      </p:sp>
      <p:pic>
        <p:nvPicPr>
          <p:cNvPr id="11" name="Graphic 10">
            <a:extLst>
              <a:ext uri="{FF2B5EF4-FFF2-40B4-BE49-F238E27FC236}">
                <a16:creationId xmlns:a16="http://schemas.microsoft.com/office/drawing/2014/main" id="{B38B0D13-BD5F-460B-B337-F4A9342026D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5141" y="2358007"/>
            <a:ext cx="2438400" cy="2019300"/>
          </a:xfrm>
          <a:prstGeom prst="rect">
            <a:avLst/>
          </a:prstGeom>
        </p:spPr>
      </p:pic>
      <p:pic>
        <p:nvPicPr>
          <p:cNvPr id="13" name="Graphic 12">
            <a:extLst>
              <a:ext uri="{FF2B5EF4-FFF2-40B4-BE49-F238E27FC236}">
                <a16:creationId xmlns:a16="http://schemas.microsoft.com/office/drawing/2014/main" id="{BE72876B-D3DA-4462-9E24-3354D8D02A27}"/>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000625" y="2531837"/>
            <a:ext cx="2190750" cy="1943100"/>
          </a:xfrm>
          <a:prstGeom prst="rect">
            <a:avLst/>
          </a:prstGeom>
        </p:spPr>
      </p:pic>
      <p:pic>
        <p:nvPicPr>
          <p:cNvPr id="15" name="Graphic 14">
            <a:extLst>
              <a:ext uri="{FF2B5EF4-FFF2-40B4-BE49-F238E27FC236}">
                <a16:creationId xmlns:a16="http://schemas.microsoft.com/office/drawing/2014/main" id="{14A539B6-6E3F-41BA-ACE2-76E8BB651636}"/>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345608" y="2421056"/>
            <a:ext cx="2324100" cy="2057400"/>
          </a:xfrm>
          <a:prstGeom prst="rect">
            <a:avLst/>
          </a:prstGeom>
        </p:spPr>
      </p:pic>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063855" y="3064615"/>
            <a:ext cx="1240971" cy="823912"/>
          </a:xfrm>
        </p:spPr>
        <p:txBody>
          <a:bodyPr anchor="ctr">
            <a:noAutofit/>
          </a:bodyPr>
          <a:lstStyle>
            <a:lvl1pPr marL="0" indent="0" algn="ctr">
              <a:buNone/>
              <a:defRPr lang="en-US" sz="4000" kern="1200" cap="all" spc="15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23" name="Text Placeholder 2">
            <a:extLst>
              <a:ext uri="{FF2B5EF4-FFF2-40B4-BE49-F238E27FC236}">
                <a16:creationId xmlns:a16="http://schemas.microsoft.com/office/drawing/2014/main" id="{A066E2EA-C6EA-4A02-818E-33BD582D92E7}"/>
              </a:ext>
            </a:extLst>
          </p:cNvPr>
          <p:cNvSpPr>
            <a:spLocks noGrp="1"/>
          </p:cNvSpPr>
          <p:nvPr>
            <p:ph type="body" idx="15" hasCustomPrompt="1"/>
          </p:nvPr>
        </p:nvSpPr>
        <p:spPr>
          <a:xfrm>
            <a:off x="5475514" y="3064615"/>
            <a:ext cx="1240971" cy="823912"/>
          </a:xfrm>
        </p:spPr>
        <p:txBody>
          <a:bodyPr anchor="ctr">
            <a:noAutofit/>
          </a:bodyPr>
          <a:lstStyle>
            <a:lvl1pPr marL="0" indent="0" algn="ctr">
              <a:buNone/>
              <a:defRPr lang="en-US" sz="4000" kern="1200" cap="all" spc="15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24" name="Text Placeholder 2">
            <a:extLst>
              <a:ext uri="{FF2B5EF4-FFF2-40B4-BE49-F238E27FC236}">
                <a16:creationId xmlns:a16="http://schemas.microsoft.com/office/drawing/2014/main" id="{97B9C3B0-3522-407C-B662-631E19ECC95F}"/>
              </a:ext>
            </a:extLst>
          </p:cNvPr>
          <p:cNvSpPr>
            <a:spLocks noGrp="1"/>
          </p:cNvSpPr>
          <p:nvPr>
            <p:ph type="body" idx="16" hasCustomPrompt="1"/>
          </p:nvPr>
        </p:nvSpPr>
        <p:spPr>
          <a:xfrm>
            <a:off x="8887174" y="3064615"/>
            <a:ext cx="1240971" cy="823912"/>
          </a:xfrm>
        </p:spPr>
        <p:txBody>
          <a:bodyPr anchor="ctr">
            <a:noAutofit/>
          </a:bodyPr>
          <a:lstStyle>
            <a:lvl1pPr marL="0" indent="0" algn="ctr">
              <a:buNone/>
              <a:defRPr lang="en-US" sz="4000" kern="1200" cap="all" spc="15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129698" y="4824188"/>
            <a:ext cx="3124093" cy="462927"/>
          </a:xfrm>
        </p:spPr>
        <p:txBody>
          <a:bodyPr>
            <a:noAutofit/>
          </a:bodyPr>
          <a:lstStyle>
            <a:lvl1pPr marL="0" indent="0" algn="ctr">
              <a:lnSpc>
                <a:spcPct val="100000"/>
              </a:lnSpc>
              <a:buNone/>
              <a:defRPr sz="2000" cap="all" spc="50" baseline="0">
                <a:solidFill>
                  <a:schemeClr val="bg1"/>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p:txBody>
      </p:sp>
      <p:sp>
        <p:nvSpPr>
          <p:cNvPr id="25" name="Content Placeholder 3">
            <a:extLst>
              <a:ext uri="{FF2B5EF4-FFF2-40B4-BE49-F238E27FC236}">
                <a16:creationId xmlns:a16="http://schemas.microsoft.com/office/drawing/2014/main" id="{82D8880F-3EAC-45C9-91F2-19A193791A18}"/>
              </a:ext>
            </a:extLst>
          </p:cNvPr>
          <p:cNvSpPr>
            <a:spLocks noGrp="1"/>
          </p:cNvSpPr>
          <p:nvPr>
            <p:ph sz="half" idx="17"/>
          </p:nvPr>
        </p:nvSpPr>
        <p:spPr>
          <a:xfrm>
            <a:off x="1129698" y="5280763"/>
            <a:ext cx="3124093" cy="462927"/>
          </a:xfrm>
        </p:spPr>
        <p:txBody>
          <a:bodyPr>
            <a:normAutofit/>
          </a:bodyPr>
          <a:lstStyle>
            <a:lvl1pPr marL="0" indent="0" algn="ctr">
              <a:lnSpc>
                <a:spcPct val="100000"/>
              </a:lnSpc>
              <a:buNone/>
              <a:defRPr sz="1400" cap="none" spc="50" baseline="0">
                <a:solidFill>
                  <a:schemeClr val="bg1"/>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526261" y="4824188"/>
            <a:ext cx="3139479" cy="462927"/>
          </a:xfrm>
        </p:spPr>
        <p:txBody>
          <a:bodyPr>
            <a:normAutofit/>
          </a:bodyPr>
          <a:lstStyle>
            <a:lvl1pPr marL="0" indent="0" algn="ctr">
              <a:lnSpc>
                <a:spcPct val="100000"/>
              </a:lnSpc>
              <a:buNone/>
              <a:defRPr sz="2000" cap="all" spc="50" baseline="0">
                <a:solidFill>
                  <a:schemeClr val="bg1"/>
                </a:solidFill>
              </a:defRPr>
            </a:lvl1pPr>
            <a:lvl2pPr marL="457200" indent="0">
              <a:lnSpc>
                <a:spcPct val="100000"/>
              </a:lnSpc>
              <a:buNone/>
              <a:defRPr sz="2000" cap="all"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p:txBody>
      </p:sp>
      <p:sp>
        <p:nvSpPr>
          <p:cNvPr id="26" name="Content Placeholder 5">
            <a:extLst>
              <a:ext uri="{FF2B5EF4-FFF2-40B4-BE49-F238E27FC236}">
                <a16:creationId xmlns:a16="http://schemas.microsoft.com/office/drawing/2014/main" id="{9019518E-E850-403D-A5B5-4B53F8C4A56B}"/>
              </a:ext>
            </a:extLst>
          </p:cNvPr>
          <p:cNvSpPr>
            <a:spLocks noGrp="1"/>
          </p:cNvSpPr>
          <p:nvPr>
            <p:ph sz="quarter" idx="18"/>
          </p:nvPr>
        </p:nvSpPr>
        <p:spPr>
          <a:xfrm>
            <a:off x="4526261" y="5280763"/>
            <a:ext cx="3139479" cy="462927"/>
          </a:xfrm>
        </p:spPr>
        <p:txBody>
          <a:bodyPr>
            <a:normAutofit/>
          </a:bodyPr>
          <a:lstStyle>
            <a:lvl1pPr marL="0" indent="0" algn="ctr">
              <a:lnSpc>
                <a:spcPct val="100000"/>
              </a:lnSpc>
              <a:buNone/>
              <a:defRPr sz="1400" cap="none" spc="50" baseline="0">
                <a:solidFill>
                  <a:schemeClr val="bg1"/>
                </a:solidFill>
              </a:defRPr>
            </a:lvl1pPr>
            <a:lvl2pPr marL="457200" indent="0" algn="ctr">
              <a:lnSpc>
                <a:spcPct val="100000"/>
              </a:lnSpc>
              <a:buNone/>
              <a:defRPr sz="1400" cap="none"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a:p>
            <a:pPr lvl="1"/>
            <a:r>
              <a:rPr lang="en-US"/>
              <a:t>Second level</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7938210" y="4824188"/>
            <a:ext cx="3124093" cy="462927"/>
          </a:xfrm>
        </p:spPr>
        <p:txBody>
          <a:bodyPr>
            <a:noAutofit/>
          </a:bodyPr>
          <a:lstStyle>
            <a:lvl1pPr marL="0" indent="0" algn="ctr">
              <a:lnSpc>
                <a:spcPct val="100000"/>
              </a:lnSpc>
              <a:buNone/>
              <a:defRPr sz="2000" cap="all" spc="50" baseline="0">
                <a:solidFill>
                  <a:schemeClr val="bg1"/>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p:txBody>
      </p:sp>
      <p:sp>
        <p:nvSpPr>
          <p:cNvPr id="27" name="Content Placeholder 3">
            <a:extLst>
              <a:ext uri="{FF2B5EF4-FFF2-40B4-BE49-F238E27FC236}">
                <a16:creationId xmlns:a16="http://schemas.microsoft.com/office/drawing/2014/main" id="{A8058154-45E5-403E-B714-AC85774F391F}"/>
              </a:ext>
            </a:extLst>
          </p:cNvPr>
          <p:cNvSpPr>
            <a:spLocks noGrp="1"/>
          </p:cNvSpPr>
          <p:nvPr>
            <p:ph sz="half" idx="19"/>
          </p:nvPr>
        </p:nvSpPr>
        <p:spPr>
          <a:xfrm>
            <a:off x="7938210" y="5280763"/>
            <a:ext cx="3124093" cy="462927"/>
          </a:xfrm>
        </p:spPr>
        <p:txBody>
          <a:bodyPr>
            <a:normAutofit/>
          </a:bodyPr>
          <a:lstStyle>
            <a:lvl1pPr marL="0" indent="0" algn="ctr">
              <a:lnSpc>
                <a:spcPct val="100000"/>
              </a:lnSpc>
              <a:buNone/>
              <a:defRPr sz="1400" cap="none" spc="50" baseline="0">
                <a:solidFill>
                  <a:schemeClr val="bg1"/>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144261931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2933700" y="892177"/>
            <a:ext cx="8421688" cy="1325563"/>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933700" y="2776936"/>
            <a:ext cx="3924300"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2933700" y="3834606"/>
            <a:ext cx="3924300"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410173" y="2776936"/>
            <a:ext cx="3943627"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7410173" y="3834606"/>
            <a:ext cx="3943627"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pic>
        <p:nvPicPr>
          <p:cNvPr id="11" name="Graphic 10">
            <a:extLst>
              <a:ext uri="{FF2B5EF4-FFF2-40B4-BE49-F238E27FC236}">
                <a16:creationId xmlns:a16="http://schemas.microsoft.com/office/drawing/2014/main" id="{EE24E1DB-1F20-4C28-8069-D9219D1F8BB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9434" t="20278" b="22673"/>
          <a:stretch/>
        </p:blipFill>
        <p:spPr>
          <a:xfrm>
            <a:off x="25785" y="0"/>
            <a:ext cx="4368030" cy="3912394"/>
          </a:xfrm>
          <a:prstGeom prst="rect">
            <a:avLst/>
          </a:prstGeom>
        </p:spPr>
      </p:pic>
    </p:spTree>
    <p:extLst>
      <p:ext uri="{BB962C8B-B14F-4D97-AF65-F5344CB8AC3E}">
        <p14:creationId xmlns:p14="http://schemas.microsoft.com/office/powerpoint/2010/main" val="3021740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AE202E03-5C65-4305-B969-65220AD41002}"/>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8301" r="41825" b="23071"/>
          <a:stretch/>
        </p:blipFill>
        <p:spPr>
          <a:xfrm flipH="1">
            <a:off x="0" y="0"/>
            <a:ext cx="5441888" cy="6858000"/>
          </a:xfrm>
          <a:custGeom>
            <a:avLst/>
            <a:gdLst>
              <a:gd name="connsiteX0" fmla="*/ 5441888 w 5441888"/>
              <a:gd name="connsiteY0" fmla="*/ 0 h 6858000"/>
              <a:gd name="connsiteX1" fmla="*/ 0 w 5441888"/>
              <a:gd name="connsiteY1" fmla="*/ 0 h 6858000"/>
              <a:gd name="connsiteX2" fmla="*/ 0 w 5441888"/>
              <a:gd name="connsiteY2" fmla="*/ 6858000 h 6858000"/>
              <a:gd name="connsiteX3" fmla="*/ 5441888 w 54418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441888" h="6858000">
                <a:moveTo>
                  <a:pt x="5441888" y="0"/>
                </a:moveTo>
                <a:lnTo>
                  <a:pt x="0" y="0"/>
                </a:lnTo>
                <a:lnTo>
                  <a:pt x="0" y="6858000"/>
                </a:lnTo>
                <a:lnTo>
                  <a:pt x="5441888" y="6858000"/>
                </a:lnTo>
                <a:close/>
              </a:path>
            </a:pathLst>
          </a:custGeom>
        </p:spPr>
      </p:pic>
      <p:sp>
        <p:nvSpPr>
          <p:cNvPr id="19" name="Title 1">
            <a:extLst>
              <a:ext uri="{FF2B5EF4-FFF2-40B4-BE49-F238E27FC236}">
                <a16:creationId xmlns:a16="http://schemas.microsoft.com/office/drawing/2014/main" id="{1E1C8C6D-0530-475B-A7F7-0E00C33ACFEB}"/>
              </a:ext>
            </a:extLst>
          </p:cNvPr>
          <p:cNvSpPr>
            <a:spLocks noGrp="1"/>
          </p:cNvSpPr>
          <p:nvPr>
            <p:ph type="title" hasCustomPrompt="1"/>
          </p:nvPr>
        </p:nvSpPr>
        <p:spPr>
          <a:xfrm>
            <a:off x="5920169" y="1152771"/>
            <a:ext cx="5431971" cy="846301"/>
          </a:xfrm>
        </p:spPr>
        <p:txBody>
          <a:bodyPr anchor="t">
            <a:normAutofit/>
          </a:bodyPr>
          <a:lstStyle>
            <a:lvl1pPr>
              <a:defRPr lang="en-US" sz="2800" kern="1200" cap="all" spc="150" baseline="0" dirty="0">
                <a:solidFill>
                  <a:schemeClr val="tx1"/>
                </a:solidFill>
                <a:latin typeface="+mj-lt"/>
                <a:ea typeface="+mj-ea"/>
                <a:cs typeface="+mj-cs"/>
              </a:defRPr>
            </a:lvl1pPr>
          </a:lstStyle>
          <a:p>
            <a:r>
              <a:rPr lang="en-US"/>
              <a:t>CLICK TO EDIT MASTER TITLE STYLE</a:t>
            </a:r>
          </a:p>
        </p:txBody>
      </p:sp>
      <p:sp>
        <p:nvSpPr>
          <p:cNvPr id="20" name="Text Placeholder 15">
            <a:extLst>
              <a:ext uri="{FF2B5EF4-FFF2-40B4-BE49-F238E27FC236}">
                <a16:creationId xmlns:a16="http://schemas.microsoft.com/office/drawing/2014/main" id="{3D2778A3-7084-4333-8349-03B1FEB5FE75}"/>
              </a:ext>
            </a:extLst>
          </p:cNvPr>
          <p:cNvSpPr>
            <a:spLocks noGrp="1"/>
          </p:cNvSpPr>
          <p:nvPr>
            <p:ph type="body" sz="quarter" idx="13" hasCustomPrompt="1"/>
          </p:nvPr>
        </p:nvSpPr>
        <p:spPr>
          <a:xfrm>
            <a:off x="5922254" y="2469515"/>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25" name="Text Placeholder 18">
            <a:extLst>
              <a:ext uri="{FF2B5EF4-FFF2-40B4-BE49-F238E27FC236}">
                <a16:creationId xmlns:a16="http://schemas.microsoft.com/office/drawing/2014/main" id="{70ED2545-F96B-400C-B6F4-F1D2D83B7243}"/>
              </a:ext>
            </a:extLst>
          </p:cNvPr>
          <p:cNvSpPr>
            <a:spLocks noGrp="1"/>
          </p:cNvSpPr>
          <p:nvPr>
            <p:ph type="body" sz="quarter" idx="15" hasCustomPrompt="1"/>
          </p:nvPr>
        </p:nvSpPr>
        <p:spPr>
          <a:xfrm>
            <a:off x="5921828" y="2798940"/>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26" name="Text Placeholder 15">
            <a:extLst>
              <a:ext uri="{FF2B5EF4-FFF2-40B4-BE49-F238E27FC236}">
                <a16:creationId xmlns:a16="http://schemas.microsoft.com/office/drawing/2014/main" id="{4A2FECA2-3808-47DC-84EB-CD3395C2052D}"/>
              </a:ext>
            </a:extLst>
          </p:cNvPr>
          <p:cNvSpPr>
            <a:spLocks noGrp="1"/>
          </p:cNvSpPr>
          <p:nvPr>
            <p:ph type="body" sz="quarter" idx="23" hasCustomPrompt="1"/>
          </p:nvPr>
        </p:nvSpPr>
        <p:spPr>
          <a:xfrm>
            <a:off x="5922254" y="3569311"/>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27" name="Text Placeholder 18">
            <a:extLst>
              <a:ext uri="{FF2B5EF4-FFF2-40B4-BE49-F238E27FC236}">
                <a16:creationId xmlns:a16="http://schemas.microsoft.com/office/drawing/2014/main" id="{24393B9A-03C4-45C1-8172-F8B354458A48}"/>
              </a:ext>
            </a:extLst>
          </p:cNvPr>
          <p:cNvSpPr>
            <a:spLocks noGrp="1"/>
          </p:cNvSpPr>
          <p:nvPr>
            <p:ph type="body" sz="quarter" idx="24" hasCustomPrompt="1"/>
          </p:nvPr>
        </p:nvSpPr>
        <p:spPr>
          <a:xfrm>
            <a:off x="5921828" y="3898736"/>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28" name="Text Placeholder 15">
            <a:extLst>
              <a:ext uri="{FF2B5EF4-FFF2-40B4-BE49-F238E27FC236}">
                <a16:creationId xmlns:a16="http://schemas.microsoft.com/office/drawing/2014/main" id="{18EC24A5-B4A5-4BAB-AE40-30EB69D6EF73}"/>
              </a:ext>
            </a:extLst>
          </p:cNvPr>
          <p:cNvSpPr>
            <a:spLocks noGrp="1"/>
          </p:cNvSpPr>
          <p:nvPr>
            <p:ph type="body" sz="quarter" idx="25" hasCustomPrompt="1"/>
          </p:nvPr>
        </p:nvSpPr>
        <p:spPr>
          <a:xfrm>
            <a:off x="5922254" y="4669107"/>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29" name="Text Placeholder 18">
            <a:extLst>
              <a:ext uri="{FF2B5EF4-FFF2-40B4-BE49-F238E27FC236}">
                <a16:creationId xmlns:a16="http://schemas.microsoft.com/office/drawing/2014/main" id="{726F36C0-4E6A-4A10-960D-11D78D044478}"/>
              </a:ext>
            </a:extLst>
          </p:cNvPr>
          <p:cNvSpPr>
            <a:spLocks noGrp="1"/>
          </p:cNvSpPr>
          <p:nvPr>
            <p:ph type="body" sz="quarter" idx="26" hasCustomPrompt="1"/>
          </p:nvPr>
        </p:nvSpPr>
        <p:spPr>
          <a:xfrm>
            <a:off x="5921828" y="4998532"/>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a:lstStyle>
            <a:lvl1pPr>
              <a:defRPr sz="900"/>
            </a:lvl1pPr>
          </a:lstStyle>
          <a:p>
            <a:r>
              <a:rPr lang="en-US" dirty="0"/>
              <a:t>20XX</a:t>
            </a:r>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a:lstStyle>
            <a:lvl1pPr>
              <a:defRPr sz="900"/>
            </a:lvl1pPr>
          </a:lstStyle>
          <a:p>
            <a:r>
              <a:rPr lang="en-US" dirty="0"/>
              <a:t>Pitch Deck</a:t>
            </a:r>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2376933483"/>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l">
              <a:defRPr lang="en-US" sz="2800" kern="1200" spc="150" baseline="0" dirty="0">
                <a:solidFill>
                  <a:schemeClr val="tx1"/>
                </a:solidFill>
                <a:latin typeface="+mj-lt"/>
                <a:ea typeface="+mj-ea"/>
                <a:cs typeface="+mj-cs"/>
              </a:defRPr>
            </a:lvl1pPr>
          </a:lstStyle>
          <a:p>
            <a:r>
              <a:rPr lang="en-US"/>
              <a:t>CLICK TO EDIT MASTER TITLE STYLE</a:t>
            </a:r>
          </a:p>
        </p:txBody>
      </p:sp>
      <p:sp>
        <p:nvSpPr>
          <p:cNvPr id="15" name="Text Placeholder 14">
            <a:extLst>
              <a:ext uri="{FF2B5EF4-FFF2-40B4-BE49-F238E27FC236}">
                <a16:creationId xmlns:a16="http://schemas.microsoft.com/office/drawing/2014/main" id="{B250D272-9B39-4C2D-B0F5-21010D11E437}"/>
              </a:ext>
            </a:extLst>
          </p:cNvPr>
          <p:cNvSpPr>
            <a:spLocks noGrp="1"/>
          </p:cNvSpPr>
          <p:nvPr>
            <p:ph type="body" sz="quarter" idx="16"/>
          </p:nvPr>
        </p:nvSpPr>
        <p:spPr>
          <a:xfrm>
            <a:off x="748749" y="1361938"/>
            <a:ext cx="6765925" cy="496888"/>
          </a:xfrm>
        </p:spPr>
        <p:txBody>
          <a:bodyPr>
            <a:noAutofit/>
          </a:bodyPr>
          <a:lstStyle>
            <a:lvl1pPr marL="0" indent="0">
              <a:buNone/>
              <a:defRPr sz="18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Click to edit Master text styles</a:t>
            </a:r>
          </a:p>
        </p:txBody>
      </p:sp>
      <p:sp>
        <p:nvSpPr>
          <p:cNvPr id="7" name="Chart Placeholder 6">
            <a:extLst>
              <a:ext uri="{FF2B5EF4-FFF2-40B4-BE49-F238E27FC236}">
                <a16:creationId xmlns:a16="http://schemas.microsoft.com/office/drawing/2014/main" id="{08AF2DB4-A973-4307-B59C-6058A138835C}"/>
              </a:ext>
            </a:extLst>
          </p:cNvPr>
          <p:cNvSpPr>
            <a:spLocks noGrp="1"/>
          </p:cNvSpPr>
          <p:nvPr>
            <p:ph type="chart" sz="quarter" idx="13"/>
          </p:nvPr>
        </p:nvSpPr>
        <p:spPr>
          <a:xfrm>
            <a:off x="838200" y="2286002"/>
            <a:ext cx="6094270" cy="3542143"/>
          </a:xfrm>
        </p:spPr>
        <p:txBody>
          <a:bodyPr/>
          <a:lstStyle/>
          <a:p>
            <a:r>
              <a:rPr lang="en-US"/>
              <a:t>Click icon to add chart</a:t>
            </a:r>
            <a:endParaRPr lang="en-US" dirty="0"/>
          </a:p>
        </p:txBody>
      </p:sp>
      <p:sp>
        <p:nvSpPr>
          <p:cNvPr id="11" name="Text Placeholder 10">
            <a:extLst>
              <a:ext uri="{FF2B5EF4-FFF2-40B4-BE49-F238E27FC236}">
                <a16:creationId xmlns:a16="http://schemas.microsoft.com/office/drawing/2014/main" id="{339C283A-EC40-421C-8A0E-F9A3161C8890}"/>
              </a:ext>
            </a:extLst>
          </p:cNvPr>
          <p:cNvSpPr>
            <a:spLocks noGrp="1"/>
          </p:cNvSpPr>
          <p:nvPr>
            <p:ph type="body" sz="quarter" idx="14"/>
          </p:nvPr>
        </p:nvSpPr>
        <p:spPr>
          <a:xfrm>
            <a:off x="7858125" y="2284624"/>
            <a:ext cx="3147332" cy="306388"/>
          </a:xfrm>
        </p:spPr>
        <p:txBody>
          <a:bodyPr>
            <a:noAutofit/>
          </a:bodyPr>
          <a:lstStyle>
            <a:lvl1pPr marL="0" indent="0">
              <a:buNone/>
              <a:defRPr sz="1400" cap="all" spc="150" baseline="0">
                <a:solidFill>
                  <a:schemeClr val="tx1"/>
                </a:solidFill>
                <a:latin typeface="+mj-lt"/>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13" name="Content Placeholder 12">
            <a:extLst>
              <a:ext uri="{FF2B5EF4-FFF2-40B4-BE49-F238E27FC236}">
                <a16:creationId xmlns:a16="http://schemas.microsoft.com/office/drawing/2014/main" id="{305CA2B1-D510-4949-A638-C1A064DA41A7}"/>
              </a:ext>
            </a:extLst>
          </p:cNvPr>
          <p:cNvSpPr>
            <a:spLocks noGrp="1"/>
          </p:cNvSpPr>
          <p:nvPr>
            <p:ph sz="quarter" idx="15" hasCustomPrompt="1"/>
          </p:nvPr>
        </p:nvSpPr>
        <p:spPr>
          <a:xfrm>
            <a:off x="7858125" y="2779713"/>
            <a:ext cx="3148013" cy="3095625"/>
          </a:xfrm>
        </p:spPr>
        <p:txBody>
          <a:bodyPr>
            <a:normAutofit/>
          </a:bodyPr>
          <a:lstStyle>
            <a:lvl1pPr marL="0" indent="0">
              <a:buNone/>
              <a:defRPr sz="1200">
                <a:solidFill>
                  <a:schemeClr val="tx1">
                    <a:lumMod val="65000"/>
                    <a:lumOff val="35000"/>
                  </a:schemeClr>
                </a:solidFill>
              </a:defRPr>
            </a:lvl1pPr>
            <a:lvl2pPr marL="457200" indent="0">
              <a:buNone/>
              <a:defRPr sz="1100">
                <a:solidFill>
                  <a:schemeClr val="tx1">
                    <a:lumMod val="65000"/>
                    <a:lumOff val="35000"/>
                  </a:schemeClr>
                </a:solidFill>
              </a:defRPr>
            </a:lvl2pPr>
            <a:lvl3pPr marL="914400" indent="0">
              <a:buNone/>
              <a:defRPr sz="1050">
                <a:solidFill>
                  <a:schemeClr val="tx1">
                    <a:lumMod val="65000"/>
                    <a:lumOff val="35000"/>
                  </a:schemeClr>
                </a:solidFill>
              </a:defRPr>
            </a:lvl3pPr>
            <a:lvl4pPr marL="1371600" indent="0">
              <a:buNone/>
              <a:defRPr sz="1000">
                <a:solidFill>
                  <a:schemeClr val="tx1">
                    <a:lumMod val="65000"/>
                    <a:lumOff val="35000"/>
                  </a:schemeClr>
                </a:solidFill>
              </a:defRPr>
            </a:lvl4pPr>
            <a:lvl5pPr marL="1828800" indent="0">
              <a:buNone/>
              <a:defRPr sz="1000">
                <a:solidFill>
                  <a:schemeClr val="tx1">
                    <a:lumMod val="65000"/>
                    <a:lumOff val="35000"/>
                  </a:schemeClr>
                </a:solidFill>
              </a:defRPr>
            </a:lvl5pPr>
          </a:lstStyle>
          <a:p>
            <a:pPr lvl="0"/>
            <a:r>
              <a:rPr lang="en-US" dirty="0"/>
              <a:t>Click to add content</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Pitch Deck</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3491003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46070C-E825-43D0-99F4-8B4614131131}"/>
              </a:ext>
              <a:ext uri="{C183D7F6-B498-43B3-948B-1728B52AA6E4}">
                <adec:decorative xmlns:adec="http://schemas.microsoft.com/office/drawing/2017/decorative" val="1"/>
              </a:ext>
            </a:extLst>
          </p:cNvPr>
          <p:cNvSpPr/>
          <p:nvPr userDrawn="1"/>
        </p:nvSpPr>
        <p:spPr>
          <a:xfrm>
            <a:off x="0" y="3057683"/>
            <a:ext cx="12191998" cy="20101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1F8C642-49FB-4E16-A3A0-B2ACBEABFFD6}"/>
              </a:ext>
            </a:extLst>
          </p:cNvPr>
          <p:cNvSpPr>
            <a:spLocks noGrp="1"/>
          </p:cNvSpPr>
          <p:nvPr>
            <p:ph type="title" hasCustomPrompt="1"/>
          </p:nvPr>
        </p:nvSpPr>
        <p:spPr/>
        <p:txBody>
          <a:bodyPr>
            <a:normAutofit/>
          </a:bodyPr>
          <a:lstStyle>
            <a:lvl1pPr algn="l">
              <a:defRPr lang="en-US" sz="2800" kern="1200" spc="150" baseline="0" dirty="0">
                <a:solidFill>
                  <a:schemeClr val="tx1"/>
                </a:solidFill>
                <a:latin typeface="+mj-lt"/>
                <a:ea typeface="+mj-ea"/>
                <a:cs typeface="+mj-cs"/>
              </a:defRPr>
            </a:lvl1pPr>
          </a:lstStyle>
          <a:p>
            <a:r>
              <a:rPr lang="en-US" noProof="0" dirty="0"/>
              <a:t>CLICK TO EDIT MASTER TITLE STYLE</a:t>
            </a:r>
          </a:p>
        </p:txBody>
      </p:sp>
      <p:sp>
        <p:nvSpPr>
          <p:cNvPr id="6" name="Text Placeholder 10">
            <a:extLst>
              <a:ext uri="{FF2B5EF4-FFF2-40B4-BE49-F238E27FC236}">
                <a16:creationId xmlns:a16="http://schemas.microsoft.com/office/drawing/2014/main" id="{E4E92FC5-6FC2-45C2-9200-3244F9EA69A0}"/>
              </a:ext>
            </a:extLst>
          </p:cNvPr>
          <p:cNvSpPr>
            <a:spLocks noGrp="1"/>
          </p:cNvSpPr>
          <p:nvPr>
            <p:ph type="body" sz="quarter" idx="33" hasCustomPrompt="1"/>
          </p:nvPr>
        </p:nvSpPr>
        <p:spPr>
          <a:xfrm>
            <a:off x="914399" y="3354712"/>
            <a:ext cx="731520" cy="457200"/>
          </a:xfrm>
        </p:spPr>
        <p:txBody>
          <a:bodyPr anchor="ctr"/>
          <a:lstStyle>
            <a:lvl1pPr marL="0" indent="0" algn="l">
              <a:buNone/>
              <a:defRPr sz="1400" b="1">
                <a:solidFill>
                  <a:schemeClr val="tx1"/>
                </a:solidFill>
                <a:latin typeface="+mj-lt"/>
              </a:defRPr>
            </a:lvl1pPr>
          </a:lstStyle>
          <a:p>
            <a:pPr lvl="0"/>
            <a:r>
              <a:rPr lang="en-US" noProof="0" dirty="0"/>
              <a:t>Year</a:t>
            </a:r>
          </a:p>
        </p:txBody>
      </p:sp>
      <p:sp>
        <p:nvSpPr>
          <p:cNvPr id="7" name="Text Placeholder 10">
            <a:extLst>
              <a:ext uri="{FF2B5EF4-FFF2-40B4-BE49-F238E27FC236}">
                <a16:creationId xmlns:a16="http://schemas.microsoft.com/office/drawing/2014/main" id="{4D75C136-D6C3-4431-8776-997070627AAB}"/>
              </a:ext>
            </a:extLst>
          </p:cNvPr>
          <p:cNvSpPr>
            <a:spLocks noGrp="1"/>
          </p:cNvSpPr>
          <p:nvPr>
            <p:ph type="body" sz="quarter" idx="34" hasCustomPrompt="1"/>
          </p:nvPr>
        </p:nvSpPr>
        <p:spPr>
          <a:xfrm>
            <a:off x="1965960"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8" name="Text Placeholder 10">
            <a:extLst>
              <a:ext uri="{FF2B5EF4-FFF2-40B4-BE49-F238E27FC236}">
                <a16:creationId xmlns:a16="http://schemas.microsoft.com/office/drawing/2014/main" id="{FD15D323-BFE3-4ACE-9A2E-C9EB69458B12}"/>
              </a:ext>
            </a:extLst>
          </p:cNvPr>
          <p:cNvSpPr>
            <a:spLocks noGrp="1"/>
          </p:cNvSpPr>
          <p:nvPr>
            <p:ph type="body" sz="quarter" idx="35" hasCustomPrompt="1"/>
          </p:nvPr>
        </p:nvSpPr>
        <p:spPr>
          <a:xfrm>
            <a:off x="2753880"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9" name="Text Placeholder 10">
            <a:extLst>
              <a:ext uri="{FF2B5EF4-FFF2-40B4-BE49-F238E27FC236}">
                <a16:creationId xmlns:a16="http://schemas.microsoft.com/office/drawing/2014/main" id="{3B520767-B49F-4503-8120-B66E411F33E4}"/>
              </a:ext>
            </a:extLst>
          </p:cNvPr>
          <p:cNvSpPr>
            <a:spLocks noGrp="1"/>
          </p:cNvSpPr>
          <p:nvPr>
            <p:ph type="body" sz="quarter" idx="36" hasCustomPrompt="1"/>
          </p:nvPr>
        </p:nvSpPr>
        <p:spPr>
          <a:xfrm>
            <a:off x="3541800"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10" name="Text Placeholder 10">
            <a:extLst>
              <a:ext uri="{FF2B5EF4-FFF2-40B4-BE49-F238E27FC236}">
                <a16:creationId xmlns:a16="http://schemas.microsoft.com/office/drawing/2014/main" id="{30C2F5A0-E03E-4C89-B9EB-8D48889F5F91}"/>
              </a:ext>
            </a:extLst>
          </p:cNvPr>
          <p:cNvSpPr>
            <a:spLocks noGrp="1"/>
          </p:cNvSpPr>
          <p:nvPr>
            <p:ph type="body" sz="quarter" idx="37" hasCustomPrompt="1"/>
          </p:nvPr>
        </p:nvSpPr>
        <p:spPr>
          <a:xfrm>
            <a:off x="4329720"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12" name="Text Placeholder 10">
            <a:extLst>
              <a:ext uri="{FF2B5EF4-FFF2-40B4-BE49-F238E27FC236}">
                <a16:creationId xmlns:a16="http://schemas.microsoft.com/office/drawing/2014/main" id="{59D3CBFE-13C8-4DB1-A831-9393264923E7}"/>
              </a:ext>
            </a:extLst>
          </p:cNvPr>
          <p:cNvSpPr>
            <a:spLocks noGrp="1"/>
          </p:cNvSpPr>
          <p:nvPr>
            <p:ph type="body" sz="quarter" idx="39" hasCustomPrompt="1"/>
          </p:nvPr>
        </p:nvSpPr>
        <p:spPr>
          <a:xfrm>
            <a:off x="5117640"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13" name="Text Placeholder 10">
            <a:extLst>
              <a:ext uri="{FF2B5EF4-FFF2-40B4-BE49-F238E27FC236}">
                <a16:creationId xmlns:a16="http://schemas.microsoft.com/office/drawing/2014/main" id="{82385A0A-C61D-4BBD-AC77-D7642F895E22}"/>
              </a:ext>
            </a:extLst>
          </p:cNvPr>
          <p:cNvSpPr>
            <a:spLocks noGrp="1"/>
          </p:cNvSpPr>
          <p:nvPr>
            <p:ph type="body" sz="quarter" idx="40" hasCustomPrompt="1"/>
          </p:nvPr>
        </p:nvSpPr>
        <p:spPr>
          <a:xfrm>
            <a:off x="5905560"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14" name="Text Placeholder 10">
            <a:extLst>
              <a:ext uri="{FF2B5EF4-FFF2-40B4-BE49-F238E27FC236}">
                <a16:creationId xmlns:a16="http://schemas.microsoft.com/office/drawing/2014/main" id="{FED89FCE-7507-4C8C-923F-922290589466}"/>
              </a:ext>
            </a:extLst>
          </p:cNvPr>
          <p:cNvSpPr>
            <a:spLocks noGrp="1"/>
          </p:cNvSpPr>
          <p:nvPr>
            <p:ph type="body" sz="quarter" idx="41" hasCustomPrompt="1"/>
          </p:nvPr>
        </p:nvSpPr>
        <p:spPr>
          <a:xfrm>
            <a:off x="6693480"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16" name="Text Placeholder 10">
            <a:extLst>
              <a:ext uri="{FF2B5EF4-FFF2-40B4-BE49-F238E27FC236}">
                <a16:creationId xmlns:a16="http://schemas.microsoft.com/office/drawing/2014/main" id="{2A9276DB-F427-4F8E-8E4C-466600F390FD}"/>
              </a:ext>
            </a:extLst>
          </p:cNvPr>
          <p:cNvSpPr>
            <a:spLocks noGrp="1"/>
          </p:cNvSpPr>
          <p:nvPr>
            <p:ph type="body" sz="quarter" idx="43" hasCustomPrompt="1"/>
          </p:nvPr>
        </p:nvSpPr>
        <p:spPr>
          <a:xfrm>
            <a:off x="7481400"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17" name="Text Placeholder 10">
            <a:extLst>
              <a:ext uri="{FF2B5EF4-FFF2-40B4-BE49-F238E27FC236}">
                <a16:creationId xmlns:a16="http://schemas.microsoft.com/office/drawing/2014/main" id="{79023948-0C1E-4DAB-B885-1C713409AA08}"/>
              </a:ext>
            </a:extLst>
          </p:cNvPr>
          <p:cNvSpPr>
            <a:spLocks noGrp="1"/>
          </p:cNvSpPr>
          <p:nvPr>
            <p:ph type="body" sz="quarter" idx="44" hasCustomPrompt="1"/>
          </p:nvPr>
        </p:nvSpPr>
        <p:spPr>
          <a:xfrm>
            <a:off x="8269320"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15" name="Text Placeholder 10">
            <a:extLst>
              <a:ext uri="{FF2B5EF4-FFF2-40B4-BE49-F238E27FC236}">
                <a16:creationId xmlns:a16="http://schemas.microsoft.com/office/drawing/2014/main" id="{F2F73935-BF53-4510-8B8F-EDB1CD56A1BB}"/>
              </a:ext>
            </a:extLst>
          </p:cNvPr>
          <p:cNvSpPr>
            <a:spLocks noGrp="1"/>
          </p:cNvSpPr>
          <p:nvPr>
            <p:ph type="body" sz="quarter" idx="42" hasCustomPrompt="1"/>
          </p:nvPr>
        </p:nvSpPr>
        <p:spPr>
          <a:xfrm>
            <a:off x="9057240"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18" name="Text Placeholder 10">
            <a:extLst>
              <a:ext uri="{FF2B5EF4-FFF2-40B4-BE49-F238E27FC236}">
                <a16:creationId xmlns:a16="http://schemas.microsoft.com/office/drawing/2014/main" id="{4AB6A03C-6180-41ED-A88D-ECBB80D160F2}"/>
              </a:ext>
            </a:extLst>
          </p:cNvPr>
          <p:cNvSpPr>
            <a:spLocks noGrp="1"/>
          </p:cNvSpPr>
          <p:nvPr>
            <p:ph type="body" sz="quarter" idx="45" hasCustomPrompt="1"/>
          </p:nvPr>
        </p:nvSpPr>
        <p:spPr>
          <a:xfrm>
            <a:off x="9845160"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19" name="Text Placeholder 10">
            <a:extLst>
              <a:ext uri="{FF2B5EF4-FFF2-40B4-BE49-F238E27FC236}">
                <a16:creationId xmlns:a16="http://schemas.microsoft.com/office/drawing/2014/main" id="{145AD645-55F0-41A9-AC53-ED30BF1340BA}"/>
              </a:ext>
            </a:extLst>
          </p:cNvPr>
          <p:cNvSpPr>
            <a:spLocks noGrp="1"/>
          </p:cNvSpPr>
          <p:nvPr>
            <p:ph type="body" sz="quarter" idx="46" hasCustomPrompt="1"/>
          </p:nvPr>
        </p:nvSpPr>
        <p:spPr>
          <a:xfrm>
            <a:off x="10633085"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11" name="Text Placeholder 10">
            <a:extLst>
              <a:ext uri="{FF2B5EF4-FFF2-40B4-BE49-F238E27FC236}">
                <a16:creationId xmlns:a16="http://schemas.microsoft.com/office/drawing/2014/main" id="{AB3645A3-D681-45BF-B195-452D000802CA}"/>
              </a:ext>
            </a:extLst>
          </p:cNvPr>
          <p:cNvSpPr>
            <a:spLocks noGrp="1"/>
          </p:cNvSpPr>
          <p:nvPr>
            <p:ph type="body" sz="quarter" idx="38" hasCustomPrompt="1"/>
          </p:nvPr>
        </p:nvSpPr>
        <p:spPr>
          <a:xfrm>
            <a:off x="914400" y="4292468"/>
            <a:ext cx="731520" cy="457200"/>
          </a:xfrm>
        </p:spPr>
        <p:txBody>
          <a:bodyPr anchor="ctr"/>
          <a:lstStyle>
            <a:lvl1pPr marL="0" indent="0" algn="l">
              <a:buNone/>
              <a:defRPr sz="1400" b="1">
                <a:solidFill>
                  <a:schemeClr val="tx1"/>
                </a:solidFill>
                <a:latin typeface="+mj-lt"/>
              </a:defRPr>
            </a:lvl1pPr>
          </a:lstStyle>
          <a:p>
            <a:pPr lvl="0"/>
            <a:r>
              <a:rPr lang="en-US" noProof="0" dirty="0"/>
              <a:t>Year</a:t>
            </a:r>
          </a:p>
        </p:txBody>
      </p:sp>
      <p:sp>
        <p:nvSpPr>
          <p:cNvPr id="20" name="Text Placeholder 10">
            <a:extLst>
              <a:ext uri="{FF2B5EF4-FFF2-40B4-BE49-F238E27FC236}">
                <a16:creationId xmlns:a16="http://schemas.microsoft.com/office/drawing/2014/main" id="{C39F248D-01B4-40EE-B483-E8E81806DFBE}"/>
              </a:ext>
            </a:extLst>
          </p:cNvPr>
          <p:cNvSpPr>
            <a:spLocks noGrp="1"/>
          </p:cNvSpPr>
          <p:nvPr>
            <p:ph type="body" sz="quarter" idx="47" hasCustomPrompt="1"/>
          </p:nvPr>
        </p:nvSpPr>
        <p:spPr>
          <a:xfrm>
            <a:off x="1969915"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21" name="Text Placeholder 10">
            <a:extLst>
              <a:ext uri="{FF2B5EF4-FFF2-40B4-BE49-F238E27FC236}">
                <a16:creationId xmlns:a16="http://schemas.microsoft.com/office/drawing/2014/main" id="{1D0F1859-7A34-42DF-873E-2CF864E4C4BE}"/>
              </a:ext>
            </a:extLst>
          </p:cNvPr>
          <p:cNvSpPr>
            <a:spLocks noGrp="1"/>
          </p:cNvSpPr>
          <p:nvPr>
            <p:ph type="body" sz="quarter" idx="48" hasCustomPrompt="1"/>
          </p:nvPr>
        </p:nvSpPr>
        <p:spPr>
          <a:xfrm>
            <a:off x="2757602"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22" name="Text Placeholder 10">
            <a:extLst>
              <a:ext uri="{FF2B5EF4-FFF2-40B4-BE49-F238E27FC236}">
                <a16:creationId xmlns:a16="http://schemas.microsoft.com/office/drawing/2014/main" id="{6EB397AF-B5C1-40FE-86D4-BA660E4C6E46}"/>
              </a:ext>
            </a:extLst>
          </p:cNvPr>
          <p:cNvSpPr>
            <a:spLocks noGrp="1"/>
          </p:cNvSpPr>
          <p:nvPr>
            <p:ph type="body" sz="quarter" idx="49" hasCustomPrompt="1"/>
          </p:nvPr>
        </p:nvSpPr>
        <p:spPr>
          <a:xfrm>
            <a:off x="3545289"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23" name="Text Placeholder 10">
            <a:extLst>
              <a:ext uri="{FF2B5EF4-FFF2-40B4-BE49-F238E27FC236}">
                <a16:creationId xmlns:a16="http://schemas.microsoft.com/office/drawing/2014/main" id="{AF1343D5-DC0F-4C7E-967F-CFC300A2C807}"/>
              </a:ext>
            </a:extLst>
          </p:cNvPr>
          <p:cNvSpPr>
            <a:spLocks noGrp="1"/>
          </p:cNvSpPr>
          <p:nvPr>
            <p:ph type="body" sz="quarter" idx="50" hasCustomPrompt="1"/>
          </p:nvPr>
        </p:nvSpPr>
        <p:spPr>
          <a:xfrm>
            <a:off x="4332976"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24" name="Text Placeholder 10">
            <a:extLst>
              <a:ext uri="{FF2B5EF4-FFF2-40B4-BE49-F238E27FC236}">
                <a16:creationId xmlns:a16="http://schemas.microsoft.com/office/drawing/2014/main" id="{9AD688A5-D2DF-4FC3-8171-FAEA8C4F5566}"/>
              </a:ext>
            </a:extLst>
          </p:cNvPr>
          <p:cNvSpPr>
            <a:spLocks noGrp="1"/>
          </p:cNvSpPr>
          <p:nvPr>
            <p:ph type="body" sz="quarter" idx="51" hasCustomPrompt="1"/>
          </p:nvPr>
        </p:nvSpPr>
        <p:spPr>
          <a:xfrm>
            <a:off x="5120663"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25" name="Text Placeholder 10">
            <a:extLst>
              <a:ext uri="{FF2B5EF4-FFF2-40B4-BE49-F238E27FC236}">
                <a16:creationId xmlns:a16="http://schemas.microsoft.com/office/drawing/2014/main" id="{EA05A5D4-01B0-4932-B03E-571986E282EA}"/>
              </a:ext>
            </a:extLst>
          </p:cNvPr>
          <p:cNvSpPr>
            <a:spLocks noGrp="1"/>
          </p:cNvSpPr>
          <p:nvPr>
            <p:ph type="body" sz="quarter" idx="52" hasCustomPrompt="1"/>
          </p:nvPr>
        </p:nvSpPr>
        <p:spPr>
          <a:xfrm>
            <a:off x="5908350"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26" name="Text Placeholder 10">
            <a:extLst>
              <a:ext uri="{FF2B5EF4-FFF2-40B4-BE49-F238E27FC236}">
                <a16:creationId xmlns:a16="http://schemas.microsoft.com/office/drawing/2014/main" id="{72A84601-CD4F-49ED-8D51-CEF032363058}"/>
              </a:ext>
            </a:extLst>
          </p:cNvPr>
          <p:cNvSpPr>
            <a:spLocks noGrp="1"/>
          </p:cNvSpPr>
          <p:nvPr>
            <p:ph type="body" sz="quarter" idx="53" hasCustomPrompt="1"/>
          </p:nvPr>
        </p:nvSpPr>
        <p:spPr>
          <a:xfrm>
            <a:off x="6696037"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28" name="Text Placeholder 10">
            <a:extLst>
              <a:ext uri="{FF2B5EF4-FFF2-40B4-BE49-F238E27FC236}">
                <a16:creationId xmlns:a16="http://schemas.microsoft.com/office/drawing/2014/main" id="{DFC05EC7-9D6C-486B-9E2F-D3612013C0A1}"/>
              </a:ext>
            </a:extLst>
          </p:cNvPr>
          <p:cNvSpPr>
            <a:spLocks noGrp="1"/>
          </p:cNvSpPr>
          <p:nvPr>
            <p:ph type="body" sz="quarter" idx="55" hasCustomPrompt="1"/>
          </p:nvPr>
        </p:nvSpPr>
        <p:spPr>
          <a:xfrm>
            <a:off x="7483724"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29" name="Text Placeholder 10">
            <a:extLst>
              <a:ext uri="{FF2B5EF4-FFF2-40B4-BE49-F238E27FC236}">
                <a16:creationId xmlns:a16="http://schemas.microsoft.com/office/drawing/2014/main" id="{98F455FB-241B-4E1F-B581-FA6CBA239545}"/>
              </a:ext>
            </a:extLst>
          </p:cNvPr>
          <p:cNvSpPr>
            <a:spLocks noGrp="1"/>
          </p:cNvSpPr>
          <p:nvPr>
            <p:ph type="body" sz="quarter" idx="56" hasCustomPrompt="1"/>
          </p:nvPr>
        </p:nvSpPr>
        <p:spPr>
          <a:xfrm>
            <a:off x="8271411"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27" name="Text Placeholder 10">
            <a:extLst>
              <a:ext uri="{FF2B5EF4-FFF2-40B4-BE49-F238E27FC236}">
                <a16:creationId xmlns:a16="http://schemas.microsoft.com/office/drawing/2014/main" id="{C49FB196-753D-4A12-9460-57D8AB4B540B}"/>
              </a:ext>
            </a:extLst>
          </p:cNvPr>
          <p:cNvSpPr>
            <a:spLocks noGrp="1"/>
          </p:cNvSpPr>
          <p:nvPr>
            <p:ph type="body" sz="quarter" idx="54" hasCustomPrompt="1"/>
          </p:nvPr>
        </p:nvSpPr>
        <p:spPr>
          <a:xfrm>
            <a:off x="9059098"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30" name="Text Placeholder 10">
            <a:extLst>
              <a:ext uri="{FF2B5EF4-FFF2-40B4-BE49-F238E27FC236}">
                <a16:creationId xmlns:a16="http://schemas.microsoft.com/office/drawing/2014/main" id="{9E38664A-8108-4E24-800B-3C32ADA43978}"/>
              </a:ext>
            </a:extLst>
          </p:cNvPr>
          <p:cNvSpPr>
            <a:spLocks noGrp="1"/>
          </p:cNvSpPr>
          <p:nvPr>
            <p:ph type="body" sz="quarter" idx="57" hasCustomPrompt="1"/>
          </p:nvPr>
        </p:nvSpPr>
        <p:spPr>
          <a:xfrm>
            <a:off x="9846785"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31" name="Text Placeholder 10">
            <a:extLst>
              <a:ext uri="{FF2B5EF4-FFF2-40B4-BE49-F238E27FC236}">
                <a16:creationId xmlns:a16="http://schemas.microsoft.com/office/drawing/2014/main" id="{2908458B-A3ED-4855-9E08-108D7C4A8D36}"/>
              </a:ext>
            </a:extLst>
          </p:cNvPr>
          <p:cNvSpPr>
            <a:spLocks noGrp="1"/>
          </p:cNvSpPr>
          <p:nvPr>
            <p:ph type="body" sz="quarter" idx="58" hasCustomPrompt="1"/>
          </p:nvPr>
        </p:nvSpPr>
        <p:spPr>
          <a:xfrm>
            <a:off x="10634472"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32" name="Rectangle 31">
            <a:extLst>
              <a:ext uri="{FF2B5EF4-FFF2-40B4-BE49-F238E27FC236}">
                <a16:creationId xmlns:a16="http://schemas.microsoft.com/office/drawing/2014/main" id="{FFA35437-CCDE-4D92-B879-F23B329C8EC3}"/>
              </a:ext>
              <a:ext uri="{C183D7F6-B498-43B3-948B-1728B52AA6E4}">
                <adec:decorative xmlns:adec="http://schemas.microsoft.com/office/drawing/2017/decorative" val="1"/>
              </a:ext>
            </a:extLst>
          </p:cNvPr>
          <p:cNvSpPr/>
          <p:nvPr userDrawn="1"/>
        </p:nvSpPr>
        <p:spPr>
          <a:xfrm>
            <a:off x="929640" y="4034785"/>
            <a:ext cx="1033272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lumMod val="75000"/>
                  <a:lumOff val="25000"/>
                </a:schemeClr>
              </a:solidFill>
            </a:endParaRPr>
          </a:p>
        </p:txBody>
      </p:sp>
      <p:sp>
        <p:nvSpPr>
          <p:cNvPr id="36" name="Date Placeholder 2">
            <a:extLst>
              <a:ext uri="{FF2B5EF4-FFF2-40B4-BE49-F238E27FC236}">
                <a16:creationId xmlns:a16="http://schemas.microsoft.com/office/drawing/2014/main" id="{1CDC588F-73BC-4108-974B-0EAAB8213CE0}"/>
              </a:ext>
            </a:extLst>
          </p:cNvPr>
          <p:cNvSpPr>
            <a:spLocks noGrp="1"/>
          </p:cNvSpPr>
          <p:nvPr>
            <p:ph type="dt" sz="half" idx="10"/>
          </p:nvPr>
        </p:nvSpPr>
        <p:spPr>
          <a:xfrm>
            <a:off x="838200" y="6356350"/>
            <a:ext cx="2743200" cy="365125"/>
          </a:xfrm>
        </p:spPr>
        <p:txBody>
          <a:bodyPr/>
          <a:lstStyle>
            <a:lvl1pPr>
              <a:defRPr sz="900"/>
            </a:lvl1pPr>
          </a:lstStyle>
          <a:p>
            <a:r>
              <a:rPr lang="en-US" noProof="0" dirty="0"/>
              <a:t>20XX</a:t>
            </a:r>
          </a:p>
        </p:txBody>
      </p:sp>
      <p:sp>
        <p:nvSpPr>
          <p:cNvPr id="37" name="Footer Placeholder 3">
            <a:extLst>
              <a:ext uri="{FF2B5EF4-FFF2-40B4-BE49-F238E27FC236}">
                <a16:creationId xmlns:a16="http://schemas.microsoft.com/office/drawing/2014/main" id="{B2AC1EB2-9B8F-4077-8B66-64F9549F2C99}"/>
              </a:ext>
            </a:extLst>
          </p:cNvPr>
          <p:cNvSpPr>
            <a:spLocks noGrp="1"/>
          </p:cNvSpPr>
          <p:nvPr>
            <p:ph type="ftr" sz="quarter" idx="11"/>
          </p:nvPr>
        </p:nvSpPr>
        <p:spPr>
          <a:xfrm>
            <a:off x="4038600" y="6356350"/>
            <a:ext cx="4114800" cy="365125"/>
          </a:xfrm>
        </p:spPr>
        <p:txBody>
          <a:bodyPr/>
          <a:lstStyle>
            <a:lvl1pPr>
              <a:defRPr sz="900"/>
            </a:lvl1pPr>
          </a:lstStyle>
          <a:p>
            <a:r>
              <a:rPr lang="en-US" noProof="0" dirty="0"/>
              <a:t>Pitch Deck</a:t>
            </a:r>
          </a:p>
        </p:txBody>
      </p:sp>
      <p:sp>
        <p:nvSpPr>
          <p:cNvPr id="38" name="Slide Number Placeholder 4">
            <a:extLst>
              <a:ext uri="{FF2B5EF4-FFF2-40B4-BE49-F238E27FC236}">
                <a16:creationId xmlns:a16="http://schemas.microsoft.com/office/drawing/2014/main" id="{28DE3E33-346A-45AF-B164-CB5DF04FAE6D}"/>
              </a:ext>
            </a:extLst>
          </p:cNvPr>
          <p:cNvSpPr>
            <a:spLocks noGrp="1"/>
          </p:cNvSpPr>
          <p:nvPr>
            <p:ph type="sldNum" sz="quarter" idx="12"/>
          </p:nvPr>
        </p:nvSpPr>
        <p:spPr>
          <a:xfrm>
            <a:off x="8610600" y="6356350"/>
            <a:ext cx="2743200" cy="365125"/>
          </a:xfrm>
        </p:spPr>
        <p:txBody>
          <a:bodyPr/>
          <a:lstStyle>
            <a:lvl1pPr>
              <a:defRPr sz="900"/>
            </a:lvl1pPr>
          </a:lstStyle>
          <a:p>
            <a:fld id="{B5CEABB6-07DC-46E8-9B57-56EC44A396E5}" type="slidenum">
              <a:rPr lang="en-US" noProof="0" smtClean="0"/>
              <a:t>‹#›</a:t>
            </a:fld>
            <a:endParaRPr lang="en-US" noProof="0" dirty="0"/>
          </a:p>
        </p:txBody>
      </p:sp>
    </p:spTree>
    <p:extLst>
      <p:ext uri="{BB962C8B-B14F-4D97-AF65-F5344CB8AC3E}">
        <p14:creationId xmlns:p14="http://schemas.microsoft.com/office/powerpoint/2010/main" val="2056323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mart Ar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Pitch Deck</a:t>
            </a:r>
          </a:p>
        </p:txBody>
      </p:sp>
      <p:cxnSp>
        <p:nvCxnSpPr>
          <p:cNvPr id="10" name="Straight Connector 9">
            <a:extLst>
              <a:ext uri="{FF2B5EF4-FFF2-40B4-BE49-F238E27FC236}">
                <a16:creationId xmlns:a16="http://schemas.microsoft.com/office/drawing/2014/main" id="{66988B2D-0240-4256-8268-4B9FF1E72363}"/>
              </a:ext>
              <a:ext uri="{C183D7F6-B498-43B3-948B-1728B52AA6E4}">
                <adec:decorative xmlns:adec="http://schemas.microsoft.com/office/drawing/2017/decorative" val="1"/>
              </a:ext>
            </a:extLst>
          </p:cNvPr>
          <p:cNvCxnSpPr>
            <a:cxnSpLocks/>
          </p:cNvCxnSpPr>
          <p:nvPr/>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EEAAE1-3D04-41C3-B2D2-B3BEF34C3B27}"/>
              </a:ext>
              <a:ext uri="{C183D7F6-B498-43B3-948B-1728B52AA6E4}">
                <adec:decorative xmlns:adec="http://schemas.microsoft.com/office/drawing/2017/decorative" val="1"/>
              </a:ext>
            </a:extLst>
          </p:cNvPr>
          <p:cNvCxnSpPr>
            <a:cxnSpLocks/>
          </p:cNvCxnSpPr>
          <p:nvPr/>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
        <p:nvSpPr>
          <p:cNvPr id="8" name="Content Placeholder 7">
            <a:extLst>
              <a:ext uri="{FF2B5EF4-FFF2-40B4-BE49-F238E27FC236}">
                <a16:creationId xmlns:a16="http://schemas.microsoft.com/office/drawing/2014/main" id="{24CE0E97-85AE-BE9D-BB93-C4A7A78A64A9}"/>
              </a:ext>
            </a:extLst>
          </p:cNvPr>
          <p:cNvSpPr>
            <a:spLocks noGrp="1"/>
          </p:cNvSpPr>
          <p:nvPr>
            <p:ph sz="quarter" idx="16"/>
          </p:nvPr>
        </p:nvSpPr>
        <p:spPr>
          <a:xfrm>
            <a:off x="838200" y="2138363"/>
            <a:ext cx="10515600" cy="3695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3133"/>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am Slide 4 Peop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487181" y="2886074"/>
            <a:ext cx="1845511" cy="1845511"/>
          </a:xfrm>
          <a:solidFill>
            <a:schemeClr val="bg1">
              <a:lumMod val="95000"/>
            </a:schemeClr>
          </a:solidFill>
        </p:spPr>
        <p:txBody>
          <a:bodyPr/>
          <a:lstStyle/>
          <a:p>
            <a:r>
              <a:rPr lang="en-US"/>
              <a:t>Click icon to add picture</a:t>
            </a:r>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311558" y="5084524"/>
            <a:ext cx="2196619"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487181" y="5464114"/>
            <a:ext cx="1845511" cy="343061"/>
          </a:xfrm>
        </p:spPr>
        <p:txBody>
          <a:bodyPr anchor="t">
            <a:noAutofit/>
          </a:bodyPr>
          <a:lstStyle>
            <a:lvl1pPr marL="0" indent="0" algn="ctr">
              <a:buNone/>
              <a:defRPr lang="en-US" sz="1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3836914" y="2886074"/>
            <a:ext cx="1845511" cy="1845511"/>
          </a:xfrm>
          <a:solidFill>
            <a:schemeClr val="bg1">
              <a:lumMod val="95000"/>
            </a:schemeClr>
          </a:solidFill>
        </p:spPr>
        <p:txBody>
          <a:bodyPr/>
          <a:lstStyle/>
          <a:p>
            <a:r>
              <a:rPr lang="en-US"/>
              <a:t>Click icon to add picture</a:t>
            </a:r>
            <a:endParaRPr lang="en-US" dirty="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707607" y="5099206"/>
            <a:ext cx="2145049"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36913" y="5478796"/>
            <a:ext cx="1855949" cy="343061"/>
          </a:xfrm>
        </p:spPr>
        <p:txBody>
          <a:bodyPr anchor="t">
            <a:noAutofit/>
          </a:bodyPr>
          <a:lstStyle>
            <a:lvl1pPr marL="0" indent="0" algn="ctr">
              <a:buNone/>
              <a:defRPr lang="en-US" sz="1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6327578" y="2886074"/>
            <a:ext cx="1845511" cy="1845511"/>
          </a:xfrm>
          <a:solidFill>
            <a:schemeClr val="bg1">
              <a:lumMod val="95000"/>
            </a:schemeClr>
          </a:solidFill>
        </p:spPr>
        <p:txBody>
          <a:bodyPr/>
          <a:lstStyle/>
          <a:p>
            <a:pPr lvl="1"/>
            <a:r>
              <a:rPr lang="en-US"/>
              <a:t>Click icon to add picture</a:t>
            </a:r>
            <a:endParaRPr lang="en-US" dirty="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198271" y="5099206"/>
            <a:ext cx="2132985"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327577" y="5478796"/>
            <a:ext cx="1845511" cy="343061"/>
          </a:xfrm>
        </p:spPr>
        <p:txBody>
          <a:bodyPr anchor="t">
            <a:noAutofit/>
          </a:bodyPr>
          <a:lstStyle>
            <a:lvl1pPr marL="0" indent="0" algn="ctr">
              <a:buNone/>
              <a:defRPr lang="en-US" sz="1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8747458" y="2886074"/>
            <a:ext cx="1845511" cy="1845511"/>
          </a:xfrm>
          <a:solidFill>
            <a:schemeClr val="bg1">
              <a:lumMod val="95000"/>
            </a:schemeClr>
          </a:solidFill>
        </p:spPr>
        <p:txBody>
          <a:bodyPr/>
          <a:lstStyle/>
          <a:p>
            <a:r>
              <a:rPr lang="en-US"/>
              <a:t>Click icon to add picture</a:t>
            </a:r>
            <a:endParaRPr lang="en-US" dirty="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618152" y="5084524"/>
            <a:ext cx="2132984"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7458" y="5464114"/>
            <a:ext cx="1845510" cy="343061"/>
          </a:xfrm>
        </p:spPr>
        <p:txBody>
          <a:bodyPr anchor="t">
            <a:noAutofit/>
          </a:bodyPr>
          <a:lstStyle>
            <a:lvl1pPr marL="0" indent="0" algn="ctr">
              <a:buNone/>
              <a:defRPr lang="en-US" sz="1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cxnSp>
        <p:nvCxnSpPr>
          <p:cNvPr id="10" name="Straight Connector 9">
            <a:extLst>
              <a:ext uri="{FF2B5EF4-FFF2-40B4-BE49-F238E27FC236}">
                <a16:creationId xmlns:a16="http://schemas.microsoft.com/office/drawing/2014/main" id="{4E4B72DA-52CB-4D39-A342-8857B4D959B2}"/>
              </a:ext>
              <a:ext uri="{C183D7F6-B498-43B3-948B-1728B52AA6E4}">
                <adec:decorative xmlns:adec="http://schemas.microsoft.com/office/drawing/2017/decorative" val="1"/>
              </a:ext>
            </a:extLst>
          </p:cNvPr>
          <p:cNvCxnSpPr/>
          <p:nvPr/>
        </p:nvCxnSpPr>
        <p:spPr>
          <a:xfrm flipH="1" flipV="1">
            <a:off x="7334250" y="0"/>
            <a:ext cx="485775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1D9BCDA-DFB7-41A4-A7C7-CEE86CEDCBE5}"/>
              </a:ext>
              <a:ext uri="{C183D7F6-B498-43B3-948B-1728B52AA6E4}">
                <adec:decorative xmlns:adec="http://schemas.microsoft.com/office/drawing/2017/decorative" val="1"/>
              </a:ext>
            </a:extLst>
          </p:cNvPr>
          <p:cNvCxnSpPr>
            <a:cxnSpLocks/>
          </p:cNvCxnSpPr>
          <p:nvPr/>
        </p:nvCxnSpPr>
        <p:spPr>
          <a:xfrm>
            <a:off x="11487150" y="0"/>
            <a:ext cx="704850" cy="1724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356237283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93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am Slide 8 Peo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877176" y="2428875"/>
            <a:ext cx="1066800" cy="1066800"/>
          </a:xfrm>
          <a:solidFill>
            <a:schemeClr val="tx1"/>
          </a:solidFill>
        </p:spPr>
        <p:txBody>
          <a:bodyPr>
            <a:normAutofit/>
          </a:bodyPr>
          <a:lstStyle>
            <a:lvl1pPr marL="0" indent="0">
              <a:lnSpc>
                <a:spcPct val="100000"/>
              </a:lnSpc>
              <a:buNone/>
              <a:defRPr sz="900">
                <a:solidFill>
                  <a:schemeClr val="bg1"/>
                </a:solidFill>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500168"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390120" y="3782039"/>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4226270" y="2428875"/>
            <a:ext cx="1066800" cy="1066800"/>
          </a:xfrm>
          <a:solidFill>
            <a:schemeClr val="tx1"/>
          </a:solidFill>
        </p:spPr>
        <p:txBody>
          <a:bodyPr>
            <a:normAutofit/>
          </a:bodyPr>
          <a:lstStyle>
            <a:lvl1pPr marL="0" indent="0">
              <a:lnSpc>
                <a:spcPct val="100000"/>
              </a:lnSpc>
              <a:buNone/>
              <a:defRPr sz="900">
                <a:solidFill>
                  <a:schemeClr val="bg1"/>
                </a:solidFill>
              </a:defRPr>
            </a:lvl1pPr>
          </a:lstStyle>
          <a:p>
            <a:r>
              <a:rPr lang="en-US"/>
              <a:t>Click icon to add picture</a:t>
            </a:r>
            <a:endParaRPr lang="en-US" dirty="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849262" y="3669060"/>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739214" y="3796721"/>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6716934" y="2428875"/>
            <a:ext cx="1066800" cy="1066800"/>
          </a:xfrm>
          <a:solidFill>
            <a:schemeClr val="tx1"/>
          </a:solidFill>
        </p:spPr>
        <p:txBody>
          <a:bodyPr>
            <a:normAutofit/>
          </a:bodyPr>
          <a:lstStyle>
            <a:lvl1pPr marL="0" indent="0">
              <a:buNone/>
              <a:defRPr sz="900">
                <a:solidFill>
                  <a:schemeClr val="bg1"/>
                </a:solidFill>
              </a:defRPr>
            </a:lvl1pPr>
            <a:lvl2pPr marL="457200" indent="0">
              <a:lnSpc>
                <a:spcPct val="100000"/>
              </a:lnSpc>
              <a:buNone/>
              <a:defRPr sz="900">
                <a:solidFill>
                  <a:schemeClr val="bg1"/>
                </a:solidFill>
              </a:defRPr>
            </a:lvl2pPr>
          </a:lstStyle>
          <a:p>
            <a:pPr lvl="0"/>
            <a:r>
              <a:rPr lang="en-US"/>
              <a:t>Click icon to add picture</a:t>
            </a:r>
            <a:endParaRPr lang="en-US" dirty="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339926" y="3669060"/>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217963" y="3796721"/>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9136814" y="2428875"/>
            <a:ext cx="1066800" cy="1066800"/>
          </a:xfrm>
          <a:solidFill>
            <a:schemeClr val="tx1"/>
          </a:solidFill>
        </p:spPr>
        <p:txBody>
          <a:bodyPr>
            <a:normAutofit/>
          </a:bodyPr>
          <a:lstStyle>
            <a:lvl1pPr marL="0" indent="0">
              <a:lnSpc>
                <a:spcPct val="100000"/>
              </a:lnSpc>
              <a:buNone/>
              <a:defRPr sz="900">
                <a:solidFill>
                  <a:schemeClr val="bg1"/>
                </a:solidFill>
              </a:defRPr>
            </a:lvl1pPr>
          </a:lstStyle>
          <a:p>
            <a:r>
              <a:rPr lang="en-US"/>
              <a:t>Click icon to add picture</a:t>
            </a:r>
            <a:endParaRPr lang="en-US" dirty="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759806"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634432" y="3782039"/>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5" name="Picture Placeholder 10">
            <a:extLst>
              <a:ext uri="{FF2B5EF4-FFF2-40B4-BE49-F238E27FC236}">
                <a16:creationId xmlns:a16="http://schemas.microsoft.com/office/drawing/2014/main" id="{1EBAEB1D-A7F9-4F90-B642-4277D3802BAB}"/>
              </a:ext>
            </a:extLst>
          </p:cNvPr>
          <p:cNvSpPr>
            <a:spLocks noGrp="1"/>
          </p:cNvSpPr>
          <p:nvPr>
            <p:ph type="pic" sz="quarter" idx="26"/>
          </p:nvPr>
        </p:nvSpPr>
        <p:spPr>
          <a:xfrm>
            <a:off x="1877176" y="4287711"/>
            <a:ext cx="1066800" cy="1066800"/>
          </a:xfrm>
          <a:solidFill>
            <a:schemeClr val="tx1"/>
          </a:solidFill>
        </p:spPr>
        <p:txBody>
          <a:bodyPr>
            <a:normAutofit/>
          </a:bodyPr>
          <a:lstStyle>
            <a:lvl1pPr marL="0" indent="0">
              <a:lnSpc>
                <a:spcPct val="100000"/>
              </a:lnSpc>
              <a:buNone/>
              <a:defRPr sz="900">
                <a:solidFill>
                  <a:schemeClr val="bg1"/>
                </a:solidFill>
              </a:defRPr>
            </a:lvl1pPr>
          </a:lstStyle>
          <a:p>
            <a:r>
              <a:rPr lang="en-US"/>
              <a:t>Click icon to add picture</a:t>
            </a:r>
            <a:endParaRPr lang="en-US" dirty="0"/>
          </a:p>
        </p:txBody>
      </p:sp>
      <p:sp>
        <p:nvSpPr>
          <p:cNvPr id="54" name="Text Placeholder 2">
            <a:extLst>
              <a:ext uri="{FF2B5EF4-FFF2-40B4-BE49-F238E27FC236}">
                <a16:creationId xmlns:a16="http://schemas.microsoft.com/office/drawing/2014/main" id="{22930C5B-603C-494E-A467-8B394D01D406}"/>
              </a:ext>
            </a:extLst>
          </p:cNvPr>
          <p:cNvSpPr>
            <a:spLocks noGrp="1"/>
          </p:cNvSpPr>
          <p:nvPr>
            <p:ph type="body" idx="25" hasCustomPrompt="1"/>
          </p:nvPr>
        </p:nvSpPr>
        <p:spPr>
          <a:xfrm>
            <a:off x="1500168"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2" name="Text Placeholder 2">
            <a:extLst>
              <a:ext uri="{FF2B5EF4-FFF2-40B4-BE49-F238E27FC236}">
                <a16:creationId xmlns:a16="http://schemas.microsoft.com/office/drawing/2014/main" id="{540C455F-A23B-493F-B95E-AB485D91DA6A}"/>
              </a:ext>
            </a:extLst>
          </p:cNvPr>
          <p:cNvSpPr>
            <a:spLocks noGrp="1"/>
          </p:cNvSpPr>
          <p:nvPr>
            <p:ph type="body" idx="33" hasCustomPrompt="1"/>
          </p:nvPr>
        </p:nvSpPr>
        <p:spPr>
          <a:xfrm>
            <a:off x="1390120" y="5640875"/>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6" name="Picture Placeholder 10">
            <a:extLst>
              <a:ext uri="{FF2B5EF4-FFF2-40B4-BE49-F238E27FC236}">
                <a16:creationId xmlns:a16="http://schemas.microsoft.com/office/drawing/2014/main" id="{9461A69E-14C8-4325-89AF-D4257C1C05BA}"/>
              </a:ext>
            </a:extLst>
          </p:cNvPr>
          <p:cNvSpPr>
            <a:spLocks noGrp="1"/>
          </p:cNvSpPr>
          <p:nvPr>
            <p:ph type="pic" sz="quarter" idx="27"/>
          </p:nvPr>
        </p:nvSpPr>
        <p:spPr>
          <a:xfrm>
            <a:off x="4226270" y="4287711"/>
            <a:ext cx="1066800" cy="1066800"/>
          </a:xfrm>
          <a:solidFill>
            <a:schemeClr val="tx1"/>
          </a:solidFill>
        </p:spPr>
        <p:txBody>
          <a:bodyPr>
            <a:normAutofit/>
          </a:bodyPr>
          <a:lstStyle>
            <a:lvl1pPr marL="0" indent="0">
              <a:lnSpc>
                <a:spcPct val="100000"/>
              </a:lnSpc>
              <a:buNone/>
              <a:defRPr sz="900">
                <a:solidFill>
                  <a:schemeClr val="bg1"/>
                </a:solidFill>
              </a:defRPr>
            </a:lvl1pPr>
          </a:lstStyle>
          <a:p>
            <a:r>
              <a:rPr lang="en-US"/>
              <a:t>Click icon to add picture</a:t>
            </a:r>
            <a:endParaRPr lang="en-US" dirty="0"/>
          </a:p>
        </p:txBody>
      </p:sp>
      <p:sp>
        <p:nvSpPr>
          <p:cNvPr id="59" name="Text Placeholder 2">
            <a:extLst>
              <a:ext uri="{FF2B5EF4-FFF2-40B4-BE49-F238E27FC236}">
                <a16:creationId xmlns:a16="http://schemas.microsoft.com/office/drawing/2014/main" id="{6D1C374C-DAF7-40EF-B279-4EC7A2AFE6A2}"/>
              </a:ext>
            </a:extLst>
          </p:cNvPr>
          <p:cNvSpPr>
            <a:spLocks noGrp="1"/>
          </p:cNvSpPr>
          <p:nvPr>
            <p:ph type="body" idx="30" hasCustomPrompt="1"/>
          </p:nvPr>
        </p:nvSpPr>
        <p:spPr>
          <a:xfrm>
            <a:off x="3849262" y="5527896"/>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3" name="Text Placeholder 2">
            <a:extLst>
              <a:ext uri="{FF2B5EF4-FFF2-40B4-BE49-F238E27FC236}">
                <a16:creationId xmlns:a16="http://schemas.microsoft.com/office/drawing/2014/main" id="{421FF438-E4E8-4643-BCB3-4A1C12429042}"/>
              </a:ext>
            </a:extLst>
          </p:cNvPr>
          <p:cNvSpPr>
            <a:spLocks noGrp="1"/>
          </p:cNvSpPr>
          <p:nvPr>
            <p:ph type="body" idx="34" hasCustomPrompt="1"/>
          </p:nvPr>
        </p:nvSpPr>
        <p:spPr>
          <a:xfrm>
            <a:off x="3739214" y="5655557"/>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7" name="Picture Placeholder 10">
            <a:extLst>
              <a:ext uri="{FF2B5EF4-FFF2-40B4-BE49-F238E27FC236}">
                <a16:creationId xmlns:a16="http://schemas.microsoft.com/office/drawing/2014/main" id="{0FB38616-82FB-4DAD-A82E-3777ACB41148}"/>
              </a:ext>
            </a:extLst>
          </p:cNvPr>
          <p:cNvSpPr>
            <a:spLocks noGrp="1"/>
          </p:cNvSpPr>
          <p:nvPr>
            <p:ph type="pic" sz="quarter" idx="28"/>
          </p:nvPr>
        </p:nvSpPr>
        <p:spPr>
          <a:xfrm>
            <a:off x="6716934" y="4287711"/>
            <a:ext cx="1066800" cy="1066800"/>
          </a:xfrm>
          <a:solidFill>
            <a:schemeClr val="tx1"/>
          </a:solidFill>
        </p:spPr>
        <p:txBody>
          <a:bodyPr>
            <a:normAutofit/>
          </a:bodyPr>
          <a:lstStyle>
            <a:lvl1pPr marL="0" indent="0">
              <a:buNone/>
              <a:defRPr sz="900">
                <a:solidFill>
                  <a:schemeClr val="bg1"/>
                </a:solidFill>
              </a:defRPr>
            </a:lvl1pPr>
            <a:lvl2pPr marL="457200" indent="0">
              <a:lnSpc>
                <a:spcPct val="100000"/>
              </a:lnSpc>
              <a:buNone/>
              <a:defRPr sz="900">
                <a:solidFill>
                  <a:schemeClr val="bg1"/>
                </a:solidFill>
              </a:defRPr>
            </a:lvl2pPr>
          </a:lstStyle>
          <a:p>
            <a:pPr lvl="0"/>
            <a:r>
              <a:rPr lang="en-US"/>
              <a:t>Click icon to add picture</a:t>
            </a:r>
            <a:endParaRPr lang="en-US" dirty="0"/>
          </a:p>
        </p:txBody>
      </p:sp>
      <p:sp>
        <p:nvSpPr>
          <p:cNvPr id="60" name="Text Placeholder 2">
            <a:extLst>
              <a:ext uri="{FF2B5EF4-FFF2-40B4-BE49-F238E27FC236}">
                <a16:creationId xmlns:a16="http://schemas.microsoft.com/office/drawing/2014/main" id="{D4FEDD19-A7BA-45BB-93A0-F1E896C9F26D}"/>
              </a:ext>
            </a:extLst>
          </p:cNvPr>
          <p:cNvSpPr>
            <a:spLocks noGrp="1"/>
          </p:cNvSpPr>
          <p:nvPr>
            <p:ph type="body" idx="31" hasCustomPrompt="1"/>
          </p:nvPr>
        </p:nvSpPr>
        <p:spPr>
          <a:xfrm>
            <a:off x="6339926" y="5527896"/>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4" name="Text Placeholder 2">
            <a:extLst>
              <a:ext uri="{FF2B5EF4-FFF2-40B4-BE49-F238E27FC236}">
                <a16:creationId xmlns:a16="http://schemas.microsoft.com/office/drawing/2014/main" id="{A12F0175-7AEE-46B1-9590-D4A427680DC7}"/>
              </a:ext>
            </a:extLst>
          </p:cNvPr>
          <p:cNvSpPr>
            <a:spLocks noGrp="1"/>
          </p:cNvSpPr>
          <p:nvPr>
            <p:ph type="body" idx="35" hasCustomPrompt="1"/>
          </p:nvPr>
        </p:nvSpPr>
        <p:spPr>
          <a:xfrm>
            <a:off x="6229878" y="5655557"/>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8" name="Picture Placeholder 10">
            <a:extLst>
              <a:ext uri="{FF2B5EF4-FFF2-40B4-BE49-F238E27FC236}">
                <a16:creationId xmlns:a16="http://schemas.microsoft.com/office/drawing/2014/main" id="{622ED9F4-EB9B-4588-8501-BFECB846EE73}"/>
              </a:ext>
            </a:extLst>
          </p:cNvPr>
          <p:cNvSpPr>
            <a:spLocks noGrp="1"/>
          </p:cNvSpPr>
          <p:nvPr>
            <p:ph type="pic" sz="quarter" idx="29"/>
          </p:nvPr>
        </p:nvSpPr>
        <p:spPr>
          <a:xfrm>
            <a:off x="9136814" y="4287711"/>
            <a:ext cx="1066800" cy="1066800"/>
          </a:xfrm>
          <a:solidFill>
            <a:schemeClr val="tx1"/>
          </a:solidFill>
        </p:spPr>
        <p:txBody>
          <a:bodyPr>
            <a:normAutofit/>
          </a:bodyPr>
          <a:lstStyle>
            <a:lvl1pPr marL="0" indent="0">
              <a:lnSpc>
                <a:spcPct val="100000"/>
              </a:lnSpc>
              <a:buNone/>
              <a:defRPr sz="900">
                <a:solidFill>
                  <a:schemeClr val="bg1"/>
                </a:solidFill>
              </a:defRPr>
            </a:lvl1pPr>
          </a:lstStyle>
          <a:p>
            <a:r>
              <a:rPr lang="en-US"/>
              <a:t>Click icon to add picture</a:t>
            </a:r>
            <a:endParaRPr lang="en-US" dirty="0"/>
          </a:p>
        </p:txBody>
      </p:sp>
      <p:sp>
        <p:nvSpPr>
          <p:cNvPr id="61" name="Text Placeholder 2">
            <a:extLst>
              <a:ext uri="{FF2B5EF4-FFF2-40B4-BE49-F238E27FC236}">
                <a16:creationId xmlns:a16="http://schemas.microsoft.com/office/drawing/2014/main" id="{5026D39F-46AB-4680-9A52-F367344A3531}"/>
              </a:ext>
            </a:extLst>
          </p:cNvPr>
          <p:cNvSpPr>
            <a:spLocks noGrp="1"/>
          </p:cNvSpPr>
          <p:nvPr>
            <p:ph type="body" idx="32" hasCustomPrompt="1"/>
          </p:nvPr>
        </p:nvSpPr>
        <p:spPr>
          <a:xfrm>
            <a:off x="875980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5" name="Text Placeholder 2">
            <a:extLst>
              <a:ext uri="{FF2B5EF4-FFF2-40B4-BE49-F238E27FC236}">
                <a16:creationId xmlns:a16="http://schemas.microsoft.com/office/drawing/2014/main" id="{04E11FE2-6320-4E8C-A5B3-8104AF329ADA}"/>
              </a:ext>
            </a:extLst>
          </p:cNvPr>
          <p:cNvSpPr>
            <a:spLocks noGrp="1"/>
          </p:cNvSpPr>
          <p:nvPr>
            <p:ph type="body" idx="36" hasCustomPrompt="1"/>
          </p:nvPr>
        </p:nvSpPr>
        <p:spPr>
          <a:xfrm>
            <a:off x="8634432" y="5640875"/>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solidFill>
                  <a:srgbClr val="898989"/>
                </a:solidFill>
              </a:defRPr>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solidFill>
                  <a:srgbClr val="898989"/>
                </a:solidFill>
              </a:defRPr>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solidFill>
                  <a:srgbClr val="898989"/>
                </a:solidFill>
              </a:defRPr>
            </a:lvl1pPr>
          </a:lstStyle>
          <a:p>
            <a:fld id="{B5CEABB6-07DC-46E8-9B57-56EC44A396E5}" type="slidenum">
              <a:rPr lang="en-US" smtClean="0"/>
              <a:t>‹#›</a:t>
            </a:fld>
            <a:endParaRPr lang="en-US" dirty="0"/>
          </a:p>
        </p:txBody>
      </p:sp>
      <p:pic>
        <p:nvPicPr>
          <p:cNvPr id="13" name="Graphic 12">
            <a:extLst>
              <a:ext uri="{FF2B5EF4-FFF2-40B4-BE49-F238E27FC236}">
                <a16:creationId xmlns:a16="http://schemas.microsoft.com/office/drawing/2014/main" id="{B0DFD584-E5CF-41EF-B51E-679CE22DDF93}"/>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473953"/>
            <a:ext cx="2057400" cy="1647825"/>
          </a:xfrm>
          <a:prstGeom prst="rect">
            <a:avLst/>
          </a:prstGeom>
        </p:spPr>
      </p:pic>
      <p:pic>
        <p:nvPicPr>
          <p:cNvPr id="14" name="Graphic 13">
            <a:extLst>
              <a:ext uri="{FF2B5EF4-FFF2-40B4-BE49-F238E27FC236}">
                <a16:creationId xmlns:a16="http://schemas.microsoft.com/office/drawing/2014/main" id="{E5C02DDF-25A6-42C7-9525-F279CE2095C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49000" y="5180889"/>
            <a:ext cx="1143000" cy="914400"/>
          </a:xfrm>
          <a:prstGeom prst="rect">
            <a:avLst/>
          </a:prstGeom>
        </p:spPr>
      </p:pic>
    </p:spTree>
    <p:extLst>
      <p:ext uri="{BB962C8B-B14F-4D97-AF65-F5344CB8AC3E}">
        <p14:creationId xmlns:p14="http://schemas.microsoft.com/office/powerpoint/2010/main" val="609095538"/>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nding">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463D7850-C2A6-43CE-BBE4-8E81A0A593BF}"/>
              </a:ext>
              <a:ext uri="{C183D7F6-B498-43B3-948B-1728B52AA6E4}">
                <adec:decorative xmlns:adec="http://schemas.microsoft.com/office/drawing/2017/decorative" val="1"/>
              </a:ext>
            </a:extLst>
          </p:cNvPr>
          <p:cNvCxnSpPr>
            <a:cxnSpLocks/>
          </p:cNvCxnSpPr>
          <p:nvPr/>
        </p:nvCxnSpPr>
        <p:spPr>
          <a:xfrm flipH="1">
            <a:off x="0" y="0"/>
            <a:ext cx="1238250" cy="1328057"/>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 uri="{C183D7F6-B498-43B3-948B-1728B52AA6E4}">
                <adec:decorative xmlns:adec="http://schemas.microsoft.com/office/drawing/2017/decorative" val="1"/>
              </a:ext>
            </a:extLst>
          </p:cNvPr>
          <p:cNvCxnSpPr>
            <a:cxnSpLocks/>
          </p:cNvCxnSpPr>
          <p:nvPr/>
        </p:nvCxnSpPr>
        <p:spPr>
          <a:xfrm flipH="1">
            <a:off x="0" y="0"/>
            <a:ext cx="3790950" cy="8921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Content Placeholder 10">
            <a:extLst>
              <a:ext uri="{FF2B5EF4-FFF2-40B4-BE49-F238E27FC236}">
                <a16:creationId xmlns:a16="http://schemas.microsoft.com/office/drawing/2014/main" id="{319EE98D-9541-4F21-8952-3026DEF75EC4}"/>
              </a:ext>
            </a:extLst>
          </p:cNvPr>
          <p:cNvSpPr>
            <a:spLocks noGrp="1"/>
          </p:cNvSpPr>
          <p:nvPr>
            <p:ph sz="quarter" idx="21" hasCustomPrompt="1"/>
          </p:nvPr>
        </p:nvSpPr>
        <p:spPr>
          <a:xfrm>
            <a:off x="1075447" y="2118642"/>
            <a:ext cx="1856232" cy="1664208"/>
          </a:xfrm>
        </p:spPr>
        <p:txBody>
          <a:bodyPr anchor="t">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add content</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838200" y="3788813"/>
            <a:ext cx="2330726" cy="804859"/>
          </a:xfrm>
        </p:spPr>
        <p:txBody>
          <a:bodyPr lIns="0" rIns="0" anchor="b">
            <a:noAutofit/>
          </a:bodyPr>
          <a:lstStyle>
            <a:lvl1pPr marL="0" indent="0" algn="ctr">
              <a:buNone/>
              <a:defRPr lang="en-US" sz="32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17" name="Text Placeholder 2">
            <a:extLst>
              <a:ext uri="{FF2B5EF4-FFF2-40B4-BE49-F238E27FC236}">
                <a16:creationId xmlns:a16="http://schemas.microsoft.com/office/drawing/2014/main" id="{E43D2F47-FAF2-42C2-967D-251DD4B940D7}"/>
              </a:ext>
            </a:extLst>
          </p:cNvPr>
          <p:cNvSpPr>
            <a:spLocks noGrp="1"/>
          </p:cNvSpPr>
          <p:nvPr>
            <p:ph type="body" idx="17" hasCustomPrompt="1"/>
          </p:nvPr>
        </p:nvSpPr>
        <p:spPr>
          <a:xfrm>
            <a:off x="838200" y="4464810"/>
            <a:ext cx="2330726" cy="438505"/>
          </a:xfrm>
        </p:spPr>
        <p:txBody>
          <a:bodyPr lIns="0" rIns="0" anchor="b">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838200" y="5120722"/>
            <a:ext cx="2330726" cy="853167"/>
          </a:xfrm>
        </p:spPr>
        <p:txBody>
          <a:bodyPr lIns="0" rIns="0">
            <a:normAutofit/>
          </a:bodyPr>
          <a:lstStyle>
            <a:lvl1pPr marL="0" indent="0" algn="ctr">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24" name="Content Placeholder 10">
            <a:extLst>
              <a:ext uri="{FF2B5EF4-FFF2-40B4-BE49-F238E27FC236}">
                <a16:creationId xmlns:a16="http://schemas.microsoft.com/office/drawing/2014/main" id="{AB843230-A4E3-4E21-AA93-998E28EB9018}"/>
              </a:ext>
            </a:extLst>
          </p:cNvPr>
          <p:cNvSpPr>
            <a:spLocks noGrp="1"/>
          </p:cNvSpPr>
          <p:nvPr>
            <p:ph sz="quarter" idx="22" hasCustomPrompt="1"/>
          </p:nvPr>
        </p:nvSpPr>
        <p:spPr>
          <a:xfrm>
            <a:off x="3811391" y="2118642"/>
            <a:ext cx="1856232" cy="1664208"/>
          </a:xfrm>
        </p:spPr>
        <p:txBody>
          <a:bodyPr anchor="t">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add content</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3562665" y="3788813"/>
            <a:ext cx="2342205" cy="804859"/>
          </a:xfrm>
        </p:spPr>
        <p:txBody>
          <a:bodyPr lIns="0" rIns="0" anchor="b">
            <a:noAutofit/>
          </a:bodyPr>
          <a:lstStyle>
            <a:lvl1pPr marL="0" indent="0" algn="ctr">
              <a:buNone/>
              <a:defRPr lang="en-US" sz="32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18" name="Text Placeholder 4">
            <a:extLst>
              <a:ext uri="{FF2B5EF4-FFF2-40B4-BE49-F238E27FC236}">
                <a16:creationId xmlns:a16="http://schemas.microsoft.com/office/drawing/2014/main" id="{3322C250-87FC-4F14-A42C-FFDA120D0D64}"/>
              </a:ext>
            </a:extLst>
          </p:cNvPr>
          <p:cNvSpPr>
            <a:spLocks noGrp="1"/>
          </p:cNvSpPr>
          <p:nvPr>
            <p:ph type="body" sz="quarter" idx="18" hasCustomPrompt="1"/>
          </p:nvPr>
        </p:nvSpPr>
        <p:spPr>
          <a:xfrm>
            <a:off x="3562665" y="4464810"/>
            <a:ext cx="2342205" cy="438505"/>
          </a:xfrm>
        </p:spPr>
        <p:txBody>
          <a:bodyPr lIns="0" rIns="0" anchor="b">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3562665" y="5120722"/>
            <a:ext cx="2342205" cy="853167"/>
          </a:xfrm>
        </p:spPr>
        <p:txBody>
          <a:bodyPr lIns="0" rIns="0">
            <a:normAutofit/>
          </a:bodyPr>
          <a:lstStyle>
            <a:lvl1pPr marL="0" indent="0" algn="ctr">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25" name="Content Placeholder 10">
            <a:extLst>
              <a:ext uri="{FF2B5EF4-FFF2-40B4-BE49-F238E27FC236}">
                <a16:creationId xmlns:a16="http://schemas.microsoft.com/office/drawing/2014/main" id="{3AE0369E-A275-4E5A-AE0F-B1F9A54DEDFC}"/>
              </a:ext>
            </a:extLst>
          </p:cNvPr>
          <p:cNvSpPr>
            <a:spLocks noGrp="1"/>
          </p:cNvSpPr>
          <p:nvPr>
            <p:ph sz="quarter" idx="23" hasCustomPrompt="1"/>
          </p:nvPr>
        </p:nvSpPr>
        <p:spPr>
          <a:xfrm>
            <a:off x="6524377" y="2118642"/>
            <a:ext cx="1856232" cy="1664208"/>
          </a:xfrm>
        </p:spPr>
        <p:txBody>
          <a:bodyPr anchor="t">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add content</a:t>
            </a:r>
          </a:p>
        </p:txBody>
      </p: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6298609" y="3788813"/>
            <a:ext cx="2330726" cy="804859"/>
          </a:xfrm>
        </p:spPr>
        <p:txBody>
          <a:bodyPr lIns="0" rIns="0" anchor="b">
            <a:noAutofit/>
          </a:bodyPr>
          <a:lstStyle>
            <a:lvl1pPr marL="0" indent="0" algn="ctr">
              <a:buNone/>
              <a:defRPr lang="en-US" sz="32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19" name="Text Placeholder 2">
            <a:extLst>
              <a:ext uri="{FF2B5EF4-FFF2-40B4-BE49-F238E27FC236}">
                <a16:creationId xmlns:a16="http://schemas.microsoft.com/office/drawing/2014/main" id="{D3C675D6-83FA-4036-B516-098EDCAF2506}"/>
              </a:ext>
            </a:extLst>
          </p:cNvPr>
          <p:cNvSpPr>
            <a:spLocks noGrp="1"/>
          </p:cNvSpPr>
          <p:nvPr>
            <p:ph type="body" idx="19" hasCustomPrompt="1"/>
          </p:nvPr>
        </p:nvSpPr>
        <p:spPr>
          <a:xfrm>
            <a:off x="6298609" y="4464810"/>
            <a:ext cx="2330726" cy="438505"/>
          </a:xfrm>
        </p:spPr>
        <p:txBody>
          <a:bodyPr lIns="0" rIns="0" anchor="b">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6298609" y="5120722"/>
            <a:ext cx="2330726" cy="853167"/>
          </a:xfrm>
        </p:spPr>
        <p:txBody>
          <a:bodyPr lIns="0" rIns="0">
            <a:normAutofit/>
          </a:bodyPr>
          <a:lstStyle>
            <a:lvl1pPr marL="0" indent="0" algn="ctr">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26" name="Content Placeholder 10">
            <a:extLst>
              <a:ext uri="{FF2B5EF4-FFF2-40B4-BE49-F238E27FC236}">
                <a16:creationId xmlns:a16="http://schemas.microsoft.com/office/drawing/2014/main" id="{CCA3A81E-171B-4946-B8BA-B2F406CF0939}"/>
              </a:ext>
            </a:extLst>
          </p:cNvPr>
          <p:cNvSpPr>
            <a:spLocks noGrp="1"/>
          </p:cNvSpPr>
          <p:nvPr>
            <p:ph sz="quarter" idx="24" hasCustomPrompt="1"/>
          </p:nvPr>
        </p:nvSpPr>
        <p:spPr>
          <a:xfrm>
            <a:off x="9260321" y="2118642"/>
            <a:ext cx="1856232" cy="1664208"/>
          </a:xfrm>
        </p:spPr>
        <p:txBody>
          <a:bodyPr anchor="t">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add content</a:t>
            </a:r>
          </a:p>
        </p:txBody>
      </p:sp>
      <p:sp>
        <p:nvSpPr>
          <p:cNvPr id="14" name="Text Placeholder 2">
            <a:extLst>
              <a:ext uri="{FF2B5EF4-FFF2-40B4-BE49-F238E27FC236}">
                <a16:creationId xmlns:a16="http://schemas.microsoft.com/office/drawing/2014/main" id="{84A1E92D-A5BF-4268-BFF3-1418A1F03589}"/>
              </a:ext>
            </a:extLst>
          </p:cNvPr>
          <p:cNvSpPr>
            <a:spLocks noGrp="1"/>
          </p:cNvSpPr>
          <p:nvPr>
            <p:ph type="body" idx="15" hasCustomPrompt="1"/>
          </p:nvPr>
        </p:nvSpPr>
        <p:spPr>
          <a:xfrm>
            <a:off x="9023074" y="3788457"/>
            <a:ext cx="2330726" cy="804859"/>
          </a:xfrm>
        </p:spPr>
        <p:txBody>
          <a:bodyPr lIns="0" rIns="0" anchor="b">
            <a:noAutofit/>
          </a:bodyPr>
          <a:lstStyle>
            <a:lvl1pPr marL="0" indent="0" algn="ctr">
              <a:buNone/>
              <a:defRPr lang="en-US" sz="32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23" name="Text Placeholder 2">
            <a:extLst>
              <a:ext uri="{FF2B5EF4-FFF2-40B4-BE49-F238E27FC236}">
                <a16:creationId xmlns:a16="http://schemas.microsoft.com/office/drawing/2014/main" id="{B6439AAC-8A96-4015-8A87-ED8DF7027B60}"/>
              </a:ext>
            </a:extLst>
          </p:cNvPr>
          <p:cNvSpPr>
            <a:spLocks noGrp="1"/>
          </p:cNvSpPr>
          <p:nvPr>
            <p:ph type="body" idx="20" hasCustomPrompt="1"/>
          </p:nvPr>
        </p:nvSpPr>
        <p:spPr>
          <a:xfrm>
            <a:off x="9023074" y="4464454"/>
            <a:ext cx="2330726" cy="438505"/>
          </a:xfrm>
        </p:spPr>
        <p:txBody>
          <a:bodyPr lIns="0" rIns="0" anchor="b">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5" name="Content Placeholder 3">
            <a:extLst>
              <a:ext uri="{FF2B5EF4-FFF2-40B4-BE49-F238E27FC236}">
                <a16:creationId xmlns:a16="http://schemas.microsoft.com/office/drawing/2014/main" id="{492F9083-A886-4EEB-94D6-1FAE6DC33000}"/>
              </a:ext>
            </a:extLst>
          </p:cNvPr>
          <p:cNvSpPr>
            <a:spLocks noGrp="1"/>
          </p:cNvSpPr>
          <p:nvPr>
            <p:ph sz="half" idx="16"/>
          </p:nvPr>
        </p:nvSpPr>
        <p:spPr>
          <a:xfrm>
            <a:off x="9023074" y="5120366"/>
            <a:ext cx="2330726" cy="853167"/>
          </a:xfrm>
        </p:spPr>
        <p:txBody>
          <a:bodyPr lIns="0" rIns="0">
            <a:normAutofit/>
          </a:bodyPr>
          <a:lstStyle>
            <a:lvl1pPr marL="0" indent="0" algn="ctr">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1386696317"/>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5476875" y="1671639"/>
            <a:ext cx="5111750" cy="1204912"/>
          </a:xfrm>
        </p:spPr>
        <p:txBody>
          <a:bodyPr anchor="b">
            <a:normAutofit/>
          </a:bodyPr>
          <a:lstStyle>
            <a:lvl1pPr>
              <a:defRPr lang="en-US" sz="2800" kern="1200" cap="all"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5476875" y="3682546"/>
            <a:ext cx="5111750" cy="1525588"/>
          </a:xfrm>
        </p:spPr>
        <p:txBody>
          <a:bodyPr anchor="b">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23" name="Straight Connector 22">
            <a:extLst>
              <a:ext uri="{FF2B5EF4-FFF2-40B4-BE49-F238E27FC236}">
                <a16:creationId xmlns:a16="http://schemas.microsoft.com/office/drawing/2014/main" id="{D87F08D6-2CA7-4A5A-BE34-07113DCA535D}"/>
              </a:ext>
            </a:extLst>
          </p:cNvPr>
          <p:cNvCxnSpPr>
            <a:cxnSpLocks/>
          </p:cNvCxnSpPr>
          <p:nvPr/>
        </p:nvCxnSpPr>
        <p:spPr>
          <a:xfrm flipH="1" flipV="1">
            <a:off x="0" y="876300"/>
            <a:ext cx="4762500" cy="1628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68C87F-B9C3-4DFF-8454-F3F52CE4346B}"/>
              </a:ext>
            </a:extLst>
          </p:cNvPr>
          <p:cNvCxnSpPr>
            <a:cxnSpLocks/>
          </p:cNvCxnSpPr>
          <p:nvPr/>
        </p:nvCxnSpPr>
        <p:spPr>
          <a:xfrm flipH="1" flipV="1">
            <a:off x="2638425" y="0"/>
            <a:ext cx="2124076" cy="5186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a:lstStyle>
            <a:lvl1pPr>
              <a:defRPr sz="900"/>
            </a:lvl1pPr>
          </a:lstStyle>
          <a:p>
            <a:r>
              <a:rPr lang="en-US" dirty="0"/>
              <a:t>20XX</a:t>
            </a:r>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a:lstStyle>
            <a:lvl1pPr>
              <a:defRPr sz="900"/>
            </a:lvl1pPr>
          </a:lstStyle>
          <a:p>
            <a:r>
              <a:rPr lang="en-US" dirty="0"/>
              <a:t>Pitch Deck</a:t>
            </a:r>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1616316768"/>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514C6BF-376E-43E8-881D-2E767426990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8301" r="28341" b="23071"/>
          <a:stretch/>
        </p:blipFill>
        <p:spPr>
          <a:xfrm>
            <a:off x="5488815" y="0"/>
            <a:ext cx="6703185" cy="6858000"/>
          </a:xfrm>
          <a:prstGeom prst="rect">
            <a:avLst/>
          </a:prstGeom>
        </p:spPr>
      </p:pic>
      <p:sp>
        <p:nvSpPr>
          <p:cNvPr id="2" name="Title 1">
            <a:extLst>
              <a:ext uri="{FF2B5EF4-FFF2-40B4-BE49-F238E27FC236}">
                <a16:creationId xmlns:a16="http://schemas.microsoft.com/office/drawing/2014/main" id="{3F0A9B92-C2D0-466A-A680-A35832C452B3}"/>
              </a:ext>
            </a:extLst>
          </p:cNvPr>
          <p:cNvSpPr>
            <a:spLocks noGrp="1"/>
          </p:cNvSpPr>
          <p:nvPr>
            <p:ph type="title" hasCustomPrompt="1"/>
          </p:nvPr>
        </p:nvSpPr>
        <p:spPr>
          <a:xfrm>
            <a:off x="1333499" y="1020445"/>
            <a:ext cx="3171825" cy="1325563"/>
          </a:xfrm>
        </p:spPr>
        <p:txBody>
          <a:bodyPr anchor="b">
            <a:normAutofit/>
          </a:bodyPr>
          <a:lstStyle>
            <a:lvl1pPr>
              <a:defRPr sz="2800" spc="150" baseline="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DA41CE6-5A88-4C5C-B2A4-6A5D2153B16F}"/>
              </a:ext>
            </a:extLst>
          </p:cNvPr>
          <p:cNvSpPr>
            <a:spLocks noGrp="1"/>
          </p:cNvSpPr>
          <p:nvPr>
            <p:ph idx="1"/>
          </p:nvPr>
        </p:nvSpPr>
        <p:spPr>
          <a:xfrm>
            <a:off x="1333499" y="2924175"/>
            <a:ext cx="3171825" cy="2519363"/>
          </a:xfrm>
        </p:spPr>
        <p:txBody>
          <a:bodyPr>
            <a:normAutofit/>
          </a:bodyPr>
          <a:lstStyle>
            <a:lvl1pPr marL="0" indent="0">
              <a:lnSpc>
                <a:spcPct val="120000"/>
              </a:lnSpc>
              <a:spcBef>
                <a:spcPts val="1000"/>
              </a:spcBef>
              <a:buNone/>
              <a:defRPr sz="1400" baseline="0">
                <a:solidFill>
                  <a:schemeClr val="bg1"/>
                </a:solidFill>
              </a:defRPr>
            </a:lvl1pPr>
            <a:lvl2pPr marL="457200" indent="0">
              <a:lnSpc>
                <a:spcPct val="120000"/>
              </a:lnSpc>
              <a:spcBef>
                <a:spcPts val="1000"/>
              </a:spcBef>
              <a:buNone/>
              <a:defRPr sz="1400" baseline="0">
                <a:solidFill>
                  <a:schemeClr val="bg1"/>
                </a:solidFill>
              </a:defRPr>
            </a:lvl2pPr>
            <a:lvl3pPr marL="914400" indent="0">
              <a:lnSpc>
                <a:spcPct val="120000"/>
              </a:lnSpc>
              <a:spcBef>
                <a:spcPts val="1000"/>
              </a:spcBef>
              <a:buNone/>
              <a:defRPr sz="1400" baseline="0">
                <a:solidFill>
                  <a:schemeClr val="bg1"/>
                </a:solidFill>
              </a:defRPr>
            </a:lvl3pPr>
            <a:lvl4pPr marL="1371600" indent="0">
              <a:lnSpc>
                <a:spcPct val="120000"/>
              </a:lnSpc>
              <a:spcBef>
                <a:spcPts val="1000"/>
              </a:spcBef>
              <a:buNone/>
              <a:defRPr sz="1400" baseline="0">
                <a:solidFill>
                  <a:schemeClr val="bg1"/>
                </a:solidFill>
              </a:defRPr>
            </a:lvl4pPr>
            <a:lvl5pPr marL="1828800" indent="0">
              <a:lnSpc>
                <a:spcPct val="120000"/>
              </a:lnSpc>
              <a:spcBef>
                <a:spcPts val="1000"/>
              </a:spcBef>
              <a:buNone/>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F5093-3C53-4152-B8FE-0522E0795269}"/>
              </a:ext>
            </a:extLst>
          </p:cNvPr>
          <p:cNvSpPr>
            <a:spLocks noGrp="1"/>
          </p:cNvSpPr>
          <p:nvPr>
            <p:ph type="dt" sz="half" idx="10"/>
          </p:nvPr>
        </p:nvSpPr>
        <p:spPr>
          <a:xfrm>
            <a:off x="1333500" y="6356350"/>
            <a:ext cx="985157" cy="365125"/>
          </a:xfrm>
        </p:spPr>
        <p:txBody>
          <a:bodyPr/>
          <a:lstStyle>
            <a:lvl1pPr>
              <a:defRPr sz="900"/>
            </a:lvl1pPr>
          </a:lstStyle>
          <a:p>
            <a:r>
              <a:rPr lang="en-US" dirty="0"/>
              <a:t>20XX</a:t>
            </a:r>
          </a:p>
        </p:txBody>
      </p:sp>
      <p:sp>
        <p:nvSpPr>
          <p:cNvPr id="5" name="Footer Placeholder 4">
            <a:extLst>
              <a:ext uri="{FF2B5EF4-FFF2-40B4-BE49-F238E27FC236}">
                <a16:creationId xmlns:a16="http://schemas.microsoft.com/office/drawing/2014/main" id="{7727F11D-8AF8-44D6-A48B-D8C7779B8B08}"/>
              </a:ext>
            </a:extLst>
          </p:cNvPr>
          <p:cNvSpPr>
            <a:spLocks noGrp="1"/>
          </p:cNvSpPr>
          <p:nvPr>
            <p:ph type="ftr" sz="quarter" idx="11"/>
          </p:nvPr>
        </p:nvSpPr>
        <p:spPr>
          <a:xfrm>
            <a:off x="2669886" y="6356349"/>
            <a:ext cx="2482842" cy="365125"/>
          </a:xfrm>
        </p:spPr>
        <p:txBody>
          <a:bodyPr/>
          <a:lstStyle>
            <a:lvl1pPr>
              <a:defRPr sz="900"/>
            </a:lvl1pPr>
          </a:lstStyle>
          <a:p>
            <a:r>
              <a:rPr lang="en-US" dirty="0"/>
              <a:t>Pitch Deck</a:t>
            </a:r>
          </a:p>
        </p:txBody>
      </p:sp>
      <p:sp>
        <p:nvSpPr>
          <p:cNvPr id="6" name="Slide Number Placeholder 5">
            <a:extLst>
              <a:ext uri="{FF2B5EF4-FFF2-40B4-BE49-F238E27FC236}">
                <a16:creationId xmlns:a16="http://schemas.microsoft.com/office/drawing/2014/main" id="{658C0879-6B0F-4AF6-A997-EC61DA8964AE}"/>
              </a:ext>
            </a:extLst>
          </p:cNvPr>
          <p:cNvSpPr>
            <a:spLocks noGrp="1"/>
          </p:cNvSpPr>
          <p:nvPr>
            <p:ph type="sldNum" sz="quarter" idx="12"/>
          </p:nvPr>
        </p:nvSpPr>
        <p:spPr>
          <a:xfrm>
            <a:off x="5536305" y="6356350"/>
            <a:ext cx="987552"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26312703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267200" y="1615736"/>
            <a:ext cx="4179570" cy="1524735"/>
          </a:xfrm>
        </p:spPr>
        <p:txBody>
          <a:bodyPr anchor="b">
            <a:noAutofit/>
          </a:bodyPr>
          <a:lstStyle>
            <a:lvl1pPr algn="l">
              <a:defRPr sz="3200" spc="15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4267200" y="3238103"/>
            <a:ext cx="4179570" cy="2004161"/>
          </a:xfrm>
        </p:spPr>
        <p:txBody>
          <a:bodyPr>
            <a:normAutofit/>
          </a:bodyPr>
          <a:lstStyle>
            <a:lvl1pPr marL="0" indent="0" algn="l">
              <a:lnSpc>
                <a:spcPct val="150000"/>
              </a:lnSpc>
              <a:buNone/>
              <a:defRPr sz="14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Graphic 5">
            <a:extLst>
              <a:ext uri="{FF2B5EF4-FFF2-40B4-BE49-F238E27FC236}">
                <a16:creationId xmlns:a16="http://schemas.microsoft.com/office/drawing/2014/main" id="{ED3361C9-310A-4255-A94E-B77588962D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3176938" cy="6858000"/>
          </a:xfrm>
          <a:prstGeom prst="rect">
            <a:avLst/>
          </a:prstGeom>
        </p:spPr>
      </p:pic>
      <p:sp>
        <p:nvSpPr>
          <p:cNvPr id="9" name="Date Placeholder 6">
            <a:extLst>
              <a:ext uri="{FF2B5EF4-FFF2-40B4-BE49-F238E27FC236}">
                <a16:creationId xmlns:a16="http://schemas.microsoft.com/office/drawing/2014/main" id="{BF358517-D7B7-40D0-A9D0-B650C80898AC}"/>
              </a:ext>
            </a:extLst>
          </p:cNvPr>
          <p:cNvSpPr>
            <a:spLocks noGrp="1"/>
          </p:cNvSpPr>
          <p:nvPr>
            <p:ph type="dt" sz="half" idx="10"/>
          </p:nvPr>
        </p:nvSpPr>
        <p:spPr>
          <a:xfrm>
            <a:off x="4267200" y="6356350"/>
            <a:ext cx="1774371" cy="365125"/>
          </a:xfrm>
        </p:spPr>
        <p:txBody>
          <a:bodyPr/>
          <a:lstStyle>
            <a:lvl1pPr>
              <a:defRPr sz="900"/>
            </a:lvl1pPr>
          </a:lstStyle>
          <a:p>
            <a:r>
              <a:rPr lang="en-US" dirty="0"/>
              <a:t>20XX</a:t>
            </a:r>
          </a:p>
        </p:txBody>
      </p:sp>
      <p:sp>
        <p:nvSpPr>
          <p:cNvPr id="10" name="Footer Placeholder 7">
            <a:extLst>
              <a:ext uri="{FF2B5EF4-FFF2-40B4-BE49-F238E27FC236}">
                <a16:creationId xmlns:a16="http://schemas.microsoft.com/office/drawing/2014/main" id="{6026D44C-0B39-4DE1-A0FC-5615DDAAE3CE}"/>
              </a:ext>
            </a:extLst>
          </p:cNvPr>
          <p:cNvSpPr>
            <a:spLocks noGrp="1"/>
          </p:cNvSpPr>
          <p:nvPr>
            <p:ph type="ftr" sz="quarter" idx="11"/>
          </p:nvPr>
        </p:nvSpPr>
        <p:spPr>
          <a:xfrm>
            <a:off x="6479721" y="6356350"/>
            <a:ext cx="2661557" cy="365125"/>
          </a:xfrm>
        </p:spPr>
        <p:txBody>
          <a:bodyPr/>
          <a:lstStyle>
            <a:lvl1pPr>
              <a:defRPr sz="900"/>
            </a:lvl1pPr>
          </a:lstStyle>
          <a:p>
            <a:r>
              <a:rPr lang="en-US" dirty="0"/>
              <a:t>Pitch Deck</a:t>
            </a:r>
          </a:p>
        </p:txBody>
      </p:sp>
      <p:sp>
        <p:nvSpPr>
          <p:cNvPr id="11" name="Slide Number Placeholder 8">
            <a:extLst>
              <a:ext uri="{FF2B5EF4-FFF2-40B4-BE49-F238E27FC236}">
                <a16:creationId xmlns:a16="http://schemas.microsoft.com/office/drawing/2014/main" id="{0F8222B4-B618-42C4-8BDB-D2E4DF2F22C3}"/>
              </a:ext>
            </a:extLst>
          </p:cNvPr>
          <p:cNvSpPr>
            <a:spLocks noGrp="1"/>
          </p:cNvSpPr>
          <p:nvPr>
            <p:ph type="sldNum" sz="quarter" idx="12"/>
          </p:nvPr>
        </p:nvSpPr>
        <p:spPr>
          <a:xfrm>
            <a:off x="9579428" y="6356350"/>
            <a:ext cx="1774371"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4293551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Yellow with Spark">
    <p:bg>
      <p:bgPr>
        <a:solidFill>
          <a:schemeClr val="accent2"/>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DC113C9-E91A-C843-9A3F-E35BB770162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094" y="5350568"/>
            <a:ext cx="12249116" cy="1514127"/>
          </a:xfrm>
          <a:prstGeom prst="rect">
            <a:avLst/>
          </a:prstGeom>
        </p:spPr>
      </p:pic>
      <p:sp>
        <p:nvSpPr>
          <p:cNvPr id="3" name="Subtitle 2"/>
          <p:cNvSpPr>
            <a:spLocks noGrp="1"/>
          </p:cNvSpPr>
          <p:nvPr>
            <p:ph type="subTitle" idx="1"/>
          </p:nvPr>
        </p:nvSpPr>
        <p:spPr>
          <a:xfrm>
            <a:off x="1058328" y="4073127"/>
            <a:ext cx="9144000" cy="420160"/>
          </a:xfrm>
        </p:spPr>
        <p:txBody>
          <a:bodyPr lIns="100584" rIns="118872" anchor="ctr"/>
          <a:lstStyle>
            <a:lvl1pPr marL="0" indent="0" algn="l">
              <a:buNone/>
              <a:defRPr sz="1800" spc="3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Slide Number Placeholder 5"/>
          <p:cNvSpPr>
            <a:spLocks noGrp="1"/>
          </p:cNvSpPr>
          <p:nvPr>
            <p:ph type="sldNum" sz="quarter" idx="12"/>
          </p:nvPr>
        </p:nvSpPr>
        <p:spPr>
          <a:xfrm>
            <a:off x="9153215" y="6428062"/>
            <a:ext cx="2743200" cy="365125"/>
          </a:xfr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dirty="0"/>
          </a:p>
        </p:txBody>
      </p:sp>
      <p:sp>
        <p:nvSpPr>
          <p:cNvPr id="8" name="Title 1">
            <a:extLst>
              <a:ext uri="{FF2B5EF4-FFF2-40B4-BE49-F238E27FC236}">
                <a16:creationId xmlns:a16="http://schemas.microsoft.com/office/drawing/2014/main" id="{709C8166-036C-854E-96FA-B26ACAC7E81E}"/>
              </a:ext>
            </a:extLst>
          </p:cNvPr>
          <p:cNvSpPr>
            <a:spLocks noGrp="1"/>
          </p:cNvSpPr>
          <p:nvPr>
            <p:ph type="ctrTitle"/>
          </p:nvPr>
        </p:nvSpPr>
        <p:spPr>
          <a:xfrm>
            <a:off x="1049860" y="1656126"/>
            <a:ext cx="9144000" cy="2330646"/>
          </a:xfrm>
        </p:spPr>
        <p:txBody>
          <a:bodyPr lIns="73152" rIns="0" anchor="b">
            <a:noAutofit/>
          </a:bodyPr>
          <a:lstStyle>
            <a:lvl1pPr algn="l">
              <a:defRPr sz="4400" b="0" i="0" spc="113"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pic>
        <p:nvPicPr>
          <p:cNvPr id="12" name="Graphic 11">
            <a:extLst>
              <a:ext uri="{FF2B5EF4-FFF2-40B4-BE49-F238E27FC236}">
                <a16:creationId xmlns:a16="http://schemas.microsoft.com/office/drawing/2014/main" id="{79A6D4B9-3092-CC42-B385-33E71A74DCD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88739" y="530775"/>
            <a:ext cx="1644463" cy="1233347"/>
          </a:xfrm>
          <a:prstGeom prst="rect">
            <a:avLst/>
          </a:prstGeom>
        </p:spPr>
      </p:pic>
    </p:spTree>
    <p:extLst>
      <p:ext uri="{BB962C8B-B14F-4D97-AF65-F5344CB8AC3E}">
        <p14:creationId xmlns:p14="http://schemas.microsoft.com/office/powerpoint/2010/main" val="3672866205"/>
      </p:ext>
    </p:extLst>
  </p:cSld>
  <p:clrMapOvr>
    <a:masterClrMapping/>
  </p:clrMapOvr>
  <p:extLst>
    <p:ext uri="{DCECCB84-F9BA-43D5-87BE-67443E8EF086}">
      <p15:sldGuideLst xmlns:p15="http://schemas.microsoft.com/office/powerpoint/2012/main">
        <p15:guide id="1" orient="horz" pos="194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Yellow with Large Spark">
    <p:bg>
      <p:bgPr>
        <a:solidFill>
          <a:schemeClr val="accent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57BF59A-8D28-9744-A3D0-5265800F313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094" y="5350568"/>
            <a:ext cx="12249116" cy="1514127"/>
          </a:xfrm>
          <a:prstGeom prst="rect">
            <a:avLst/>
          </a:prstGeom>
        </p:spPr>
      </p:pic>
      <p:sp>
        <p:nvSpPr>
          <p:cNvPr id="9" name="Slide Number Placeholder 5"/>
          <p:cNvSpPr>
            <a:spLocks noGrp="1"/>
          </p:cNvSpPr>
          <p:nvPr>
            <p:ph type="sldNum" sz="quarter" idx="12"/>
          </p:nvPr>
        </p:nvSpPr>
        <p:spPr>
          <a:xfrm>
            <a:off x="9153215" y="6428062"/>
            <a:ext cx="2743200" cy="365125"/>
          </a:xfr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dirty="0"/>
          </a:p>
        </p:txBody>
      </p:sp>
      <p:sp>
        <p:nvSpPr>
          <p:cNvPr id="11" name="Subtitle 2">
            <a:extLst>
              <a:ext uri="{FF2B5EF4-FFF2-40B4-BE49-F238E27FC236}">
                <a16:creationId xmlns:a16="http://schemas.microsoft.com/office/drawing/2014/main" id="{8CFB3D87-F6F0-2E4E-8CF4-DD4F72E5D8DE}"/>
              </a:ext>
            </a:extLst>
          </p:cNvPr>
          <p:cNvSpPr>
            <a:spLocks noGrp="1"/>
          </p:cNvSpPr>
          <p:nvPr>
            <p:ph type="subTitle" idx="1"/>
          </p:nvPr>
        </p:nvSpPr>
        <p:spPr>
          <a:xfrm>
            <a:off x="1058328" y="5198207"/>
            <a:ext cx="9144000" cy="420160"/>
          </a:xfrm>
        </p:spPr>
        <p:txBody>
          <a:bodyPr lIns="100584" rIns="118872" anchor="ctr"/>
          <a:lstStyle>
            <a:lvl1pPr marL="0" indent="0" algn="l">
              <a:buNone/>
              <a:defRPr sz="1800" spc="3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3" name="Title 1">
            <a:extLst>
              <a:ext uri="{FF2B5EF4-FFF2-40B4-BE49-F238E27FC236}">
                <a16:creationId xmlns:a16="http://schemas.microsoft.com/office/drawing/2014/main" id="{7FD3420D-D13F-CA45-B507-DED54A25973F}"/>
              </a:ext>
            </a:extLst>
          </p:cNvPr>
          <p:cNvSpPr>
            <a:spLocks noGrp="1"/>
          </p:cNvSpPr>
          <p:nvPr>
            <p:ph type="ctrTitle"/>
          </p:nvPr>
        </p:nvSpPr>
        <p:spPr>
          <a:xfrm>
            <a:off x="1049860" y="2781206"/>
            <a:ext cx="9144000" cy="2330646"/>
          </a:xfrm>
        </p:spPr>
        <p:txBody>
          <a:bodyPr lIns="73152" rIns="0" anchor="b">
            <a:noAutofit/>
          </a:bodyPr>
          <a:lstStyle>
            <a:lvl1pPr algn="l">
              <a:defRPr sz="4400" b="0" i="0" spc="113"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pic>
        <p:nvPicPr>
          <p:cNvPr id="7" name="Graphic 6">
            <a:extLst>
              <a:ext uri="{FF2B5EF4-FFF2-40B4-BE49-F238E27FC236}">
                <a16:creationId xmlns:a16="http://schemas.microsoft.com/office/drawing/2014/main" id="{E392B05C-5CCA-FB47-A941-721CD2AD855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6610" y="-396908"/>
            <a:ext cx="3953427" cy="2965070"/>
          </a:xfrm>
          <a:prstGeom prst="rect">
            <a:avLst/>
          </a:prstGeom>
        </p:spPr>
      </p:pic>
    </p:spTree>
    <p:extLst>
      <p:ext uri="{BB962C8B-B14F-4D97-AF65-F5344CB8AC3E}">
        <p14:creationId xmlns:p14="http://schemas.microsoft.com/office/powerpoint/2010/main" val="228861044"/>
      </p:ext>
    </p:extLst>
  </p:cSld>
  <p:clrMapOvr>
    <a:masterClrMapping/>
  </p:clrMapOvr>
  <p:extLst>
    <p:ext uri="{DCECCB84-F9BA-43D5-87BE-67443E8EF086}">
      <p15:sldGuideLst xmlns:p15="http://schemas.microsoft.com/office/powerpoint/2012/main">
        <p15:guide id="1" orient="horz" pos="194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738314"/>
            <a:ext cx="5080000" cy="4662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738314"/>
            <a:ext cx="5080000" cy="4662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10688FF-8404-46A4-B5AB-65DE4AED050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A1D0895-CA3A-4911-8FDA-331323D806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1D5C4FA-2CAE-4372-9C79-191663C31496}"/>
              </a:ext>
            </a:extLst>
          </p:cNvPr>
          <p:cNvSpPr>
            <a:spLocks noGrp="1" noChangeArrowheads="1"/>
          </p:cNvSpPr>
          <p:nvPr>
            <p:ph type="sldNum" sz="quarter" idx="12"/>
          </p:nvPr>
        </p:nvSpPr>
        <p:spPr>
          <a:ln/>
        </p:spPr>
        <p:txBody>
          <a:bodyPr/>
          <a:lstStyle>
            <a:lvl1pPr>
              <a:defRPr/>
            </a:lvl1pPr>
          </a:lstStyle>
          <a:p>
            <a:pPr>
              <a:defRPr/>
            </a:pPr>
            <a:fld id="{FE08E051-A961-4068-BC92-E3664966E5D4}" type="slidenum">
              <a:rPr lang="en-US" altLang="en-US"/>
              <a:pPr>
                <a:defRPr/>
              </a:pPr>
              <a:t>‹#›</a:t>
            </a:fld>
            <a:endParaRPr lang="en-US" altLang="en-US"/>
          </a:p>
        </p:txBody>
      </p:sp>
    </p:spTree>
    <p:extLst>
      <p:ext uri="{BB962C8B-B14F-4D97-AF65-F5344CB8AC3E}">
        <p14:creationId xmlns:p14="http://schemas.microsoft.com/office/powerpoint/2010/main" val="410876873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12" name="Graphic 10">
            <a:extLst>
              <a:ext uri="{FF2B5EF4-FFF2-40B4-BE49-F238E27FC236}">
                <a16:creationId xmlns:a16="http://schemas.microsoft.com/office/drawing/2014/main" id="{9D2AF524-D4B4-4A3A-9CE4-EDAFE1D5A37B}"/>
              </a:ext>
              <a:ext uri="{C183D7F6-B498-43B3-948B-1728B52AA6E4}">
                <adec:decorative xmlns:adec="http://schemas.microsoft.com/office/drawing/2017/decorative" val="1"/>
              </a:ext>
            </a:extLst>
          </p:cNvPr>
          <p:cNvSpPr/>
          <p:nvPr/>
        </p:nvSpPr>
        <p:spPr>
          <a:xfrm>
            <a:off x="2113884" y="0"/>
            <a:ext cx="10078116" cy="6858000"/>
          </a:xfrm>
          <a:custGeom>
            <a:avLst/>
            <a:gdLst>
              <a:gd name="connsiteX0" fmla="*/ 3793236 w 10078116"/>
              <a:gd name="connsiteY0" fmla="*/ 6858000 h 6858000"/>
              <a:gd name="connsiteX1" fmla="*/ 0 w 10078116"/>
              <a:gd name="connsiteY1" fmla="*/ 0 h 6858000"/>
              <a:gd name="connsiteX2" fmla="*/ 10078116 w 10078116"/>
              <a:gd name="connsiteY2" fmla="*/ 0 h 6858000"/>
              <a:gd name="connsiteX3" fmla="*/ 10078116 w 1007811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078116" h="6858000">
                <a:moveTo>
                  <a:pt x="3793236" y="6858000"/>
                </a:moveTo>
                <a:lnTo>
                  <a:pt x="0" y="0"/>
                </a:lnTo>
                <a:lnTo>
                  <a:pt x="10078116" y="0"/>
                </a:lnTo>
                <a:lnTo>
                  <a:pt x="10078116" y="6858000"/>
                </a:lnTo>
                <a:close/>
              </a:path>
            </a:pathLst>
          </a:custGeom>
          <a:solidFill>
            <a:schemeClr val="accent1"/>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E3987A5-99A6-4B33-BAAF-53159635382E}"/>
              </a:ext>
            </a:extLst>
          </p:cNvPr>
          <p:cNvSpPr>
            <a:spLocks noGrp="1"/>
          </p:cNvSpPr>
          <p:nvPr>
            <p:ph type="title" hasCustomPrompt="1"/>
          </p:nvPr>
        </p:nvSpPr>
        <p:spPr>
          <a:xfrm>
            <a:off x="838200" y="5509419"/>
            <a:ext cx="4082142" cy="585788"/>
          </a:xfrm>
        </p:spPr>
        <p:txBody>
          <a:bodyPr>
            <a:normAutofit/>
          </a:bodyPr>
          <a:lstStyle>
            <a:lvl1pPr>
              <a:defRPr lang="en-US" sz="2800" kern="1200" cap="all" spc="150" baseline="0" dirty="0">
                <a:solidFill>
                  <a:schemeClr val="tx1"/>
                </a:solidFill>
                <a:latin typeface="+mj-lt"/>
                <a:ea typeface="+mj-ea"/>
                <a:cs typeface="+mj-cs"/>
              </a:defRPr>
            </a:lvl1pPr>
          </a:lstStyle>
          <a:p>
            <a:r>
              <a:rPr lang="en-US"/>
              <a:t>CLICK TO EDIT TITLE</a:t>
            </a:r>
          </a:p>
        </p:txBody>
      </p:sp>
      <p:sp>
        <p:nvSpPr>
          <p:cNvPr id="16" name="Text Placeholder 15">
            <a:extLst>
              <a:ext uri="{FF2B5EF4-FFF2-40B4-BE49-F238E27FC236}">
                <a16:creationId xmlns:a16="http://schemas.microsoft.com/office/drawing/2014/main" id="{3BABF6CA-407C-4BF0-8234-1321A676E756}"/>
              </a:ext>
            </a:extLst>
          </p:cNvPr>
          <p:cNvSpPr>
            <a:spLocks noGrp="1"/>
          </p:cNvSpPr>
          <p:nvPr>
            <p:ph type="body" sz="quarter" idx="13" hasCustomPrompt="1"/>
          </p:nvPr>
        </p:nvSpPr>
        <p:spPr>
          <a:xfrm>
            <a:off x="148318" y="1481138"/>
            <a:ext cx="2141764" cy="514350"/>
          </a:xfrm>
        </p:spPr>
        <p:txBody>
          <a:bodyPr anchor="ctr">
            <a:noAutofit/>
          </a:bodyPr>
          <a:lstStyle>
            <a:lvl1pPr marL="0" indent="0" algn="r">
              <a:buNone/>
              <a:defRPr sz="1600" cap="all" spc="150" baseline="0"/>
            </a:lvl1pPr>
          </a:lstStyle>
          <a:p>
            <a:pPr lvl="0"/>
            <a:r>
              <a:rPr lang="en-US" dirty="0"/>
              <a:t>CLICK TO EDIT MASTER TEXT STYLES</a:t>
            </a:r>
          </a:p>
        </p:txBody>
      </p:sp>
      <p:sp>
        <p:nvSpPr>
          <p:cNvPr id="17" name="Text Placeholder 15">
            <a:extLst>
              <a:ext uri="{FF2B5EF4-FFF2-40B4-BE49-F238E27FC236}">
                <a16:creationId xmlns:a16="http://schemas.microsoft.com/office/drawing/2014/main" id="{76D8129B-5B68-421C-968C-3663C86EFC7C}"/>
              </a:ext>
            </a:extLst>
          </p:cNvPr>
          <p:cNvSpPr>
            <a:spLocks noGrp="1"/>
          </p:cNvSpPr>
          <p:nvPr>
            <p:ph type="body" sz="quarter" idx="14" hasCustomPrompt="1"/>
          </p:nvPr>
        </p:nvSpPr>
        <p:spPr>
          <a:xfrm>
            <a:off x="714375" y="2557463"/>
            <a:ext cx="2141764" cy="514350"/>
          </a:xfrm>
        </p:spPr>
        <p:txBody>
          <a:bodyPr anchor="ctr">
            <a:noAutofit/>
          </a:bodyPr>
          <a:lstStyle>
            <a:lvl1pPr marL="0" indent="0" algn="r">
              <a:buNone/>
              <a:defRPr sz="1600" cap="all" spc="150" baseline="0"/>
            </a:lvl1pPr>
          </a:lstStyle>
          <a:p>
            <a:pPr lvl="0"/>
            <a:r>
              <a:rPr lang="en-US"/>
              <a:t>CLICK TO EDIT MASTER TEXT STYLES</a:t>
            </a:r>
          </a:p>
        </p:txBody>
      </p:sp>
      <p:sp>
        <p:nvSpPr>
          <p:cNvPr id="18" name="Text Placeholder 15">
            <a:extLst>
              <a:ext uri="{FF2B5EF4-FFF2-40B4-BE49-F238E27FC236}">
                <a16:creationId xmlns:a16="http://schemas.microsoft.com/office/drawing/2014/main" id="{6C741DCA-8EBD-44F5-9D38-E938A628ADCD}"/>
              </a:ext>
            </a:extLst>
          </p:cNvPr>
          <p:cNvSpPr>
            <a:spLocks noGrp="1"/>
          </p:cNvSpPr>
          <p:nvPr>
            <p:ph type="body" sz="quarter" idx="15" hasCustomPrompt="1"/>
          </p:nvPr>
        </p:nvSpPr>
        <p:spPr>
          <a:xfrm>
            <a:off x="1320800" y="3633788"/>
            <a:ext cx="2141764" cy="514350"/>
          </a:xfrm>
        </p:spPr>
        <p:txBody>
          <a:bodyPr anchor="ctr">
            <a:noAutofit/>
          </a:bodyPr>
          <a:lstStyle>
            <a:lvl1pPr marL="0" indent="0" algn="r">
              <a:buNone/>
              <a:defRPr sz="1600" cap="all" spc="150" baseline="0"/>
            </a:lvl1pPr>
          </a:lstStyle>
          <a:p>
            <a:pPr lvl="0"/>
            <a:r>
              <a:rPr lang="en-US"/>
              <a:t>CLICK TO EDIT MASTER TEXT STYLES</a:t>
            </a:r>
          </a:p>
        </p:txBody>
      </p:sp>
      <p:sp>
        <p:nvSpPr>
          <p:cNvPr id="19" name="Text Placeholder 15">
            <a:extLst>
              <a:ext uri="{FF2B5EF4-FFF2-40B4-BE49-F238E27FC236}">
                <a16:creationId xmlns:a16="http://schemas.microsoft.com/office/drawing/2014/main" id="{5C43C6B1-A1BD-4A90-8B4B-F361C1BEDD26}"/>
              </a:ext>
            </a:extLst>
          </p:cNvPr>
          <p:cNvSpPr>
            <a:spLocks noGrp="1"/>
          </p:cNvSpPr>
          <p:nvPr>
            <p:ph type="body" sz="quarter" idx="16" hasCustomPrompt="1"/>
          </p:nvPr>
        </p:nvSpPr>
        <p:spPr>
          <a:xfrm>
            <a:off x="1905000" y="4710114"/>
            <a:ext cx="2141764" cy="514350"/>
          </a:xfrm>
        </p:spPr>
        <p:txBody>
          <a:bodyPr anchor="ctr">
            <a:noAutofit/>
          </a:bodyPr>
          <a:lstStyle>
            <a:lvl1pPr marL="0" indent="0" algn="r">
              <a:buNone/>
              <a:defRPr sz="1600" cap="all" spc="150" baseline="0"/>
            </a:lvl1pPr>
          </a:lstStyle>
          <a:p>
            <a:pPr lvl="0"/>
            <a:r>
              <a:rPr lang="en-US"/>
              <a:t>CLICK TO EDIT MASTER TEXT STYLES</a:t>
            </a:r>
          </a:p>
        </p:txBody>
      </p:sp>
      <p:sp>
        <p:nvSpPr>
          <p:cNvPr id="34" name="Text Placeholder 15">
            <a:extLst>
              <a:ext uri="{FF2B5EF4-FFF2-40B4-BE49-F238E27FC236}">
                <a16:creationId xmlns:a16="http://schemas.microsoft.com/office/drawing/2014/main" id="{0C66E1BD-33F0-4B94-BF94-CD4698F85C3D}"/>
              </a:ext>
            </a:extLst>
          </p:cNvPr>
          <p:cNvSpPr>
            <a:spLocks noGrp="1"/>
          </p:cNvSpPr>
          <p:nvPr>
            <p:ph type="body" sz="quarter" idx="17" hasCustomPrompt="1"/>
          </p:nvPr>
        </p:nvSpPr>
        <p:spPr>
          <a:xfrm>
            <a:off x="4401535" y="1594478"/>
            <a:ext cx="5539095"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5" name="Text Placeholder 15">
            <a:extLst>
              <a:ext uri="{FF2B5EF4-FFF2-40B4-BE49-F238E27FC236}">
                <a16:creationId xmlns:a16="http://schemas.microsoft.com/office/drawing/2014/main" id="{2D4661B1-6559-407A-9AEC-A46A0570AE8F}"/>
              </a:ext>
            </a:extLst>
          </p:cNvPr>
          <p:cNvSpPr>
            <a:spLocks noGrp="1"/>
          </p:cNvSpPr>
          <p:nvPr>
            <p:ph type="body" sz="quarter" idx="18" hasCustomPrompt="1"/>
          </p:nvPr>
        </p:nvSpPr>
        <p:spPr>
          <a:xfrm>
            <a:off x="4986028" y="2673328"/>
            <a:ext cx="5539095"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6" name="Text Placeholder 15">
            <a:extLst>
              <a:ext uri="{FF2B5EF4-FFF2-40B4-BE49-F238E27FC236}">
                <a16:creationId xmlns:a16="http://schemas.microsoft.com/office/drawing/2014/main" id="{DCC983F7-6A25-42C0-811C-EA32138C5B80}"/>
              </a:ext>
            </a:extLst>
          </p:cNvPr>
          <p:cNvSpPr>
            <a:spLocks noGrp="1"/>
          </p:cNvSpPr>
          <p:nvPr>
            <p:ph type="body" sz="quarter" idx="19" hasCustomPrompt="1"/>
          </p:nvPr>
        </p:nvSpPr>
        <p:spPr>
          <a:xfrm>
            <a:off x="5576937" y="3755394"/>
            <a:ext cx="5539095"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7" name="Text Placeholder 15">
            <a:extLst>
              <a:ext uri="{FF2B5EF4-FFF2-40B4-BE49-F238E27FC236}">
                <a16:creationId xmlns:a16="http://schemas.microsoft.com/office/drawing/2014/main" id="{E83DA0EB-27DD-416A-8DA5-4AFDC8587E5C}"/>
              </a:ext>
            </a:extLst>
          </p:cNvPr>
          <p:cNvSpPr>
            <a:spLocks noGrp="1"/>
          </p:cNvSpPr>
          <p:nvPr>
            <p:ph type="body" sz="quarter" idx="20" hasCustomPrompt="1"/>
          </p:nvPr>
        </p:nvSpPr>
        <p:spPr>
          <a:xfrm>
            <a:off x="6175279" y="4824430"/>
            <a:ext cx="5539095"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cxnSp>
        <p:nvCxnSpPr>
          <p:cNvPr id="3" name="Straight Connector 2">
            <a:extLst>
              <a:ext uri="{FF2B5EF4-FFF2-40B4-BE49-F238E27FC236}">
                <a16:creationId xmlns:a16="http://schemas.microsoft.com/office/drawing/2014/main" id="{D3795F91-C721-4363-956D-756673AE7957}"/>
              </a:ext>
              <a:ext uri="{C183D7F6-B498-43B3-948B-1728B52AA6E4}">
                <adec:decorative xmlns:adec="http://schemas.microsoft.com/office/drawing/2017/decorative" val="1"/>
              </a:ext>
            </a:extLst>
          </p:cNvPr>
          <p:cNvCxnSpPr>
            <a:cxnSpLocks/>
          </p:cNvCxnSpPr>
          <p:nvPr/>
        </p:nvCxnSpPr>
        <p:spPr>
          <a:xfrm>
            <a:off x="4353515" y="502393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4" name="Straight Connector 3">
            <a:extLst>
              <a:ext uri="{FF2B5EF4-FFF2-40B4-BE49-F238E27FC236}">
                <a16:creationId xmlns:a16="http://schemas.microsoft.com/office/drawing/2014/main" id="{8AC14461-E27D-413D-B31A-47B74646AF25}"/>
              </a:ext>
              <a:ext uri="{C183D7F6-B498-43B3-948B-1728B52AA6E4}">
                <adec:decorative xmlns:adec="http://schemas.microsoft.com/office/drawing/2017/decorative" val="1"/>
              </a:ext>
            </a:extLst>
          </p:cNvPr>
          <p:cNvCxnSpPr>
            <a:cxnSpLocks/>
          </p:cNvCxnSpPr>
          <p:nvPr/>
        </p:nvCxnSpPr>
        <p:spPr>
          <a:xfrm>
            <a:off x="3759917" y="3948451"/>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4D6AEA4C-7710-4829-BA87-8DD77F15932C}"/>
              </a:ext>
              <a:ext uri="{C183D7F6-B498-43B3-948B-1728B52AA6E4}">
                <adec:decorative xmlns:adec="http://schemas.microsoft.com/office/drawing/2017/decorative" val="1"/>
              </a:ext>
            </a:extLst>
          </p:cNvPr>
          <p:cNvCxnSpPr>
            <a:cxnSpLocks/>
          </p:cNvCxnSpPr>
          <p:nvPr/>
        </p:nvCxnSpPr>
        <p:spPr>
          <a:xfrm>
            <a:off x="3173453" y="2872686"/>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E9BD473E-6203-491C-87AC-54AC0AB23333}"/>
              </a:ext>
              <a:ext uri="{C183D7F6-B498-43B3-948B-1728B52AA6E4}">
                <adec:decorative xmlns:adec="http://schemas.microsoft.com/office/drawing/2017/decorative" val="1"/>
              </a:ext>
            </a:extLst>
          </p:cNvPr>
          <p:cNvCxnSpPr>
            <a:cxnSpLocks/>
          </p:cNvCxnSpPr>
          <p:nvPr/>
        </p:nvCxnSpPr>
        <p:spPr>
          <a:xfrm>
            <a:off x="2586263" y="179608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sp>
        <p:nvSpPr>
          <p:cNvPr id="5" name="Date Placeholder 4">
            <a:extLst>
              <a:ext uri="{FF2B5EF4-FFF2-40B4-BE49-F238E27FC236}">
                <a16:creationId xmlns:a16="http://schemas.microsoft.com/office/drawing/2014/main" id="{874DC36F-5D3E-439D-80B5-32633FC34434}"/>
              </a:ext>
            </a:extLst>
          </p:cNvPr>
          <p:cNvSpPr>
            <a:spLocks noGrp="1"/>
          </p:cNvSpPr>
          <p:nvPr>
            <p:ph type="dt" sz="half" idx="10"/>
          </p:nvPr>
        </p:nvSpPr>
        <p:spPr/>
        <p:txBody>
          <a:bodyPr/>
          <a:lstStyle>
            <a:lvl1pPr>
              <a:defRPr sz="900">
                <a:solidFill>
                  <a:srgbClr val="898989"/>
                </a:solidFill>
              </a:defRPr>
            </a:lvl1pPr>
          </a:lstStyle>
          <a:p>
            <a:r>
              <a:rPr lang="en-US" dirty="0"/>
              <a:t>20XX</a:t>
            </a:r>
          </a:p>
        </p:txBody>
      </p:sp>
      <p:sp>
        <p:nvSpPr>
          <p:cNvPr id="6" name="Footer Placeholder 5">
            <a:extLst>
              <a:ext uri="{FF2B5EF4-FFF2-40B4-BE49-F238E27FC236}">
                <a16:creationId xmlns:a16="http://schemas.microsoft.com/office/drawing/2014/main" id="{6C710A8A-CEC9-4787-A745-C28DD965F7DD}"/>
              </a:ext>
            </a:extLst>
          </p:cNvPr>
          <p:cNvSpPr>
            <a:spLocks noGrp="1"/>
          </p:cNvSpPr>
          <p:nvPr>
            <p:ph type="ftr" sz="quarter" idx="11"/>
          </p:nvPr>
        </p:nvSpPr>
        <p:spPr>
          <a:xfrm>
            <a:off x="6175279" y="6356350"/>
            <a:ext cx="1808712" cy="365125"/>
          </a:xfrm>
        </p:spPr>
        <p:txBody>
          <a:bodyPr/>
          <a:lstStyle>
            <a:lvl1pPr>
              <a:defRPr sz="900"/>
            </a:lvl1pPr>
          </a:lstStyle>
          <a:p>
            <a:pPr algn="l"/>
            <a:r>
              <a:rPr lang="en-US" dirty="0"/>
              <a:t>Pitch Deck</a:t>
            </a:r>
          </a:p>
        </p:txBody>
      </p:sp>
      <p:sp>
        <p:nvSpPr>
          <p:cNvPr id="7" name="Slide Number Placeholder 6">
            <a:extLst>
              <a:ext uri="{FF2B5EF4-FFF2-40B4-BE49-F238E27FC236}">
                <a16:creationId xmlns:a16="http://schemas.microsoft.com/office/drawing/2014/main" id="{4162BD04-8F01-472A-9456-4702A2218BB5}"/>
              </a:ext>
            </a:extLst>
          </p:cNvPr>
          <p:cNvSpPr>
            <a:spLocks noGrp="1"/>
          </p:cNvSpPr>
          <p:nvPr>
            <p:ph type="sldNum" sz="quarter" idx="12"/>
          </p:nvPr>
        </p:nvSpPr>
        <p:spPr>
          <a:xfrm>
            <a:off x="10810874" y="6356350"/>
            <a:ext cx="542925"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3052812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2 Column">
    <p:bg>
      <p:bgPr>
        <a:solidFill>
          <a:schemeClr val="tx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2ACEF30-0520-40B3-A1F1-F3D2530563D6}"/>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bg1"/>
                </a:solidFill>
                <a:latin typeface="+mj-lt"/>
                <a:ea typeface="+mj-ea"/>
                <a:cs typeface="+mj-cs"/>
              </a:defRPr>
            </a:lvl1pPr>
          </a:lstStyle>
          <a:p>
            <a:r>
              <a:rPr lang="en-US"/>
              <a:t>CLICK TO EDIT MASTER TITLE STYLE</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1485900" y="2563123"/>
            <a:ext cx="4031945" cy="365125"/>
          </a:xfrm>
        </p:spPr>
        <p:txBody>
          <a:bodyPr>
            <a:normAutofit/>
          </a:bodyPr>
          <a:lstStyle>
            <a:lvl1pPr marL="0" indent="0" algn="ctr">
              <a:buNone/>
              <a:defRPr lang="en-US" sz="2000" kern="1200" spc="150" baseline="0" dirty="0">
                <a:solidFill>
                  <a:schemeClr val="bg1"/>
                </a:solidFill>
                <a:latin typeface="+mj-lt"/>
                <a:ea typeface="+mj-ea"/>
                <a:cs typeface="+mj-cs"/>
              </a:defRPr>
            </a:lvl1pPr>
          </a:lstStyle>
          <a:p>
            <a:pPr lvl="0"/>
            <a:r>
              <a:rPr lang="en-US"/>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485664" y="3070348"/>
            <a:ext cx="4031030" cy="1057308"/>
          </a:xfrm>
        </p:spPr>
        <p:txBody>
          <a:bodyPr>
            <a:normAutofit/>
          </a:bodyPr>
          <a:lstStyle>
            <a:lvl1pPr marL="0" indent="0" algn="ctr">
              <a:lnSpc>
                <a:spcPct val="100000"/>
              </a:lnSpc>
              <a:buFont typeface="Arial" panose="020B0604020202020204" pitchFamily="34" charset="0"/>
              <a:buNone/>
              <a:defRPr sz="1400">
                <a:solidFill>
                  <a:schemeClr val="bg1"/>
                </a:solidFill>
              </a:defRPr>
            </a:lvl1pPr>
          </a:lstStyle>
          <a:p>
            <a:pPr lvl="0"/>
            <a:r>
              <a:rPr lang="en-US"/>
              <a:t>Click to add text</a:t>
            </a:r>
          </a:p>
        </p:txBody>
      </p:sp>
      <p:sp>
        <p:nvSpPr>
          <p:cNvPr id="31" name="Text Placeholder 15">
            <a:extLst>
              <a:ext uri="{FF2B5EF4-FFF2-40B4-BE49-F238E27FC236}">
                <a16:creationId xmlns:a16="http://schemas.microsoft.com/office/drawing/2014/main" id="{87DD41A9-B6B3-48D9-A3A6-831B39C9158C}"/>
              </a:ext>
            </a:extLst>
          </p:cNvPr>
          <p:cNvSpPr>
            <a:spLocks noGrp="1"/>
          </p:cNvSpPr>
          <p:nvPr>
            <p:ph type="body" sz="quarter" idx="16" hasCustomPrompt="1"/>
          </p:nvPr>
        </p:nvSpPr>
        <p:spPr>
          <a:xfrm>
            <a:off x="6673004" y="2563123"/>
            <a:ext cx="4031945" cy="365125"/>
          </a:xfrm>
        </p:spPr>
        <p:txBody>
          <a:bodyPr>
            <a:normAutofit/>
          </a:bodyPr>
          <a:lstStyle>
            <a:lvl1pPr marL="0" indent="0" algn="ctr">
              <a:buNone/>
              <a:defRPr lang="en-US" sz="2000" kern="1200" spc="150" baseline="0" dirty="0">
                <a:solidFill>
                  <a:schemeClr val="bg1"/>
                </a:solidFill>
                <a:latin typeface="+mj-lt"/>
                <a:ea typeface="+mj-ea"/>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ADD SUBTITLE</a:t>
            </a:r>
          </a:p>
        </p:txBody>
      </p:sp>
      <p:sp>
        <p:nvSpPr>
          <p:cNvPr id="32" name="Text Placeholder 18">
            <a:extLst>
              <a:ext uri="{FF2B5EF4-FFF2-40B4-BE49-F238E27FC236}">
                <a16:creationId xmlns:a16="http://schemas.microsoft.com/office/drawing/2014/main" id="{FB791E68-EDF5-4CC2-8774-A27AEF1D25E6}"/>
              </a:ext>
            </a:extLst>
          </p:cNvPr>
          <p:cNvSpPr>
            <a:spLocks noGrp="1"/>
          </p:cNvSpPr>
          <p:nvPr>
            <p:ph type="body" sz="quarter" idx="17" hasCustomPrompt="1"/>
          </p:nvPr>
        </p:nvSpPr>
        <p:spPr>
          <a:xfrm>
            <a:off x="6673143" y="3070348"/>
            <a:ext cx="4031030" cy="1057308"/>
          </a:xfrm>
        </p:spPr>
        <p:txBody>
          <a:bodyPr>
            <a:normAutofit/>
          </a:bodyPr>
          <a:lstStyle>
            <a:lvl1pPr marL="0" indent="0" algn="ctr">
              <a:lnSpc>
                <a:spcPct val="100000"/>
              </a:lnSpc>
              <a:buFont typeface="Arial" panose="020B0604020202020204" pitchFamily="34" charset="0"/>
              <a:buNone/>
              <a:defRPr sz="1400">
                <a:solidFill>
                  <a:schemeClr val="bg1"/>
                </a:solidFill>
              </a:defRPr>
            </a:lvl1pPr>
          </a:lstStyle>
          <a:p>
            <a:pPr lvl="0"/>
            <a:r>
              <a:rPr lang="en-US"/>
              <a:t>Click to add text</a:t>
            </a:r>
          </a:p>
        </p:txBody>
      </p:sp>
      <p:sp>
        <p:nvSpPr>
          <p:cNvPr id="33" name="Text Placeholder 15">
            <a:extLst>
              <a:ext uri="{FF2B5EF4-FFF2-40B4-BE49-F238E27FC236}">
                <a16:creationId xmlns:a16="http://schemas.microsoft.com/office/drawing/2014/main" id="{AA224F82-7E0C-4EBF-97D3-132481DBCDA9}"/>
              </a:ext>
            </a:extLst>
          </p:cNvPr>
          <p:cNvSpPr>
            <a:spLocks noGrp="1"/>
          </p:cNvSpPr>
          <p:nvPr>
            <p:ph type="body" sz="quarter" idx="18" hasCustomPrompt="1"/>
          </p:nvPr>
        </p:nvSpPr>
        <p:spPr>
          <a:xfrm>
            <a:off x="1485899" y="4319431"/>
            <a:ext cx="4031945" cy="365125"/>
          </a:xfrm>
        </p:spPr>
        <p:txBody>
          <a:bodyPr>
            <a:normAutofit/>
          </a:bodyPr>
          <a:lstStyle>
            <a:lvl1pPr marL="0" indent="0" algn="ctr">
              <a:buNone/>
              <a:defRPr lang="en-US" sz="2000" kern="1200" spc="150" baseline="0" dirty="0">
                <a:solidFill>
                  <a:schemeClr val="bg1"/>
                </a:solidFill>
                <a:latin typeface="+mj-lt"/>
                <a:ea typeface="+mj-ea"/>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ADD SUBTITLE</a:t>
            </a:r>
          </a:p>
        </p:txBody>
      </p:sp>
      <p:sp>
        <p:nvSpPr>
          <p:cNvPr id="34" name="Text Placeholder 18">
            <a:extLst>
              <a:ext uri="{FF2B5EF4-FFF2-40B4-BE49-F238E27FC236}">
                <a16:creationId xmlns:a16="http://schemas.microsoft.com/office/drawing/2014/main" id="{699D24C6-4AFB-4222-8E0C-4D11CD9C0FF7}"/>
              </a:ext>
            </a:extLst>
          </p:cNvPr>
          <p:cNvSpPr>
            <a:spLocks noGrp="1"/>
          </p:cNvSpPr>
          <p:nvPr>
            <p:ph type="body" sz="quarter" idx="19" hasCustomPrompt="1"/>
          </p:nvPr>
        </p:nvSpPr>
        <p:spPr>
          <a:xfrm>
            <a:off x="1486412" y="4826656"/>
            <a:ext cx="4031030" cy="1057308"/>
          </a:xfrm>
        </p:spPr>
        <p:txBody>
          <a:bodyPr>
            <a:normAutofit/>
          </a:bodyPr>
          <a:lstStyle>
            <a:lvl1pPr marL="0" indent="0" algn="ctr">
              <a:lnSpc>
                <a:spcPct val="100000"/>
              </a:lnSpc>
              <a:buFont typeface="Arial" panose="020B0604020202020204" pitchFamily="34" charset="0"/>
              <a:buNone/>
              <a:defRPr sz="1400">
                <a:solidFill>
                  <a:schemeClr val="bg1"/>
                </a:solidFill>
              </a:defRPr>
            </a:lvl1pPr>
          </a:lstStyle>
          <a:p>
            <a:pPr lvl="0"/>
            <a:r>
              <a:rPr lang="en-US"/>
              <a:t>Click to add text</a:t>
            </a:r>
          </a:p>
        </p:txBody>
      </p:sp>
      <p:sp>
        <p:nvSpPr>
          <p:cNvPr id="12" name="Text Placeholder 15">
            <a:extLst>
              <a:ext uri="{FF2B5EF4-FFF2-40B4-BE49-F238E27FC236}">
                <a16:creationId xmlns:a16="http://schemas.microsoft.com/office/drawing/2014/main" id="{3B05E19C-DF33-4515-AC52-F95850810EC1}"/>
              </a:ext>
            </a:extLst>
          </p:cNvPr>
          <p:cNvSpPr>
            <a:spLocks noGrp="1"/>
          </p:cNvSpPr>
          <p:nvPr>
            <p:ph type="body" sz="quarter" idx="23" hasCustomPrompt="1"/>
          </p:nvPr>
        </p:nvSpPr>
        <p:spPr>
          <a:xfrm>
            <a:off x="6672630" y="4319431"/>
            <a:ext cx="4031945" cy="365125"/>
          </a:xfrm>
        </p:spPr>
        <p:txBody>
          <a:bodyPr>
            <a:normAutofit/>
          </a:bodyPr>
          <a:lstStyle>
            <a:lvl1pPr marL="0" indent="0" algn="ctr">
              <a:buNone/>
              <a:defRPr lang="en-US" sz="2000" kern="1200" spc="150" baseline="0" dirty="0">
                <a:solidFill>
                  <a:schemeClr val="bg1"/>
                </a:solidFill>
                <a:latin typeface="+mj-lt"/>
                <a:ea typeface="+mj-ea"/>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ADD SUBTITLE</a:t>
            </a:r>
          </a:p>
        </p:txBody>
      </p:sp>
      <p:sp>
        <p:nvSpPr>
          <p:cNvPr id="13" name="Text Placeholder 18">
            <a:extLst>
              <a:ext uri="{FF2B5EF4-FFF2-40B4-BE49-F238E27FC236}">
                <a16:creationId xmlns:a16="http://schemas.microsoft.com/office/drawing/2014/main" id="{C0EBC62D-442C-45D3-B66B-C6578FBB3370}"/>
              </a:ext>
            </a:extLst>
          </p:cNvPr>
          <p:cNvSpPr>
            <a:spLocks noGrp="1"/>
          </p:cNvSpPr>
          <p:nvPr>
            <p:ph type="body" sz="quarter" idx="24" hasCustomPrompt="1"/>
          </p:nvPr>
        </p:nvSpPr>
        <p:spPr>
          <a:xfrm>
            <a:off x="6673143" y="4826656"/>
            <a:ext cx="4031030" cy="1057308"/>
          </a:xfrm>
        </p:spPr>
        <p:txBody>
          <a:bodyPr>
            <a:normAutofit/>
          </a:bodyPr>
          <a:lstStyle>
            <a:lvl1pPr marL="0" indent="0" algn="ctr">
              <a:lnSpc>
                <a:spcPct val="100000"/>
              </a:lnSpc>
              <a:buFont typeface="Arial" panose="020B0604020202020204" pitchFamily="34" charset="0"/>
              <a:buNone/>
              <a:defRPr sz="1400">
                <a:solidFill>
                  <a:schemeClr val="bg1"/>
                </a:solidFill>
              </a:defRPr>
            </a:lvl1pPr>
          </a:lstStyle>
          <a:p>
            <a:pPr lvl="0"/>
            <a:r>
              <a:rPr lang="en-US"/>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p:txBody>
          <a:bodyPr/>
          <a:lstStyle/>
          <a:p>
            <a:r>
              <a:rPr lang="en-US" dirty="0"/>
              <a:t>20XX</a:t>
            </a:r>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a:lstStyle/>
          <a:p>
            <a:fld id="{B5CEABB6-07DC-46E8-9B57-56EC44A396E5}" type="slidenum">
              <a:rPr lang="en-US" smtClean="0"/>
              <a:t>‹#›</a:t>
            </a:fld>
            <a:endParaRPr lang="en-US" dirty="0"/>
          </a:p>
        </p:txBody>
      </p:sp>
      <p:cxnSp>
        <p:nvCxnSpPr>
          <p:cNvPr id="2" name="Straight Connector 1">
            <a:extLst>
              <a:ext uri="{FF2B5EF4-FFF2-40B4-BE49-F238E27FC236}">
                <a16:creationId xmlns:a16="http://schemas.microsoft.com/office/drawing/2014/main" id="{9298DCF7-7DC1-4618-8133-F63847B0AFE2}"/>
              </a:ext>
              <a:ext uri="{C183D7F6-B498-43B3-948B-1728B52AA6E4}">
                <adec:decorative xmlns:adec="http://schemas.microsoft.com/office/drawing/2017/decorative" val="1"/>
              </a:ext>
            </a:extLst>
          </p:cNvPr>
          <p:cNvCxnSpPr>
            <a:cxnSpLocks/>
          </p:cNvCxnSpPr>
          <p:nvPr userDrawn="1"/>
        </p:nvCxnSpPr>
        <p:spPr>
          <a:xfrm>
            <a:off x="8688388" y="0"/>
            <a:ext cx="3503612" cy="235295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53A6567-233D-4A3B-B52B-DE7E5E35A175}"/>
              </a:ext>
              <a:ext uri="{C183D7F6-B498-43B3-948B-1728B52AA6E4}">
                <adec:decorative xmlns:adec="http://schemas.microsoft.com/office/drawing/2017/decorative" val="1"/>
              </a:ext>
            </a:extLst>
          </p:cNvPr>
          <p:cNvCxnSpPr>
            <a:cxnSpLocks/>
          </p:cNvCxnSpPr>
          <p:nvPr userDrawn="1"/>
        </p:nvCxnSpPr>
        <p:spPr>
          <a:xfrm>
            <a:off x="9720943" y="0"/>
            <a:ext cx="2471057" cy="269903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1487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3 Column">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2ACEF30-0520-40B3-A1F1-F3D2530563D6}"/>
              </a:ext>
            </a:extLst>
          </p:cNvPr>
          <p:cNvSpPr>
            <a:spLocks noGrp="1"/>
          </p:cNvSpPr>
          <p:nvPr>
            <p:ph type="title" hasCustomPrompt="1"/>
          </p:nvPr>
        </p:nvSpPr>
        <p:spPr>
          <a:xfrm>
            <a:off x="1508760" y="4156405"/>
            <a:ext cx="3139440" cy="1325563"/>
          </a:xfrm>
        </p:spPr>
        <p:txBody>
          <a:bodyPr anchor="b">
            <a:normAutofit/>
          </a:bodyPr>
          <a:lstStyle>
            <a:lvl1pPr algn="l">
              <a:defRPr lang="en-US" sz="2800" kern="1200" spc="150" baseline="0" dirty="0">
                <a:solidFill>
                  <a:schemeClr val="tx1"/>
                </a:solidFill>
                <a:latin typeface="+mj-lt"/>
                <a:ea typeface="+mj-ea"/>
                <a:cs typeface="+mj-cs"/>
              </a:defRPr>
            </a:lvl1pPr>
          </a:lstStyle>
          <a:p>
            <a:r>
              <a:rPr lang="en-US"/>
              <a:t>CLICK TO EDIT MASTER TITLE STYLE</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5922254" y="1530635"/>
            <a:ext cx="5433204" cy="365125"/>
          </a:xfrm>
        </p:spPr>
        <p:txBody>
          <a:bodyPr>
            <a:normAutofit/>
          </a:bodyPr>
          <a:lstStyle>
            <a:lvl1pPr marL="0" indent="0">
              <a:buNone/>
              <a:defRPr lang="en-US" sz="2000" kern="1200" spc="150" baseline="0" dirty="0">
                <a:solidFill>
                  <a:schemeClr val="tx1"/>
                </a:solidFill>
                <a:latin typeface="+mj-lt"/>
                <a:ea typeface="+mj-ea"/>
                <a:cs typeface="+mj-cs"/>
              </a:defRPr>
            </a:lvl1pPr>
          </a:lstStyle>
          <a:p>
            <a:pPr lvl="0"/>
            <a:r>
              <a:rPr lang="en-US"/>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5921828" y="1860060"/>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6" name="Text Placeholder 15">
            <a:extLst>
              <a:ext uri="{FF2B5EF4-FFF2-40B4-BE49-F238E27FC236}">
                <a16:creationId xmlns:a16="http://schemas.microsoft.com/office/drawing/2014/main" id="{07D6A00C-D56B-4E8B-B992-7DA51D3C7261}"/>
              </a:ext>
            </a:extLst>
          </p:cNvPr>
          <p:cNvSpPr>
            <a:spLocks noGrp="1"/>
          </p:cNvSpPr>
          <p:nvPr>
            <p:ph type="body" sz="quarter" idx="23" hasCustomPrompt="1"/>
          </p:nvPr>
        </p:nvSpPr>
        <p:spPr>
          <a:xfrm>
            <a:off x="5922254" y="2630431"/>
            <a:ext cx="5433204" cy="365125"/>
          </a:xfrm>
        </p:spPr>
        <p:txBody>
          <a:bodyPr>
            <a:normAutofit/>
          </a:bodyPr>
          <a:lstStyle>
            <a:lvl1pPr marL="0" indent="0">
              <a:buNone/>
              <a:defRPr lang="en-US" sz="2000" kern="1200" spc="150" baseline="0" dirty="0">
                <a:solidFill>
                  <a:schemeClr val="tx1"/>
                </a:solidFill>
                <a:latin typeface="+mj-lt"/>
                <a:ea typeface="+mj-ea"/>
                <a:cs typeface="+mj-cs"/>
              </a:defRPr>
            </a:lvl1pPr>
          </a:lstStyle>
          <a:p>
            <a:pPr lvl="0"/>
            <a:r>
              <a:rPr lang="en-US"/>
              <a:t>CLICK TO ADD SUBTITLE</a:t>
            </a:r>
          </a:p>
        </p:txBody>
      </p:sp>
      <p:sp>
        <p:nvSpPr>
          <p:cNvPr id="18" name="Text Placeholder 18">
            <a:extLst>
              <a:ext uri="{FF2B5EF4-FFF2-40B4-BE49-F238E27FC236}">
                <a16:creationId xmlns:a16="http://schemas.microsoft.com/office/drawing/2014/main" id="{DA90DA32-7E6A-4713-BDC9-73910E2A0E68}"/>
              </a:ext>
            </a:extLst>
          </p:cNvPr>
          <p:cNvSpPr>
            <a:spLocks noGrp="1"/>
          </p:cNvSpPr>
          <p:nvPr>
            <p:ph type="body" sz="quarter" idx="24" hasCustomPrompt="1"/>
          </p:nvPr>
        </p:nvSpPr>
        <p:spPr>
          <a:xfrm>
            <a:off x="5921828" y="2959856"/>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9" name="Text Placeholder 15">
            <a:extLst>
              <a:ext uri="{FF2B5EF4-FFF2-40B4-BE49-F238E27FC236}">
                <a16:creationId xmlns:a16="http://schemas.microsoft.com/office/drawing/2014/main" id="{D7E57261-C874-4DFD-AF7D-F9EC50B3BFD0}"/>
              </a:ext>
            </a:extLst>
          </p:cNvPr>
          <p:cNvSpPr>
            <a:spLocks noGrp="1"/>
          </p:cNvSpPr>
          <p:nvPr>
            <p:ph type="body" sz="quarter" idx="25" hasCustomPrompt="1"/>
          </p:nvPr>
        </p:nvSpPr>
        <p:spPr>
          <a:xfrm>
            <a:off x="5922254" y="3730227"/>
            <a:ext cx="5433204" cy="365125"/>
          </a:xfrm>
        </p:spPr>
        <p:txBody>
          <a:bodyPr>
            <a:normAutofit/>
          </a:bodyPr>
          <a:lstStyle>
            <a:lvl1pPr marL="0" indent="0">
              <a:buNone/>
              <a:defRPr lang="en-US" sz="2000" kern="1200" spc="150" baseline="0" dirty="0">
                <a:solidFill>
                  <a:schemeClr val="tx1"/>
                </a:solidFill>
                <a:latin typeface="+mj-lt"/>
                <a:ea typeface="+mj-ea"/>
                <a:cs typeface="+mj-cs"/>
              </a:defRPr>
            </a:lvl1pPr>
          </a:lstStyle>
          <a:p>
            <a:pPr lvl="0"/>
            <a:r>
              <a:rPr lang="en-US"/>
              <a:t>CLICK TO ADD SUBTITLE</a:t>
            </a:r>
          </a:p>
        </p:txBody>
      </p:sp>
      <p:sp>
        <p:nvSpPr>
          <p:cNvPr id="20" name="Text Placeholder 18">
            <a:extLst>
              <a:ext uri="{FF2B5EF4-FFF2-40B4-BE49-F238E27FC236}">
                <a16:creationId xmlns:a16="http://schemas.microsoft.com/office/drawing/2014/main" id="{843F77CE-098F-4777-8C30-5CEE7954D140}"/>
              </a:ext>
            </a:extLst>
          </p:cNvPr>
          <p:cNvSpPr>
            <a:spLocks noGrp="1"/>
          </p:cNvSpPr>
          <p:nvPr>
            <p:ph type="body" sz="quarter" idx="26" hasCustomPrompt="1"/>
          </p:nvPr>
        </p:nvSpPr>
        <p:spPr>
          <a:xfrm>
            <a:off x="5921828" y="4059652"/>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23" name="Text Placeholder 15">
            <a:extLst>
              <a:ext uri="{FF2B5EF4-FFF2-40B4-BE49-F238E27FC236}">
                <a16:creationId xmlns:a16="http://schemas.microsoft.com/office/drawing/2014/main" id="{4CAE269A-B6AB-42A6-9575-6057FA25A29E}"/>
              </a:ext>
            </a:extLst>
          </p:cNvPr>
          <p:cNvSpPr>
            <a:spLocks noGrp="1"/>
          </p:cNvSpPr>
          <p:nvPr>
            <p:ph type="body" sz="quarter" idx="27" hasCustomPrompt="1"/>
          </p:nvPr>
        </p:nvSpPr>
        <p:spPr>
          <a:xfrm>
            <a:off x="5920106" y="4830024"/>
            <a:ext cx="5433204" cy="365125"/>
          </a:xfrm>
        </p:spPr>
        <p:txBody>
          <a:bodyPr>
            <a:normAutofit/>
          </a:bodyPr>
          <a:lstStyle>
            <a:lvl1pPr marL="0" indent="0">
              <a:buNone/>
              <a:defRPr lang="en-US" sz="2000" kern="1200" spc="150" baseline="0" dirty="0">
                <a:solidFill>
                  <a:schemeClr val="tx1"/>
                </a:solidFill>
                <a:latin typeface="+mj-lt"/>
                <a:ea typeface="+mj-ea"/>
                <a:cs typeface="+mj-cs"/>
              </a:defRPr>
            </a:lvl1pPr>
          </a:lstStyle>
          <a:p>
            <a:pPr lvl="0"/>
            <a:r>
              <a:rPr lang="en-US"/>
              <a:t>CLICK TO ADD SUBTITLE</a:t>
            </a:r>
          </a:p>
        </p:txBody>
      </p:sp>
      <p:sp>
        <p:nvSpPr>
          <p:cNvPr id="24" name="Text Placeholder 18">
            <a:extLst>
              <a:ext uri="{FF2B5EF4-FFF2-40B4-BE49-F238E27FC236}">
                <a16:creationId xmlns:a16="http://schemas.microsoft.com/office/drawing/2014/main" id="{46866A49-A3A8-4869-961C-EB41F6BC7843}"/>
              </a:ext>
            </a:extLst>
          </p:cNvPr>
          <p:cNvSpPr>
            <a:spLocks noGrp="1"/>
          </p:cNvSpPr>
          <p:nvPr>
            <p:ph type="body" sz="quarter" idx="28" hasCustomPrompt="1"/>
          </p:nvPr>
        </p:nvSpPr>
        <p:spPr>
          <a:xfrm>
            <a:off x="5919680" y="5159449"/>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a:xfrm>
            <a:off x="5919680" y="6356350"/>
            <a:ext cx="947516" cy="365125"/>
          </a:xfrm>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a:xfrm>
            <a:off x="7161955" y="6356350"/>
            <a:ext cx="3243942" cy="365125"/>
          </a:xfrm>
        </p:spPr>
        <p:txBody>
          <a:bodyPr/>
          <a:lstStyle>
            <a:lvl1pPr>
              <a:defRPr sz="900"/>
            </a:lvl1pPr>
          </a:lstStyle>
          <a:p>
            <a:r>
              <a:rPr lang="en-US" dirty="0"/>
              <a:t>Pitch Deck</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a:xfrm>
            <a:off x="10700656" y="6356350"/>
            <a:ext cx="653143" cy="365125"/>
          </a:xfrm>
        </p:spPr>
        <p:txBody>
          <a:bodyPr/>
          <a:lstStyle>
            <a:lvl1pPr>
              <a:defRPr sz="900"/>
            </a:lvl1pPr>
          </a:lstStyle>
          <a:p>
            <a:fld id="{B5CEABB6-07DC-46E8-9B57-56EC44A396E5}" type="slidenum">
              <a:rPr lang="en-US" smtClean="0"/>
              <a:pPr/>
              <a:t>‹#›</a:t>
            </a:fld>
            <a:endParaRPr lang="en-US" dirty="0"/>
          </a:p>
        </p:txBody>
      </p:sp>
      <p:pic>
        <p:nvPicPr>
          <p:cNvPr id="2" name="Graphic 1">
            <a:extLst>
              <a:ext uri="{FF2B5EF4-FFF2-40B4-BE49-F238E27FC236}">
                <a16:creationId xmlns:a16="http://schemas.microsoft.com/office/drawing/2014/main" id="{6D8D9106-8780-461D-9091-E074B0A3C95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434" t="20278" b="22673"/>
          <a:stretch/>
        </p:blipFill>
        <p:spPr>
          <a:xfrm>
            <a:off x="-4696" y="-1"/>
            <a:ext cx="4896735" cy="4385949"/>
          </a:xfrm>
          <a:prstGeom prst="rect">
            <a:avLst/>
          </a:prstGeom>
        </p:spPr>
      </p:pic>
    </p:spTree>
    <p:extLst>
      <p:ext uri="{BB962C8B-B14F-4D97-AF65-F5344CB8AC3E}">
        <p14:creationId xmlns:p14="http://schemas.microsoft.com/office/powerpoint/2010/main" val="3061950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Introducti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62075" y="1671639"/>
            <a:ext cx="5111750"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1362075" y="3660774"/>
            <a:ext cx="5111750" cy="152558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4" name="Straight Connector 13">
            <a:extLst>
              <a:ext uri="{FF2B5EF4-FFF2-40B4-BE49-F238E27FC236}">
                <a16:creationId xmlns:a16="http://schemas.microsoft.com/office/drawing/2014/main" id="{49FBD260-5143-4B12-B9F8-33E48D548909}"/>
              </a:ext>
            </a:extLst>
          </p:cNvPr>
          <p:cNvCxnSpPr/>
          <p:nvPr/>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7F08D6-2CA7-4A5A-BE34-07113DCA535D}"/>
              </a:ext>
            </a:extLst>
          </p:cNvPr>
          <p:cNvCxnSpPr/>
          <p:nvPr/>
        </p:nvCxnSpPr>
        <p:spPr>
          <a:xfrm flipH="1">
            <a:off x="6953250" y="-25401"/>
            <a:ext cx="3790950" cy="6902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Date Placeholder 6">
            <a:extLst>
              <a:ext uri="{FF2B5EF4-FFF2-40B4-BE49-F238E27FC236}">
                <a16:creationId xmlns:a16="http://schemas.microsoft.com/office/drawing/2014/main" id="{70146B66-4F07-44BE-8AAB-48EA5170DA81}"/>
              </a:ext>
            </a:extLst>
          </p:cNvPr>
          <p:cNvSpPr>
            <a:spLocks noGrp="1"/>
          </p:cNvSpPr>
          <p:nvPr>
            <p:ph type="dt" sz="half" idx="10"/>
          </p:nvPr>
        </p:nvSpPr>
        <p:spPr>
          <a:xfrm>
            <a:off x="838200" y="6356350"/>
            <a:ext cx="2743200" cy="365125"/>
          </a:xfrm>
        </p:spPr>
        <p:txBody>
          <a:bodyPr/>
          <a:lstStyle>
            <a:lvl1pPr>
              <a:defRPr sz="900"/>
            </a:lvl1pPr>
          </a:lstStyle>
          <a:p>
            <a:r>
              <a:rPr lang="en-US" dirty="0"/>
              <a:t>20XX</a:t>
            </a:r>
          </a:p>
        </p:txBody>
      </p:sp>
      <p:sp>
        <p:nvSpPr>
          <p:cNvPr id="10" name="Footer Placeholder 7">
            <a:extLst>
              <a:ext uri="{FF2B5EF4-FFF2-40B4-BE49-F238E27FC236}">
                <a16:creationId xmlns:a16="http://schemas.microsoft.com/office/drawing/2014/main" id="{3A927BE5-2F4C-4EBD-9093-C4ED6E3025B1}"/>
              </a:ext>
            </a:extLst>
          </p:cNvPr>
          <p:cNvSpPr>
            <a:spLocks noGrp="1"/>
          </p:cNvSpPr>
          <p:nvPr>
            <p:ph type="ftr" sz="quarter" idx="11"/>
          </p:nvPr>
        </p:nvSpPr>
        <p:spPr>
          <a:xfrm>
            <a:off x="5224463" y="6356350"/>
            <a:ext cx="1743075" cy="365125"/>
          </a:xfrm>
        </p:spPr>
        <p:txBody>
          <a:bodyPr/>
          <a:lstStyle>
            <a:lvl1pPr>
              <a:defRPr sz="900"/>
            </a:lvl1pPr>
          </a:lstStyle>
          <a:p>
            <a:r>
              <a:rPr lang="en-US" dirty="0"/>
              <a:t>Pitch Deck</a:t>
            </a:r>
          </a:p>
        </p:txBody>
      </p:sp>
      <p:sp>
        <p:nvSpPr>
          <p:cNvPr id="11" name="Slide Number Placeholder 8">
            <a:extLst>
              <a:ext uri="{FF2B5EF4-FFF2-40B4-BE49-F238E27FC236}">
                <a16:creationId xmlns:a16="http://schemas.microsoft.com/office/drawing/2014/main" id="{C4C1336B-CF5E-42FF-80E8-7D33A2D64E17}"/>
              </a:ext>
            </a:extLst>
          </p:cNvPr>
          <p:cNvSpPr>
            <a:spLocks noGrp="1"/>
          </p:cNvSpPr>
          <p:nvPr>
            <p:ph type="sldNum" sz="quarter" idx="12"/>
          </p:nvPr>
        </p:nvSpPr>
        <p:spPr>
          <a:xfrm>
            <a:off x="8610600" y="6356350"/>
            <a:ext cx="2743200"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129327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2571235"/>
            <a:ext cx="4179570" cy="1715531"/>
          </a:xfrm>
        </p:spPr>
        <p:txBody>
          <a:bodyPr anchor="ctr">
            <a:noAutofit/>
          </a:bodyPr>
          <a:lstStyle>
            <a:lvl1pPr algn="l">
              <a:defRPr sz="3600" spc="150" baseline="0">
                <a:solidFill>
                  <a:schemeClr val="bg1"/>
                </a:solidFill>
              </a:defRPr>
            </a:lvl1pPr>
          </a:lstStyle>
          <a:p>
            <a:r>
              <a:rPr lang="en-US"/>
              <a:t>CLICK TO EDIT MASTER TITLE STYLE</a:t>
            </a:r>
          </a:p>
        </p:txBody>
      </p:sp>
      <p:pic>
        <p:nvPicPr>
          <p:cNvPr id="5" name="Graphic 4">
            <a:extLst>
              <a:ext uri="{FF2B5EF4-FFF2-40B4-BE49-F238E27FC236}">
                <a16:creationId xmlns:a16="http://schemas.microsoft.com/office/drawing/2014/main" id="{F05D2CCB-CCFC-4A8A-ADA9-C1E4D13B96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828675"/>
            <a:ext cx="5876925" cy="5200650"/>
          </a:xfrm>
          <a:prstGeom prst="rect">
            <a:avLst/>
          </a:prstGeom>
        </p:spPr>
      </p:pic>
    </p:spTree>
    <p:extLst>
      <p:ext uri="{BB962C8B-B14F-4D97-AF65-F5344CB8AC3E}">
        <p14:creationId xmlns:p14="http://schemas.microsoft.com/office/powerpoint/2010/main" val="3228668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EE644D4-F9A4-4237-BD5C-4B97ABA933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5581650" cy="6858000"/>
          </a:xfrm>
          <a:prstGeom prst="rect">
            <a:avLst/>
          </a:prstGeom>
        </p:spPr>
      </p:pic>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5920169" y="1152771"/>
            <a:ext cx="5431971" cy="846301"/>
          </a:xfrm>
        </p:spPr>
        <p:txBody>
          <a:bodyPr anchor="t">
            <a:normAutofit/>
          </a:bodyPr>
          <a:lstStyle>
            <a:lvl1pPr>
              <a:defRPr lang="en-US" sz="2800" kern="1200" cap="all" spc="150" baseline="0" dirty="0">
                <a:solidFill>
                  <a:schemeClr val="tx1"/>
                </a:solidFill>
                <a:latin typeface="+mj-lt"/>
                <a:ea typeface="+mj-ea"/>
                <a:cs typeface="+mj-cs"/>
              </a:defRPr>
            </a:lvl1pPr>
          </a:lstStyle>
          <a:p>
            <a:r>
              <a:rPr lang="en-US"/>
              <a:t>CLICK TO EDIT MASTER TITLE STYLE</a:t>
            </a:r>
          </a:p>
        </p:txBody>
      </p:sp>
      <p:cxnSp>
        <p:nvCxnSpPr>
          <p:cNvPr id="9" name="Straight Connector 8">
            <a:extLst>
              <a:ext uri="{FF2B5EF4-FFF2-40B4-BE49-F238E27FC236}">
                <a16:creationId xmlns:a16="http://schemas.microsoft.com/office/drawing/2014/main" id="{BDAC7E4E-FE06-4E90-8107-6B543E5515ED}"/>
              </a:ext>
            </a:extLst>
          </p:cNvPr>
          <p:cNvCxnSpPr/>
          <p:nvPr/>
        </p:nvCxnSpPr>
        <p:spPr>
          <a:xfrm flipV="1">
            <a:off x="2209800" y="0"/>
            <a:ext cx="243840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5">
            <a:extLst>
              <a:ext uri="{FF2B5EF4-FFF2-40B4-BE49-F238E27FC236}">
                <a16:creationId xmlns:a16="http://schemas.microsoft.com/office/drawing/2014/main" id="{3864668D-D640-4ABF-BB9A-D60176660F07}"/>
              </a:ext>
            </a:extLst>
          </p:cNvPr>
          <p:cNvSpPr>
            <a:spLocks noGrp="1"/>
          </p:cNvSpPr>
          <p:nvPr>
            <p:ph type="body" sz="quarter" idx="13" hasCustomPrompt="1"/>
          </p:nvPr>
        </p:nvSpPr>
        <p:spPr>
          <a:xfrm>
            <a:off x="5922254" y="2469515"/>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12" name="Text Placeholder 18">
            <a:extLst>
              <a:ext uri="{FF2B5EF4-FFF2-40B4-BE49-F238E27FC236}">
                <a16:creationId xmlns:a16="http://schemas.microsoft.com/office/drawing/2014/main" id="{2E289D5A-B06B-43D4-A3CA-3B06C4D49FDD}"/>
              </a:ext>
            </a:extLst>
          </p:cNvPr>
          <p:cNvSpPr>
            <a:spLocks noGrp="1"/>
          </p:cNvSpPr>
          <p:nvPr>
            <p:ph type="body" sz="quarter" idx="15" hasCustomPrompt="1"/>
          </p:nvPr>
        </p:nvSpPr>
        <p:spPr>
          <a:xfrm>
            <a:off x="5921828" y="2798940"/>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3" name="Text Placeholder 15">
            <a:extLst>
              <a:ext uri="{FF2B5EF4-FFF2-40B4-BE49-F238E27FC236}">
                <a16:creationId xmlns:a16="http://schemas.microsoft.com/office/drawing/2014/main" id="{1DCC2995-DE17-436D-82AE-6E107865CB79}"/>
              </a:ext>
            </a:extLst>
          </p:cNvPr>
          <p:cNvSpPr>
            <a:spLocks noGrp="1"/>
          </p:cNvSpPr>
          <p:nvPr>
            <p:ph type="body" sz="quarter" idx="23" hasCustomPrompt="1"/>
          </p:nvPr>
        </p:nvSpPr>
        <p:spPr>
          <a:xfrm>
            <a:off x="5922254" y="3569311"/>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14" name="Text Placeholder 18">
            <a:extLst>
              <a:ext uri="{FF2B5EF4-FFF2-40B4-BE49-F238E27FC236}">
                <a16:creationId xmlns:a16="http://schemas.microsoft.com/office/drawing/2014/main" id="{C7E70A65-1FB1-4F42-854B-8213ED73F792}"/>
              </a:ext>
            </a:extLst>
          </p:cNvPr>
          <p:cNvSpPr>
            <a:spLocks noGrp="1"/>
          </p:cNvSpPr>
          <p:nvPr>
            <p:ph type="body" sz="quarter" idx="24" hasCustomPrompt="1"/>
          </p:nvPr>
        </p:nvSpPr>
        <p:spPr>
          <a:xfrm>
            <a:off x="5921828" y="3898736"/>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5" name="Text Placeholder 15">
            <a:extLst>
              <a:ext uri="{FF2B5EF4-FFF2-40B4-BE49-F238E27FC236}">
                <a16:creationId xmlns:a16="http://schemas.microsoft.com/office/drawing/2014/main" id="{45657994-DC61-4DEB-BB2B-65DFCA997AF1}"/>
              </a:ext>
            </a:extLst>
          </p:cNvPr>
          <p:cNvSpPr>
            <a:spLocks noGrp="1"/>
          </p:cNvSpPr>
          <p:nvPr>
            <p:ph type="body" sz="quarter" idx="25" hasCustomPrompt="1"/>
          </p:nvPr>
        </p:nvSpPr>
        <p:spPr>
          <a:xfrm>
            <a:off x="5922254" y="4669107"/>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16" name="Text Placeholder 18">
            <a:extLst>
              <a:ext uri="{FF2B5EF4-FFF2-40B4-BE49-F238E27FC236}">
                <a16:creationId xmlns:a16="http://schemas.microsoft.com/office/drawing/2014/main" id="{18397EE2-60CD-47FD-AF8F-83A5324D9D18}"/>
              </a:ext>
            </a:extLst>
          </p:cNvPr>
          <p:cNvSpPr>
            <a:spLocks noGrp="1"/>
          </p:cNvSpPr>
          <p:nvPr>
            <p:ph type="body" sz="quarter" idx="26" hasCustomPrompt="1"/>
          </p:nvPr>
        </p:nvSpPr>
        <p:spPr>
          <a:xfrm>
            <a:off x="5921828" y="4998532"/>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7" name="Date Placeholder 2">
            <a:extLst>
              <a:ext uri="{FF2B5EF4-FFF2-40B4-BE49-F238E27FC236}">
                <a16:creationId xmlns:a16="http://schemas.microsoft.com/office/drawing/2014/main" id="{1E25EFF1-65C7-4F93-8740-46885C6BEA57}"/>
              </a:ext>
            </a:extLst>
          </p:cNvPr>
          <p:cNvSpPr>
            <a:spLocks noGrp="1"/>
          </p:cNvSpPr>
          <p:nvPr>
            <p:ph type="dt" sz="half" idx="20"/>
          </p:nvPr>
        </p:nvSpPr>
        <p:spPr>
          <a:xfrm>
            <a:off x="5919680" y="6356350"/>
            <a:ext cx="947516" cy="365125"/>
          </a:xfrm>
        </p:spPr>
        <p:txBody>
          <a:bodyPr/>
          <a:lstStyle>
            <a:lvl1pPr>
              <a:defRPr sz="900"/>
            </a:lvl1pPr>
          </a:lstStyle>
          <a:p>
            <a:r>
              <a:rPr lang="en-US" dirty="0"/>
              <a:t>20XX</a:t>
            </a:r>
          </a:p>
        </p:txBody>
      </p:sp>
      <p:sp>
        <p:nvSpPr>
          <p:cNvPr id="18" name="Footer Placeholder 3">
            <a:extLst>
              <a:ext uri="{FF2B5EF4-FFF2-40B4-BE49-F238E27FC236}">
                <a16:creationId xmlns:a16="http://schemas.microsoft.com/office/drawing/2014/main" id="{C16D80BF-B599-4FC0-ABD5-98777872FE5F}"/>
              </a:ext>
            </a:extLst>
          </p:cNvPr>
          <p:cNvSpPr>
            <a:spLocks noGrp="1"/>
          </p:cNvSpPr>
          <p:nvPr>
            <p:ph type="ftr" sz="quarter" idx="21"/>
          </p:nvPr>
        </p:nvSpPr>
        <p:spPr>
          <a:xfrm>
            <a:off x="7161955" y="6356350"/>
            <a:ext cx="3243942" cy="365125"/>
          </a:xfrm>
        </p:spPr>
        <p:txBody>
          <a:bodyPr/>
          <a:lstStyle>
            <a:lvl1pPr>
              <a:defRPr sz="900"/>
            </a:lvl1pPr>
          </a:lstStyle>
          <a:p>
            <a:r>
              <a:rPr lang="en-US" dirty="0"/>
              <a:t>Pitch Deck</a:t>
            </a:r>
          </a:p>
        </p:txBody>
      </p:sp>
      <p:sp>
        <p:nvSpPr>
          <p:cNvPr id="19" name="Slide Number Placeholder 4">
            <a:extLst>
              <a:ext uri="{FF2B5EF4-FFF2-40B4-BE49-F238E27FC236}">
                <a16:creationId xmlns:a16="http://schemas.microsoft.com/office/drawing/2014/main" id="{F64421B1-FF90-4939-90BD-8206DE5036D0}"/>
              </a:ext>
            </a:extLst>
          </p:cNvPr>
          <p:cNvSpPr>
            <a:spLocks noGrp="1"/>
          </p:cNvSpPr>
          <p:nvPr>
            <p:ph type="sldNum" sz="quarter" idx="22"/>
          </p:nvPr>
        </p:nvSpPr>
        <p:spPr>
          <a:xfrm>
            <a:off x="10700656" y="6356350"/>
            <a:ext cx="653143" cy="365125"/>
          </a:xfrm>
        </p:spPr>
        <p:txBody>
          <a:bodyPr/>
          <a:lstStyle>
            <a:lvl1pPr>
              <a:defRPr sz="900"/>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64798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cap="all"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43104" y="2776936"/>
            <a:ext cx="2882475" cy="823912"/>
          </a:xfrm>
        </p:spPr>
        <p:txBody>
          <a:bodyPr anchor="b">
            <a:noAutofit/>
          </a:bodyPr>
          <a:lstStyle>
            <a:lvl1pPr marL="0" indent="0">
              <a:buNone/>
              <a:defRPr lang="en-US" sz="2000" kern="1200" cap="all"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243104"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4647665" y="2776936"/>
            <a:ext cx="2896671" cy="823912"/>
          </a:xfrm>
        </p:spPr>
        <p:txBody>
          <a:bodyPr anchor="b">
            <a:noAutofit/>
          </a:bodyPr>
          <a:lstStyle>
            <a:lvl1pPr marL="0" indent="0">
              <a:buNone/>
              <a:defRPr lang="en-US" sz="2000" kern="1200" cap="all"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647665" y="3834606"/>
            <a:ext cx="2896671"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463D7850-C2A6-43CE-BBE4-8E81A0A593BF}"/>
              </a:ext>
              <a:ext uri="{C183D7F6-B498-43B3-948B-1728B52AA6E4}">
                <adec:decorative xmlns:adec="http://schemas.microsoft.com/office/drawing/2017/decorative" val="1"/>
              </a:ext>
            </a:extLst>
          </p:cNvPr>
          <p:cNvCxnSpPr>
            <a:cxnSpLocks/>
          </p:cNvCxnSpPr>
          <p:nvPr/>
        </p:nvCxnSpPr>
        <p:spPr>
          <a:xfrm flipH="1">
            <a:off x="0" y="0"/>
            <a:ext cx="1238250" cy="31051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 uri="{C183D7F6-B498-43B3-948B-1728B52AA6E4}">
                <adec:decorative xmlns:adec="http://schemas.microsoft.com/office/drawing/2017/decorative" val="1"/>
              </a:ext>
            </a:extLst>
          </p:cNvPr>
          <p:cNvCxnSpPr>
            <a:cxnSpLocks/>
          </p:cNvCxnSpPr>
          <p:nvPr/>
        </p:nvCxnSpPr>
        <p:spPr>
          <a:xfrm flipH="1">
            <a:off x="0" y="0"/>
            <a:ext cx="2238376" cy="247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8066421" y="2776936"/>
            <a:ext cx="2882475" cy="823912"/>
          </a:xfrm>
        </p:spPr>
        <p:txBody>
          <a:bodyPr anchor="b">
            <a:noAutofit/>
          </a:bodyPr>
          <a:lstStyle>
            <a:lvl1pPr marL="0" indent="0">
              <a:buNone/>
              <a:defRPr lang="en-US" sz="2000" kern="1200" cap="all"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8066421"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420318953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20XX</a:t>
            </a:r>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Pitch Deck</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92845213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0" r:id="rId3"/>
    <p:sldLayoutId id="2147483688" r:id="rId4"/>
    <p:sldLayoutId id="2147483694" r:id="rId5"/>
    <p:sldLayoutId id="2147483697" r:id="rId6"/>
    <p:sldLayoutId id="2147483673" r:id="rId7"/>
    <p:sldLayoutId id="2147483676" r:id="rId8"/>
    <p:sldLayoutId id="2147483672" r:id="rId9"/>
    <p:sldLayoutId id="2147483699" r:id="rId10"/>
    <p:sldLayoutId id="2147483671" r:id="rId11"/>
    <p:sldLayoutId id="2147483700" r:id="rId12"/>
    <p:sldLayoutId id="2147483679" r:id="rId13"/>
    <p:sldLayoutId id="2147483692" r:id="rId14"/>
    <p:sldLayoutId id="2147483681" r:id="rId15"/>
    <p:sldLayoutId id="2147483674" r:id="rId16"/>
    <p:sldLayoutId id="2147483675" r:id="rId17"/>
    <p:sldLayoutId id="2147483696" r:id="rId18"/>
    <p:sldLayoutId id="2147483677" r:id="rId19"/>
    <p:sldLayoutId id="2147483678" r:id="rId20"/>
    <p:sldLayoutId id="2147483701" r:id="rId21"/>
    <p:sldLayoutId id="2147483702" r:id="rId22"/>
    <p:sldLayoutId id="2147483703" r:id="rId23"/>
  </p:sldLayoutIdLst>
  <p:hf hdr="0"/>
  <p:txStyles>
    <p:title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0.xml"/><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1.xml"/><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2.xml"/><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13.xml"/><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14.xml"/><Relationship Id="rId1" Type="http://schemas.openxmlformats.org/officeDocument/2006/relationships/slideLayout" Target="../slideLayouts/slideLayout15.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17.xml"/><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9.xml"/></Relationships>
</file>

<file path=ppt/slides/_rels/slide122.xml.rels><?xml version="1.0" encoding="UTF-8" standalone="yes"?>
<Relationships xmlns="http://schemas.openxmlformats.org/package/2006/relationships"><Relationship Id="rId3" Type="http://schemas.openxmlformats.org/officeDocument/2006/relationships/hyperlink" Target="https://www.mdedge.com/psychiatry/article/168851/depression/10-myths-about-ect" TargetMode="External"/><Relationship Id="rId2" Type="http://schemas.openxmlformats.org/officeDocument/2006/relationships/notesSlide" Target="../notesSlides/notesSlide122.xml"/><Relationship Id="rId1" Type="http://schemas.openxmlformats.org/officeDocument/2006/relationships/slideLayout" Target="../slideLayouts/slideLayout15.xml"/><Relationship Id="rId4" Type="http://schemas.openxmlformats.org/officeDocument/2006/relationships/hyperlink" Target="https://clinicaltrials.gov/ct2/show/NCT02493868" TargetMode="Externa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0.xml"/></Relationships>
</file>

<file path=ppt/slides/_rels/slide1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24.xml"/><Relationship Id="rId1" Type="http://schemas.openxmlformats.org/officeDocument/2006/relationships/slideLayout" Target="../slideLayouts/slideLayout1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2.xml"/></Relationships>
</file>

<file path=ppt/slides/_rels/slide127.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hyperlink" Target="mailto:SNPSales@ucare.org" TargetMode="External"/><Relationship Id="rId7" Type="http://schemas.openxmlformats.org/officeDocument/2006/relationships/image" Target="../media/image109.svg"/><Relationship Id="rId2" Type="http://schemas.openxmlformats.org/officeDocument/2006/relationships/notesSlide" Target="../notesSlides/notesSlide127.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svg"/><Relationship Id="rId4" Type="http://schemas.openxmlformats.org/officeDocument/2006/relationships/image" Target="../media/image106.png"/><Relationship Id="rId9" Type="http://schemas.openxmlformats.org/officeDocument/2006/relationships/image" Target="../media/image111.svg"/></Relationships>
</file>

<file path=ppt/slides/_rels/slide128.xml.rels><?xml version="1.0" encoding="UTF-8" standalone="yes"?>
<Relationships xmlns="http://schemas.openxmlformats.org/package/2006/relationships"><Relationship Id="rId3" Type="http://schemas.openxmlformats.org/officeDocument/2006/relationships/hyperlink" Target="https://forms.office.com/Pages/ResponsePage.aspx?id=JCqjxQJ34UuMkH6evLOKzI5jhionywVFpM-1s7OosWVURUZNMlpLVDYyOTVXSUswM0kxSFVDWlNHRC4u" TargetMode="External"/><Relationship Id="rId2" Type="http://schemas.openxmlformats.org/officeDocument/2006/relationships/notesSlide" Target="../notesSlides/notesSlide128.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hyperlink" Target="https://www.uofmhealth.org/news/archive/201607/umhs-opens-expanded-ect-facility-help-more-people-sever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56.xml"/><Relationship Id="rId1" Type="http://schemas.openxmlformats.org/officeDocument/2006/relationships/slideLayout" Target="../slideLayouts/slideLayout15.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9.xml"/><Relationship Id="rId1" Type="http://schemas.openxmlformats.org/officeDocument/2006/relationships/slideLayout" Target="../slideLayouts/slideLayout15.xml"/><Relationship Id="rId4" Type="http://schemas.openxmlformats.org/officeDocument/2006/relationships/image" Target="../media/image6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3.xml"/><Relationship Id="rId1" Type="http://schemas.openxmlformats.org/officeDocument/2006/relationships/slideLayout" Target="../slideLayouts/slideLayout15.xml"/><Relationship Id="rId4" Type="http://schemas.openxmlformats.org/officeDocument/2006/relationships/image" Target="../media/image69.jpeg"/></Relationships>
</file>

<file path=ppt/slides/_rels/slide64.xml.rels><?xml version="1.0" encoding="UTF-8" standalone="yes"?>
<Relationships xmlns="http://schemas.openxmlformats.org/package/2006/relationships"><Relationship Id="rId3" Type="http://schemas.openxmlformats.org/officeDocument/2006/relationships/hyperlink" Target="http://www.ncbi.nlm.nih.gov/entrez/query.fcgi?db=pubmed&amp;cmd=Search&amp;itool=pubmed_AbstractPlus&amp;term=%22Roitman+MF%22%5BAuthor%5D" TargetMode="External"/><Relationship Id="rId2" Type="http://schemas.openxmlformats.org/officeDocument/2006/relationships/notesSlide" Target="../notesSlides/notesSlide64.xml"/><Relationship Id="rId1" Type="http://schemas.openxmlformats.org/officeDocument/2006/relationships/slideLayout" Target="../slideLayouts/slideLayout15.xml"/><Relationship Id="rId4" Type="http://schemas.openxmlformats.org/officeDocument/2006/relationships/image" Target="../media/image70.jpeg"/></Relationships>
</file>

<file path=ppt/slides/_rels/slide6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67.xml"/><Relationship Id="rId1" Type="http://schemas.openxmlformats.org/officeDocument/2006/relationships/slideLayout" Target="../slideLayouts/slideLayout15.xml"/><Relationship Id="rId4" Type="http://schemas.openxmlformats.org/officeDocument/2006/relationships/image" Target="../media/image74.gif"/></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1.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2.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3.xml"/><Relationship Id="rId1" Type="http://schemas.openxmlformats.org/officeDocument/2006/relationships/slideLayout" Target="../slideLayouts/slideLayout15.xml"/><Relationship Id="rId5" Type="http://schemas.openxmlformats.org/officeDocument/2006/relationships/image" Target="../media/image80.jpeg"/><Relationship Id="rId4" Type="http://schemas.openxmlformats.org/officeDocument/2006/relationships/image" Target="../media/image79.jpeg"/></Relationships>
</file>

<file path=ppt/slides/_rels/slide7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4.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6.xml"/><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7.xml"/><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9.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0.xml"/><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1.xml"/><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2.xm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3.xml"/><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4.xml"/><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5.xml"/><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6.xml"/><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7.xml"/><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9.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0.xml"/><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4.xml"/><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5.xml"/><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6.xml"/><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7.xml"/><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8.xml"/><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9.xml"/><Relationship Id="rId1" Type="http://schemas.openxmlformats.org/officeDocument/2006/relationships/slideLayout" Target="../slideLayouts/slideLayout15.xml"/><Relationship Id="rId5" Type="http://schemas.openxmlformats.org/officeDocument/2006/relationships/image" Target="../media/image99.jpeg"/><Relationship Id="rId4" Type="http://schemas.openxmlformats.org/officeDocument/2006/relationships/image" Target="../media/image9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F7A5FD99-F874-BE77-EAA3-3F34CF743DFA}"/>
              </a:ext>
            </a:extLst>
          </p:cNvPr>
          <p:cNvSpPr>
            <a:spLocks noGrp="1"/>
          </p:cNvSpPr>
          <p:nvPr>
            <p:ph type="subTitle" idx="1"/>
          </p:nvPr>
        </p:nvSpPr>
        <p:spPr/>
        <p:txBody>
          <a:bodyPr/>
          <a:lstStyle/>
          <a:p>
            <a:r>
              <a:rPr lang="en-US" dirty="0">
                <a:solidFill>
                  <a:srgbClr val="002060"/>
                </a:solidFill>
              </a:rPr>
              <a:t>UCare’s Ongoing Education CEU Event</a:t>
            </a:r>
          </a:p>
        </p:txBody>
      </p:sp>
      <p:sp>
        <p:nvSpPr>
          <p:cNvPr id="2" name="Slide Number Placeholder 1">
            <a:extLst>
              <a:ext uri="{FF2B5EF4-FFF2-40B4-BE49-F238E27FC236}">
                <a16:creationId xmlns:a16="http://schemas.microsoft.com/office/drawing/2014/main" id="{E2C01EE8-9A72-7341-60FC-982897E99E41}"/>
              </a:ext>
            </a:extLst>
          </p:cNvPr>
          <p:cNvSpPr>
            <a:spLocks noGrp="1"/>
          </p:cNvSpPr>
          <p:nvPr>
            <p:ph type="sldNum" sz="quarter" idx="12"/>
          </p:nvPr>
        </p:nvSpPr>
        <p:spPr/>
        <p:txBody>
          <a:bodyPr/>
          <a:lstStyle/>
          <a:p>
            <a:fld id="{1FC4B0FD-5F77-433D-950B-A15A779E50E4}" type="slidenum">
              <a:rPr lang="en-US" smtClean="0"/>
              <a:pPr/>
              <a:t>1</a:t>
            </a:fld>
            <a:endParaRPr lang="en-US" dirty="0"/>
          </a:p>
        </p:txBody>
      </p:sp>
      <p:sp>
        <p:nvSpPr>
          <p:cNvPr id="5" name="Title 4">
            <a:extLst>
              <a:ext uri="{FF2B5EF4-FFF2-40B4-BE49-F238E27FC236}">
                <a16:creationId xmlns:a16="http://schemas.microsoft.com/office/drawing/2014/main" id="{338E5EFD-C029-A376-58EB-3A94A153388C}"/>
              </a:ext>
            </a:extLst>
          </p:cNvPr>
          <p:cNvSpPr>
            <a:spLocks noGrp="1"/>
          </p:cNvSpPr>
          <p:nvPr>
            <p:ph type="ctrTitle"/>
          </p:nvPr>
        </p:nvSpPr>
        <p:spPr>
          <a:solidFill>
            <a:schemeClr val="accent4"/>
          </a:solidFill>
        </p:spPr>
        <p:txBody>
          <a:bodyPr/>
          <a:lstStyle/>
          <a:p>
            <a:r>
              <a:rPr lang="en-US" dirty="0">
                <a:solidFill>
                  <a:srgbClr val="002060"/>
                </a:solidFill>
              </a:rPr>
              <a:t>Welcome</a:t>
            </a:r>
          </a:p>
        </p:txBody>
      </p:sp>
    </p:spTree>
    <p:extLst>
      <p:ext uri="{BB962C8B-B14F-4D97-AF65-F5344CB8AC3E}">
        <p14:creationId xmlns:p14="http://schemas.microsoft.com/office/powerpoint/2010/main" val="622192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2703-0897-D34D-F6ED-8F18BF92B8F4}"/>
              </a:ext>
            </a:extLst>
          </p:cNvPr>
          <p:cNvSpPr>
            <a:spLocks noGrp="1"/>
          </p:cNvSpPr>
          <p:nvPr>
            <p:ph type="title"/>
          </p:nvPr>
        </p:nvSpPr>
        <p:spPr/>
        <p:txBody>
          <a:bodyPr/>
          <a:lstStyle/>
          <a:p>
            <a:r>
              <a:rPr lang="en-US" dirty="0"/>
              <a:t>TRD</a:t>
            </a:r>
          </a:p>
        </p:txBody>
      </p:sp>
      <p:sp>
        <p:nvSpPr>
          <p:cNvPr id="3" name="Content Placeholder 2">
            <a:extLst>
              <a:ext uri="{FF2B5EF4-FFF2-40B4-BE49-F238E27FC236}">
                <a16:creationId xmlns:a16="http://schemas.microsoft.com/office/drawing/2014/main" id="{FF3082B8-66D4-3954-E81C-176B5B6FE9FC}"/>
              </a:ext>
            </a:extLst>
          </p:cNvPr>
          <p:cNvSpPr>
            <a:spLocks noGrp="1"/>
          </p:cNvSpPr>
          <p:nvPr>
            <p:ph idx="1"/>
          </p:nvPr>
        </p:nvSpPr>
        <p:spPr/>
        <p:txBody>
          <a:bodyPr>
            <a:normAutofit lnSpcReduction="10000"/>
          </a:bodyPr>
          <a:lstStyle/>
          <a:p>
            <a:r>
              <a:rPr lang="en-US" dirty="0"/>
              <a:t>Sequenced Treatment Alternatives To Relieve Depression (STAR*D) study reported the remission rate after each treatment step as follows:</a:t>
            </a:r>
          </a:p>
          <a:p>
            <a:pPr lvl="1"/>
            <a:r>
              <a:rPr lang="en-US" dirty="0"/>
              <a:t>1</a:t>
            </a:r>
            <a:r>
              <a:rPr lang="en-US" baseline="30000" dirty="0"/>
              <a:t>st</a:t>
            </a:r>
            <a:r>
              <a:rPr lang="en-US" dirty="0"/>
              <a:t>:    36.8%</a:t>
            </a:r>
          </a:p>
          <a:p>
            <a:pPr lvl="1"/>
            <a:r>
              <a:rPr lang="en-US" dirty="0"/>
              <a:t>2</a:t>
            </a:r>
            <a:r>
              <a:rPr lang="en-US" baseline="30000" dirty="0"/>
              <a:t>nd</a:t>
            </a:r>
            <a:r>
              <a:rPr lang="en-US" dirty="0"/>
              <a:t>:   30.6%</a:t>
            </a:r>
          </a:p>
          <a:p>
            <a:pPr lvl="1"/>
            <a:r>
              <a:rPr lang="en-US" dirty="0"/>
              <a:t>3</a:t>
            </a:r>
            <a:r>
              <a:rPr lang="en-US" baseline="30000" dirty="0"/>
              <a:t>rd</a:t>
            </a:r>
            <a:r>
              <a:rPr lang="en-US" dirty="0"/>
              <a:t>:   13.7%</a:t>
            </a:r>
          </a:p>
          <a:p>
            <a:pPr lvl="1"/>
            <a:r>
              <a:rPr lang="en-US" dirty="0"/>
              <a:t>4</a:t>
            </a:r>
            <a:r>
              <a:rPr lang="en-US" baseline="30000" dirty="0"/>
              <a:t>th</a:t>
            </a:r>
            <a:r>
              <a:rPr lang="en-US" dirty="0"/>
              <a:t>:   13%</a:t>
            </a:r>
          </a:p>
          <a:p>
            <a:endParaRPr lang="en-US" dirty="0"/>
          </a:p>
        </p:txBody>
      </p:sp>
    </p:spTree>
    <p:extLst>
      <p:ext uri="{BB962C8B-B14F-4D97-AF65-F5344CB8AC3E}">
        <p14:creationId xmlns:p14="http://schemas.microsoft.com/office/powerpoint/2010/main" val="325705677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marijuana Use Disorder</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100</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a:xfrm>
            <a:off x="838200" y="2138363"/>
            <a:ext cx="6064876" cy="3695700"/>
          </a:xfrm>
        </p:spPr>
        <p:txBody>
          <a:bodyPr/>
          <a:lstStyle/>
          <a:p>
            <a:r>
              <a:rPr lang="en-US" dirty="0"/>
              <a:t>FDA-Approved Medications</a:t>
            </a:r>
          </a:p>
          <a:p>
            <a:endParaRPr lang="en-US" dirty="0"/>
          </a:p>
          <a:p>
            <a:pPr lvl="1"/>
            <a:r>
              <a:rPr lang="en-US" dirty="0"/>
              <a:t>No FDA-approved medications for marijuana use disorder </a:t>
            </a:r>
          </a:p>
          <a:p>
            <a:pPr marL="0" indent="0">
              <a:buNone/>
            </a:pPr>
            <a:endParaRPr lang="en-US" dirty="0"/>
          </a:p>
          <a:p>
            <a:endParaRPr lang="en-US" dirty="0"/>
          </a:p>
          <a:p>
            <a:endParaRPr lang="en-US" dirty="0"/>
          </a:p>
          <a:p>
            <a:endParaRPr lang="en-US" dirty="0"/>
          </a:p>
        </p:txBody>
      </p:sp>
      <p:pic>
        <p:nvPicPr>
          <p:cNvPr id="24580" name="Picture 4" descr="Targeted therapies Archives - American Association for Cancer Research  (AACR)">
            <a:extLst>
              <a:ext uri="{FF2B5EF4-FFF2-40B4-BE49-F238E27FC236}">
                <a16:creationId xmlns:a16="http://schemas.microsoft.com/office/drawing/2014/main" id="{0E0AC339-07D2-905D-AFD9-11D17A98BE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9435" y="2588653"/>
            <a:ext cx="3074831" cy="2049887"/>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23833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Marijuana Use Disorder</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101</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p:txBody>
          <a:bodyPr/>
          <a:lstStyle/>
          <a:p>
            <a:r>
              <a:rPr lang="en-US" dirty="0"/>
              <a:t>Off-Label Medications</a:t>
            </a:r>
          </a:p>
          <a:p>
            <a:endParaRPr lang="en-US" dirty="0"/>
          </a:p>
          <a:p>
            <a:pPr lvl="1"/>
            <a:r>
              <a:rPr lang="en-US" dirty="0"/>
              <a:t>1. acamprosate (</a:t>
            </a:r>
            <a:r>
              <a:rPr lang="en-US" dirty="0" err="1"/>
              <a:t>Campral</a:t>
            </a:r>
            <a:r>
              <a:rPr lang="en-US" dirty="0"/>
              <a:t>)</a:t>
            </a:r>
          </a:p>
          <a:p>
            <a:pPr lvl="1"/>
            <a:endParaRPr lang="en-US" dirty="0"/>
          </a:p>
          <a:p>
            <a:pPr lvl="1"/>
            <a:r>
              <a:rPr lang="en-US" dirty="0"/>
              <a:t>2. naltrexone </a:t>
            </a:r>
          </a:p>
          <a:p>
            <a:pPr lvl="1"/>
            <a:endParaRPr lang="en-US" dirty="0"/>
          </a:p>
          <a:p>
            <a:pPr lvl="1"/>
            <a:r>
              <a:rPr lang="en-US" dirty="0"/>
              <a:t>3. quetiapine (Seroquel)</a:t>
            </a:r>
          </a:p>
          <a:p>
            <a:pPr marL="0" indent="0">
              <a:buNone/>
            </a:pPr>
            <a:endParaRPr lang="en-US" dirty="0"/>
          </a:p>
          <a:p>
            <a:endParaRPr lang="en-US" dirty="0"/>
          </a:p>
          <a:p>
            <a:endParaRPr lang="en-US" dirty="0"/>
          </a:p>
          <a:p>
            <a:endParaRPr lang="en-US" dirty="0"/>
          </a:p>
        </p:txBody>
      </p:sp>
      <p:pic>
        <p:nvPicPr>
          <p:cNvPr id="25602" name="Picture 2" descr="Food Safe Bulk Bag Guide">
            <a:extLst>
              <a:ext uri="{FF2B5EF4-FFF2-40B4-BE49-F238E27FC236}">
                <a16:creationId xmlns:a16="http://schemas.microsoft.com/office/drawing/2014/main" id="{08AEBFBE-4140-2DC6-E02A-B221E58085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9265" y="2138363"/>
            <a:ext cx="3448050" cy="283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44121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1075D-2997-CA3D-5998-1D124D55D339}"/>
              </a:ext>
            </a:extLst>
          </p:cNvPr>
          <p:cNvSpPr>
            <a:spLocks noGrp="1"/>
          </p:cNvSpPr>
          <p:nvPr>
            <p:ph type="title"/>
          </p:nvPr>
        </p:nvSpPr>
        <p:spPr/>
        <p:txBody>
          <a:bodyPr/>
          <a:lstStyle/>
          <a:p>
            <a:r>
              <a:rPr lang="en-US" dirty="0"/>
              <a:t>POLYSUBSTANCE PANDEMIC</a:t>
            </a:r>
          </a:p>
        </p:txBody>
      </p:sp>
      <p:sp>
        <p:nvSpPr>
          <p:cNvPr id="3" name="Date Placeholder 2">
            <a:extLst>
              <a:ext uri="{FF2B5EF4-FFF2-40B4-BE49-F238E27FC236}">
                <a16:creationId xmlns:a16="http://schemas.microsoft.com/office/drawing/2014/main" id="{A24E1DFB-3BE2-0B0A-E3B6-C4818D2E24A3}"/>
              </a:ext>
            </a:extLst>
          </p:cNvPr>
          <p:cNvSpPr>
            <a:spLocks noGrp="1"/>
          </p:cNvSpPr>
          <p:nvPr>
            <p:ph type="dt" sz="half" idx="10"/>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6C737C56-2D78-5406-8A1E-F3DF1B6DBEFE}"/>
              </a:ext>
            </a:extLst>
          </p:cNvPr>
          <p:cNvSpPr>
            <a:spLocks noGrp="1"/>
          </p:cNvSpPr>
          <p:nvPr>
            <p:ph type="ftr" sz="quarter" idx="11"/>
          </p:nvPr>
        </p:nvSpPr>
        <p:spPr/>
        <p:txBody>
          <a:bodyPr/>
          <a:lstStyle/>
          <a:p>
            <a:r>
              <a:rPr lang="en-US"/>
              <a:t>Pitch Deck</a:t>
            </a:r>
            <a:endParaRPr lang="en-US" dirty="0"/>
          </a:p>
        </p:txBody>
      </p:sp>
      <p:sp>
        <p:nvSpPr>
          <p:cNvPr id="5" name="Slide Number Placeholder 4">
            <a:extLst>
              <a:ext uri="{FF2B5EF4-FFF2-40B4-BE49-F238E27FC236}">
                <a16:creationId xmlns:a16="http://schemas.microsoft.com/office/drawing/2014/main" id="{0A2D2339-AE90-A4E8-5D88-38A40BAE46F0}"/>
              </a:ext>
            </a:extLst>
          </p:cNvPr>
          <p:cNvSpPr>
            <a:spLocks noGrp="1"/>
          </p:cNvSpPr>
          <p:nvPr>
            <p:ph type="sldNum" sz="quarter" idx="12"/>
          </p:nvPr>
        </p:nvSpPr>
        <p:spPr/>
        <p:txBody>
          <a:bodyPr/>
          <a:lstStyle/>
          <a:p>
            <a:fld id="{B5CEABB6-07DC-46E8-9B57-56EC44A396E5}" type="slidenum">
              <a:rPr lang="en-US" smtClean="0"/>
              <a:t>102</a:t>
            </a:fld>
            <a:endParaRPr lang="en-US" dirty="0"/>
          </a:p>
        </p:txBody>
      </p:sp>
      <p:pic>
        <p:nvPicPr>
          <p:cNvPr id="28674" name="Picture 2" descr="Polysubstance Abuse: Addicted to the 'High' Rather Than the Drugs">
            <a:extLst>
              <a:ext uri="{FF2B5EF4-FFF2-40B4-BE49-F238E27FC236}">
                <a16:creationId xmlns:a16="http://schemas.microsoft.com/office/drawing/2014/main" id="{06C9A92B-4BE4-E34E-1EAA-AC4AC9982C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999445"/>
            <a:ext cx="5238750" cy="3657600"/>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9115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6A88B-81D0-9243-53BD-28B25A040DC3}"/>
              </a:ext>
            </a:extLst>
          </p:cNvPr>
          <p:cNvSpPr>
            <a:spLocks noGrp="1"/>
          </p:cNvSpPr>
          <p:nvPr>
            <p:ph type="title"/>
          </p:nvPr>
        </p:nvSpPr>
        <p:spPr/>
        <p:txBody>
          <a:bodyPr/>
          <a:lstStyle/>
          <a:p>
            <a:r>
              <a:rPr lang="en-US" b="1" i="0" dirty="0">
                <a:effectLst/>
                <a:latin typeface="Söhne"/>
              </a:rPr>
              <a:t>Treatment and Recovery</a:t>
            </a:r>
            <a:endParaRPr lang="en-US" dirty="0"/>
          </a:p>
        </p:txBody>
      </p:sp>
      <p:sp>
        <p:nvSpPr>
          <p:cNvPr id="11" name="Slide Number Placeholder 10">
            <a:extLst>
              <a:ext uri="{FF2B5EF4-FFF2-40B4-BE49-F238E27FC236}">
                <a16:creationId xmlns:a16="http://schemas.microsoft.com/office/drawing/2014/main" id="{B354143D-5710-6AB1-A212-8A57AE025902}"/>
              </a:ext>
            </a:extLst>
          </p:cNvPr>
          <p:cNvSpPr>
            <a:spLocks noGrp="1"/>
          </p:cNvSpPr>
          <p:nvPr>
            <p:ph type="sldNum" sz="quarter" idx="12"/>
          </p:nvPr>
        </p:nvSpPr>
        <p:spPr/>
        <p:txBody>
          <a:bodyPr/>
          <a:lstStyle/>
          <a:p>
            <a:fld id="{B5CEABB6-07DC-46E8-9B57-56EC44A396E5}" type="slidenum">
              <a:rPr lang="en-US" smtClean="0"/>
              <a:t>103</a:t>
            </a:fld>
            <a:endParaRPr lang="en-US" dirty="0"/>
          </a:p>
        </p:txBody>
      </p:sp>
      <p:sp>
        <p:nvSpPr>
          <p:cNvPr id="6" name="Text Placeholder 5">
            <a:extLst>
              <a:ext uri="{FF2B5EF4-FFF2-40B4-BE49-F238E27FC236}">
                <a16:creationId xmlns:a16="http://schemas.microsoft.com/office/drawing/2014/main" id="{7A74EA24-1B4D-B181-F5BC-11E920253C54}"/>
              </a:ext>
            </a:extLst>
          </p:cNvPr>
          <p:cNvSpPr>
            <a:spLocks noGrp="1"/>
          </p:cNvSpPr>
          <p:nvPr>
            <p:ph sz="quarter" idx="16"/>
          </p:nvPr>
        </p:nvSpPr>
        <p:spPr/>
        <p:txBody>
          <a:bodyPr>
            <a:normAutofit/>
          </a:bodyPr>
          <a:lstStyle/>
          <a:p>
            <a:pPr algn="l">
              <a:buFont typeface="Arial" panose="020B0604020202020204" pitchFamily="34" charset="0"/>
              <a:buChar char="•"/>
            </a:pPr>
            <a:r>
              <a:rPr lang="en-US" sz="3200" b="0" i="0" dirty="0">
                <a:solidFill>
                  <a:srgbClr val="374151"/>
                </a:solidFill>
                <a:effectLst/>
                <a:latin typeface="Söhne"/>
              </a:rPr>
              <a:t>Evidence-based treatment approaches beyond medications only</a:t>
            </a:r>
          </a:p>
          <a:p>
            <a:pPr algn="l">
              <a:buFont typeface="Arial" panose="020B0604020202020204" pitchFamily="34" charset="0"/>
              <a:buChar char="•"/>
            </a:pPr>
            <a:r>
              <a:rPr lang="en-US" sz="3200" b="0" i="0" dirty="0">
                <a:solidFill>
                  <a:srgbClr val="374151"/>
                </a:solidFill>
                <a:effectLst/>
                <a:latin typeface="Söhne"/>
              </a:rPr>
              <a:t>Access to </a:t>
            </a:r>
            <a:r>
              <a:rPr lang="en-US" sz="3200" dirty="0">
                <a:solidFill>
                  <a:srgbClr val="374151"/>
                </a:solidFill>
                <a:latin typeface="Söhne"/>
              </a:rPr>
              <a:t>treatment program services</a:t>
            </a:r>
          </a:p>
          <a:p>
            <a:pPr>
              <a:buFont typeface="Arial" panose="020B0604020202020204" pitchFamily="34" charset="0"/>
              <a:buChar char="•"/>
            </a:pPr>
            <a:r>
              <a:rPr lang="en-US" sz="3200" dirty="0">
                <a:solidFill>
                  <a:srgbClr val="374151"/>
                </a:solidFill>
                <a:latin typeface="Söhne"/>
              </a:rPr>
              <a:t>Recovery and rehabilitation </a:t>
            </a:r>
          </a:p>
          <a:p>
            <a:pPr>
              <a:buFont typeface="Arial" panose="020B0604020202020204" pitchFamily="34" charset="0"/>
              <a:buChar char="•"/>
            </a:pPr>
            <a:r>
              <a:rPr lang="en-US" sz="3200" b="0" i="0" dirty="0">
                <a:solidFill>
                  <a:srgbClr val="374151"/>
                </a:solidFill>
                <a:effectLst/>
                <a:latin typeface="Söhne"/>
              </a:rPr>
              <a:t>Individualization </a:t>
            </a:r>
          </a:p>
          <a:p>
            <a:endParaRPr lang="en-US" dirty="0"/>
          </a:p>
        </p:txBody>
      </p:sp>
    </p:spTree>
    <p:extLst>
      <p:ext uri="{BB962C8B-B14F-4D97-AF65-F5344CB8AC3E}">
        <p14:creationId xmlns:p14="http://schemas.microsoft.com/office/powerpoint/2010/main" val="338881146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6A88B-81D0-9243-53BD-28B25A040DC3}"/>
              </a:ext>
            </a:extLst>
          </p:cNvPr>
          <p:cNvSpPr>
            <a:spLocks noGrp="1"/>
          </p:cNvSpPr>
          <p:nvPr>
            <p:ph type="title"/>
          </p:nvPr>
        </p:nvSpPr>
        <p:spPr/>
        <p:txBody>
          <a:bodyPr/>
          <a:lstStyle/>
          <a:p>
            <a:r>
              <a:rPr lang="en-US" b="1" i="0" dirty="0">
                <a:effectLst/>
                <a:latin typeface="Söhne"/>
              </a:rPr>
              <a:t>Stigma and Barriers</a:t>
            </a:r>
            <a:endParaRPr lang="en-US" dirty="0"/>
          </a:p>
        </p:txBody>
      </p:sp>
      <p:sp>
        <p:nvSpPr>
          <p:cNvPr id="11" name="Slide Number Placeholder 10">
            <a:extLst>
              <a:ext uri="{FF2B5EF4-FFF2-40B4-BE49-F238E27FC236}">
                <a16:creationId xmlns:a16="http://schemas.microsoft.com/office/drawing/2014/main" id="{B354143D-5710-6AB1-A212-8A57AE025902}"/>
              </a:ext>
            </a:extLst>
          </p:cNvPr>
          <p:cNvSpPr>
            <a:spLocks noGrp="1"/>
          </p:cNvSpPr>
          <p:nvPr>
            <p:ph type="sldNum" sz="quarter" idx="12"/>
          </p:nvPr>
        </p:nvSpPr>
        <p:spPr/>
        <p:txBody>
          <a:bodyPr/>
          <a:lstStyle/>
          <a:p>
            <a:fld id="{B5CEABB6-07DC-46E8-9B57-56EC44A396E5}" type="slidenum">
              <a:rPr lang="en-US" smtClean="0"/>
              <a:t>104</a:t>
            </a:fld>
            <a:endParaRPr lang="en-US" dirty="0"/>
          </a:p>
        </p:txBody>
      </p:sp>
      <p:sp>
        <p:nvSpPr>
          <p:cNvPr id="6" name="Text Placeholder 5">
            <a:extLst>
              <a:ext uri="{FF2B5EF4-FFF2-40B4-BE49-F238E27FC236}">
                <a16:creationId xmlns:a16="http://schemas.microsoft.com/office/drawing/2014/main" id="{7A74EA24-1B4D-B181-F5BC-11E920253C54}"/>
              </a:ext>
            </a:extLst>
          </p:cNvPr>
          <p:cNvSpPr>
            <a:spLocks noGrp="1"/>
          </p:cNvSpPr>
          <p:nvPr>
            <p:ph sz="quarter" idx="16"/>
          </p:nvPr>
        </p:nvSpPr>
        <p:spPr/>
        <p:txBody>
          <a:bodyPr>
            <a:normAutofit/>
          </a:bodyPr>
          <a:lstStyle/>
          <a:p>
            <a:pPr algn="l">
              <a:buFont typeface="Arial" panose="020B0604020202020204" pitchFamily="34" charset="0"/>
              <a:buChar char="•"/>
            </a:pPr>
            <a:r>
              <a:rPr lang="en-US" sz="3200" b="0" i="0" dirty="0">
                <a:solidFill>
                  <a:srgbClr val="374151"/>
                </a:solidFill>
                <a:effectLst/>
                <a:latin typeface="Söhne"/>
              </a:rPr>
              <a:t>Address the stigma associated with SUD: Impact on seeking help</a:t>
            </a:r>
          </a:p>
          <a:p>
            <a:pPr algn="l">
              <a:buFont typeface="Arial" panose="020B0604020202020204" pitchFamily="34" charset="0"/>
              <a:buChar char="•"/>
            </a:pPr>
            <a:endParaRPr lang="en-US" sz="3200" b="0" i="0" dirty="0">
              <a:solidFill>
                <a:srgbClr val="374151"/>
              </a:solidFill>
              <a:effectLst/>
              <a:latin typeface="Söhne"/>
            </a:endParaRPr>
          </a:p>
          <a:p>
            <a:pPr algn="l">
              <a:buFont typeface="Arial" panose="020B0604020202020204" pitchFamily="34" charset="0"/>
              <a:buChar char="•"/>
            </a:pPr>
            <a:r>
              <a:rPr lang="en-US" sz="3200" b="0" i="0" dirty="0">
                <a:solidFill>
                  <a:srgbClr val="374151"/>
                </a:solidFill>
                <a:effectLst/>
                <a:latin typeface="Söhne"/>
              </a:rPr>
              <a:t>Barriers to accessing treatment, including social and structural factors</a:t>
            </a:r>
          </a:p>
          <a:p>
            <a:endParaRPr lang="en-US" dirty="0"/>
          </a:p>
        </p:txBody>
      </p:sp>
    </p:spTree>
    <p:extLst>
      <p:ext uri="{BB962C8B-B14F-4D97-AF65-F5344CB8AC3E}">
        <p14:creationId xmlns:p14="http://schemas.microsoft.com/office/powerpoint/2010/main" val="31883799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6A88B-81D0-9243-53BD-28B25A040DC3}"/>
              </a:ext>
            </a:extLst>
          </p:cNvPr>
          <p:cNvSpPr>
            <a:spLocks noGrp="1"/>
          </p:cNvSpPr>
          <p:nvPr>
            <p:ph type="title"/>
          </p:nvPr>
        </p:nvSpPr>
        <p:spPr/>
        <p:txBody>
          <a:bodyPr>
            <a:normAutofit/>
          </a:bodyPr>
          <a:lstStyle/>
          <a:p>
            <a:r>
              <a:rPr lang="en-US" b="1" i="0" dirty="0">
                <a:effectLst/>
                <a:latin typeface="Söhne"/>
              </a:rPr>
              <a:t>OUT WITH ABSTINENCE</a:t>
            </a:r>
            <a:br>
              <a:rPr lang="en-US" b="1" i="0" dirty="0">
                <a:effectLst/>
                <a:latin typeface="Söhne"/>
              </a:rPr>
            </a:br>
            <a:r>
              <a:rPr lang="en-US" b="1" i="0" dirty="0">
                <a:effectLst/>
                <a:latin typeface="Söhne"/>
              </a:rPr>
              <a:t>IN WITH Harm Reduction</a:t>
            </a:r>
            <a:endParaRPr lang="en-US" dirty="0"/>
          </a:p>
        </p:txBody>
      </p:sp>
      <p:sp>
        <p:nvSpPr>
          <p:cNvPr id="11" name="Slide Number Placeholder 10">
            <a:extLst>
              <a:ext uri="{FF2B5EF4-FFF2-40B4-BE49-F238E27FC236}">
                <a16:creationId xmlns:a16="http://schemas.microsoft.com/office/drawing/2014/main" id="{B354143D-5710-6AB1-A212-8A57AE025902}"/>
              </a:ext>
            </a:extLst>
          </p:cNvPr>
          <p:cNvSpPr>
            <a:spLocks noGrp="1"/>
          </p:cNvSpPr>
          <p:nvPr>
            <p:ph type="sldNum" sz="quarter" idx="12"/>
          </p:nvPr>
        </p:nvSpPr>
        <p:spPr/>
        <p:txBody>
          <a:bodyPr/>
          <a:lstStyle/>
          <a:p>
            <a:fld id="{B5CEABB6-07DC-46E8-9B57-56EC44A396E5}" type="slidenum">
              <a:rPr lang="en-US" smtClean="0"/>
              <a:t>105</a:t>
            </a:fld>
            <a:endParaRPr lang="en-US" dirty="0"/>
          </a:p>
        </p:txBody>
      </p:sp>
      <p:sp>
        <p:nvSpPr>
          <p:cNvPr id="6" name="Text Placeholder 5">
            <a:extLst>
              <a:ext uri="{FF2B5EF4-FFF2-40B4-BE49-F238E27FC236}">
                <a16:creationId xmlns:a16="http://schemas.microsoft.com/office/drawing/2014/main" id="{7A74EA24-1B4D-B181-F5BC-11E920253C54}"/>
              </a:ext>
            </a:extLst>
          </p:cNvPr>
          <p:cNvSpPr>
            <a:spLocks noGrp="1"/>
          </p:cNvSpPr>
          <p:nvPr>
            <p:ph sz="quarter" idx="16"/>
          </p:nvPr>
        </p:nvSpPr>
        <p:spPr/>
        <p:txBody>
          <a:bodyPr>
            <a:normAutofit/>
          </a:bodyPr>
          <a:lstStyle/>
          <a:p>
            <a:pPr algn="l">
              <a:buFont typeface="Arial" panose="020B0604020202020204" pitchFamily="34" charset="0"/>
              <a:buChar char="•"/>
            </a:pPr>
            <a:r>
              <a:rPr lang="en-US" sz="3200" b="0" i="0" dirty="0">
                <a:solidFill>
                  <a:srgbClr val="374151"/>
                </a:solidFill>
                <a:effectLst/>
                <a:latin typeface="Söhne"/>
              </a:rPr>
              <a:t>Pragmatic</a:t>
            </a:r>
          </a:p>
          <a:p>
            <a:pPr algn="l">
              <a:buFont typeface="Arial" panose="020B0604020202020204" pitchFamily="34" charset="0"/>
              <a:buChar char="•"/>
            </a:pPr>
            <a:r>
              <a:rPr lang="en-US" sz="3200" dirty="0">
                <a:solidFill>
                  <a:srgbClr val="374151"/>
                </a:solidFill>
                <a:latin typeface="Söhne"/>
              </a:rPr>
              <a:t>Compassionate</a:t>
            </a:r>
          </a:p>
          <a:p>
            <a:pPr algn="l">
              <a:buFont typeface="Arial" panose="020B0604020202020204" pitchFamily="34" charset="0"/>
              <a:buChar char="•"/>
            </a:pPr>
            <a:r>
              <a:rPr lang="en-US" sz="3200" dirty="0">
                <a:solidFill>
                  <a:srgbClr val="374151"/>
                </a:solidFill>
                <a:latin typeface="Söhne"/>
              </a:rPr>
              <a:t>Patient Centered</a:t>
            </a:r>
          </a:p>
          <a:p>
            <a:pPr algn="l">
              <a:buFont typeface="Arial" panose="020B0604020202020204" pitchFamily="34" charset="0"/>
              <a:buChar char="•"/>
            </a:pPr>
            <a:r>
              <a:rPr lang="en-US" sz="3200" dirty="0">
                <a:solidFill>
                  <a:srgbClr val="374151"/>
                </a:solidFill>
                <a:latin typeface="Söhne"/>
              </a:rPr>
              <a:t>Enhance Safety</a:t>
            </a:r>
          </a:p>
          <a:p>
            <a:pPr algn="l">
              <a:buFont typeface="Arial" panose="020B0604020202020204" pitchFamily="34" charset="0"/>
              <a:buChar char="•"/>
            </a:pPr>
            <a:r>
              <a:rPr lang="en-US" sz="3200" b="0" i="0" dirty="0">
                <a:solidFill>
                  <a:srgbClr val="374151"/>
                </a:solidFill>
                <a:effectLst/>
                <a:latin typeface="Söhne"/>
              </a:rPr>
              <a:t>Non-Judgmental </a:t>
            </a:r>
          </a:p>
          <a:p>
            <a:endParaRPr lang="en-US" dirty="0"/>
          </a:p>
        </p:txBody>
      </p:sp>
    </p:spTree>
    <p:extLst>
      <p:ext uri="{BB962C8B-B14F-4D97-AF65-F5344CB8AC3E}">
        <p14:creationId xmlns:p14="http://schemas.microsoft.com/office/powerpoint/2010/main" val="12286228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3AC94-B1CC-9308-8FD6-D12B6DA27210}"/>
              </a:ext>
            </a:extLst>
          </p:cNvPr>
          <p:cNvSpPr>
            <a:spLocks noGrp="1"/>
          </p:cNvSpPr>
          <p:nvPr>
            <p:ph type="title"/>
          </p:nvPr>
        </p:nvSpPr>
        <p:spPr/>
        <p:txBody>
          <a:bodyPr/>
          <a:lstStyle/>
          <a:p>
            <a:r>
              <a:rPr lang="en-US" dirty="0"/>
              <a:t>Questions?</a:t>
            </a:r>
          </a:p>
        </p:txBody>
      </p:sp>
      <p:sp>
        <p:nvSpPr>
          <p:cNvPr id="3" name="Text Placeholder 2">
            <a:extLst>
              <a:ext uri="{FF2B5EF4-FFF2-40B4-BE49-F238E27FC236}">
                <a16:creationId xmlns:a16="http://schemas.microsoft.com/office/drawing/2014/main" id="{1FE079DC-D692-1252-BD89-34BA2A874338}"/>
              </a:ext>
            </a:extLst>
          </p:cNvPr>
          <p:cNvSpPr>
            <a:spLocks noGrp="1"/>
          </p:cNvSpPr>
          <p:nvPr>
            <p:ph type="body" idx="1"/>
          </p:nvPr>
        </p:nvSpPr>
        <p:spPr/>
        <p:txBody>
          <a:bodyPr/>
          <a:lstStyle/>
          <a:p>
            <a:r>
              <a:rPr lang="en-US" dirty="0"/>
              <a:t>Have you noticed harm reduction models being embraced?</a:t>
            </a:r>
          </a:p>
        </p:txBody>
      </p:sp>
      <p:sp>
        <p:nvSpPr>
          <p:cNvPr id="4" name="Date Placeholder 3">
            <a:extLst>
              <a:ext uri="{FF2B5EF4-FFF2-40B4-BE49-F238E27FC236}">
                <a16:creationId xmlns:a16="http://schemas.microsoft.com/office/drawing/2014/main" id="{F7AEA973-6896-C634-828F-E9210EDF28E3}"/>
              </a:ext>
            </a:extLst>
          </p:cNvPr>
          <p:cNvSpPr>
            <a:spLocks noGrp="1"/>
          </p:cNvSpPr>
          <p:nvPr>
            <p:ph type="dt" sz="half" idx="10"/>
          </p:nvPr>
        </p:nvSpPr>
        <p:spPr/>
        <p:txBody>
          <a:bodyPr/>
          <a:lstStyle/>
          <a:p>
            <a:r>
              <a:rPr lang="en-US" dirty="0"/>
              <a:t>2023</a:t>
            </a:r>
          </a:p>
        </p:txBody>
      </p:sp>
      <p:sp>
        <p:nvSpPr>
          <p:cNvPr id="6" name="Slide Number Placeholder 5">
            <a:extLst>
              <a:ext uri="{FF2B5EF4-FFF2-40B4-BE49-F238E27FC236}">
                <a16:creationId xmlns:a16="http://schemas.microsoft.com/office/drawing/2014/main" id="{06F0FDF3-558B-31DD-8BDE-6B86E5CABC74}"/>
              </a:ext>
            </a:extLst>
          </p:cNvPr>
          <p:cNvSpPr>
            <a:spLocks noGrp="1"/>
          </p:cNvSpPr>
          <p:nvPr>
            <p:ph type="sldNum" sz="quarter" idx="12"/>
          </p:nvPr>
        </p:nvSpPr>
        <p:spPr/>
        <p:txBody>
          <a:bodyPr/>
          <a:lstStyle/>
          <a:p>
            <a:fld id="{B5CEABB6-07DC-46E8-9B57-56EC44A396E5}" type="slidenum">
              <a:rPr lang="en-US" smtClean="0"/>
              <a:t>106</a:t>
            </a:fld>
            <a:endParaRPr lang="en-US" dirty="0"/>
          </a:p>
        </p:txBody>
      </p:sp>
    </p:spTree>
    <p:extLst>
      <p:ext uri="{BB962C8B-B14F-4D97-AF65-F5344CB8AC3E}">
        <p14:creationId xmlns:p14="http://schemas.microsoft.com/office/powerpoint/2010/main" val="329967999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DE7F2-E890-4744-88DD-A75F5E300513}"/>
              </a:ext>
            </a:extLst>
          </p:cNvPr>
          <p:cNvSpPr>
            <a:spLocks noGrp="1"/>
          </p:cNvSpPr>
          <p:nvPr>
            <p:ph type="ctrTitle"/>
          </p:nvPr>
        </p:nvSpPr>
        <p:spPr>
          <a:xfrm>
            <a:off x="5984441" y="265916"/>
            <a:ext cx="5705340" cy="1715531"/>
          </a:xfrm>
        </p:spPr>
        <p:txBody>
          <a:bodyPr/>
          <a:lstStyle/>
          <a:p>
            <a:r>
              <a:rPr lang="en-US" dirty="0"/>
              <a:t>Navigating the system</a:t>
            </a:r>
          </a:p>
        </p:txBody>
      </p:sp>
      <p:pic>
        <p:nvPicPr>
          <p:cNvPr id="3" name="Picture 2" descr="What Are Options? How Do They Work? – Forbes Advisor">
            <a:extLst>
              <a:ext uri="{FF2B5EF4-FFF2-40B4-BE49-F238E27FC236}">
                <a16:creationId xmlns:a16="http://schemas.microsoft.com/office/drawing/2014/main" id="{DB069DCC-9B5D-98D3-5241-93D060005B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4928" y="2314572"/>
            <a:ext cx="3964366" cy="2228855"/>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47738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OUTPATIENT SERVICES</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108</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p:txBody>
          <a:bodyPr/>
          <a:lstStyle/>
          <a:p>
            <a:pPr marL="742950" lvl="1" indent="-285750" algn="l">
              <a:buFont typeface="Arial" panose="020B0604020202020204" pitchFamily="34" charset="0"/>
              <a:buChar char="•"/>
            </a:pPr>
            <a:r>
              <a:rPr lang="en-US" b="0" i="0" dirty="0">
                <a:solidFill>
                  <a:srgbClr val="374151"/>
                </a:solidFill>
                <a:effectLst/>
                <a:latin typeface="Söhne"/>
              </a:rPr>
              <a:t>Individual and group counseling</a:t>
            </a:r>
          </a:p>
          <a:p>
            <a:pPr marL="742950" lvl="1" indent="-285750" algn="l">
              <a:buFont typeface="Arial" panose="020B0604020202020204" pitchFamily="34" charset="0"/>
              <a:buChar char="•"/>
            </a:pPr>
            <a:r>
              <a:rPr lang="en-US" b="0" i="0" dirty="0">
                <a:solidFill>
                  <a:srgbClr val="374151"/>
                </a:solidFill>
                <a:effectLst/>
                <a:latin typeface="Söhne"/>
              </a:rPr>
              <a:t>Medication management</a:t>
            </a:r>
          </a:p>
          <a:p>
            <a:pPr marL="742950" lvl="1" indent="-285750" algn="l">
              <a:buFont typeface="Arial" panose="020B0604020202020204" pitchFamily="34" charset="0"/>
              <a:buChar char="•"/>
            </a:pPr>
            <a:r>
              <a:rPr lang="en-US" b="0" i="0" dirty="0">
                <a:solidFill>
                  <a:srgbClr val="374151"/>
                </a:solidFill>
                <a:effectLst/>
                <a:latin typeface="Söhne"/>
              </a:rPr>
              <a:t>Intensive outpatient programs (IOPs)</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49835730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i="0" dirty="0">
                <a:effectLst/>
                <a:latin typeface="Söhne"/>
              </a:rPr>
              <a:t>Inpatient SERVICES</a:t>
            </a:r>
            <a:endParaRPr lang="en-US" dirty="0"/>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109</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p:txBody>
          <a:bodyPr/>
          <a:lstStyle/>
          <a:p>
            <a:pPr marL="742950" lvl="1" indent="-285750" algn="l">
              <a:buFont typeface="Arial" panose="020B0604020202020204" pitchFamily="34" charset="0"/>
              <a:buChar char="•"/>
            </a:pPr>
            <a:r>
              <a:rPr lang="en-US" b="0" i="0" dirty="0">
                <a:solidFill>
                  <a:srgbClr val="374151"/>
                </a:solidFill>
                <a:effectLst/>
                <a:latin typeface="Söhne"/>
              </a:rPr>
              <a:t>Individual and group counseling</a:t>
            </a:r>
          </a:p>
          <a:p>
            <a:pPr marL="742950" lvl="1" indent="-285750" algn="l">
              <a:buFont typeface="Arial" panose="020B0604020202020204" pitchFamily="34" charset="0"/>
              <a:buChar char="•"/>
            </a:pPr>
            <a:r>
              <a:rPr lang="en-US" b="0" i="0" dirty="0">
                <a:solidFill>
                  <a:srgbClr val="374151"/>
                </a:solidFill>
                <a:effectLst/>
                <a:latin typeface="Söhne"/>
              </a:rPr>
              <a:t>Medication management</a:t>
            </a:r>
          </a:p>
          <a:p>
            <a:pPr marL="742950" lvl="1" indent="-285750" algn="l">
              <a:buFont typeface="Arial" panose="020B0604020202020204" pitchFamily="34" charset="0"/>
              <a:buChar char="•"/>
            </a:pPr>
            <a:r>
              <a:rPr lang="en-US" b="0" i="0" dirty="0">
                <a:solidFill>
                  <a:srgbClr val="374151"/>
                </a:solidFill>
                <a:effectLst/>
                <a:latin typeface="Söhne"/>
              </a:rPr>
              <a:t>Detoxification</a:t>
            </a:r>
          </a:p>
          <a:p>
            <a:pPr marL="742950" lvl="1" indent="-285750" algn="l">
              <a:buFont typeface="Arial" panose="020B0604020202020204" pitchFamily="34" charset="0"/>
              <a:buChar char="•"/>
            </a:pPr>
            <a:r>
              <a:rPr lang="en-US" dirty="0">
                <a:solidFill>
                  <a:srgbClr val="374151"/>
                </a:solidFill>
                <a:latin typeface="Söhne"/>
              </a:rPr>
              <a:t>24/7 Medical Supervision</a:t>
            </a:r>
          </a:p>
          <a:p>
            <a:pPr marL="742950" lvl="1" indent="-285750" algn="l">
              <a:buFont typeface="Arial" panose="020B0604020202020204" pitchFamily="34" charset="0"/>
              <a:buChar char="•"/>
            </a:pPr>
            <a:r>
              <a:rPr lang="en-US" b="0" i="0" dirty="0">
                <a:solidFill>
                  <a:srgbClr val="374151"/>
                </a:solidFill>
                <a:effectLst/>
                <a:latin typeface="Söhne"/>
              </a:rPr>
              <a:t>Safety </a:t>
            </a:r>
          </a:p>
          <a:p>
            <a:endParaRPr lang="en-US" dirty="0"/>
          </a:p>
          <a:p>
            <a:endParaRPr lang="en-US" dirty="0"/>
          </a:p>
          <a:p>
            <a:endParaRPr lang="en-US" dirty="0"/>
          </a:p>
        </p:txBody>
      </p:sp>
    </p:spTree>
    <p:extLst>
      <p:ext uri="{BB962C8B-B14F-4D97-AF65-F5344CB8AC3E}">
        <p14:creationId xmlns:p14="http://schemas.microsoft.com/office/powerpoint/2010/main" val="667316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31FE9-9059-4FE8-B4AC-9771F23A1B89}"/>
              </a:ext>
            </a:extLst>
          </p:cNvPr>
          <p:cNvSpPr>
            <a:spLocks noGrp="1"/>
          </p:cNvSpPr>
          <p:nvPr>
            <p:ph type="title"/>
          </p:nvPr>
        </p:nvSpPr>
        <p:spPr>
          <a:xfrm>
            <a:off x="1885156" y="892177"/>
            <a:ext cx="8421688" cy="1325563"/>
          </a:xfrm>
        </p:spPr>
        <p:txBody>
          <a:bodyPr/>
          <a:lstStyle/>
          <a:p>
            <a:r>
              <a:rPr lang="en-US" dirty="0"/>
              <a:t>SOLUTION</a:t>
            </a:r>
          </a:p>
        </p:txBody>
      </p:sp>
      <p:sp>
        <p:nvSpPr>
          <p:cNvPr id="3" name="Content Placeholder 2">
            <a:extLst>
              <a:ext uri="{FF2B5EF4-FFF2-40B4-BE49-F238E27FC236}">
                <a16:creationId xmlns:a16="http://schemas.microsoft.com/office/drawing/2014/main" id="{D4A2EB3F-4D60-451F-8F45-7D6654D2FCD9}"/>
              </a:ext>
            </a:extLst>
          </p:cNvPr>
          <p:cNvSpPr>
            <a:spLocks noGrp="1"/>
          </p:cNvSpPr>
          <p:nvPr>
            <p:ph type="body" sz="quarter" idx="13"/>
          </p:nvPr>
        </p:nvSpPr>
        <p:spPr>
          <a:xfrm>
            <a:off x="1485900" y="2563123"/>
            <a:ext cx="4031945" cy="365125"/>
          </a:xfrm>
        </p:spPr>
        <p:txBody>
          <a:bodyPr vert="horz" lIns="91440" tIns="45720" rIns="91440" bIns="45720" rtlCol="0" anchor="t">
            <a:normAutofit lnSpcReduction="10000"/>
          </a:bodyPr>
          <a:lstStyle/>
          <a:p>
            <a:r>
              <a:rPr lang="en-US" dirty="0"/>
              <a:t>BRAIN MODULATION</a:t>
            </a:r>
          </a:p>
        </p:txBody>
      </p:sp>
      <p:sp>
        <p:nvSpPr>
          <p:cNvPr id="5" name="Text Placeholder 4">
            <a:extLst>
              <a:ext uri="{FF2B5EF4-FFF2-40B4-BE49-F238E27FC236}">
                <a16:creationId xmlns:a16="http://schemas.microsoft.com/office/drawing/2014/main" id="{E81BA2B5-6A90-4204-ABDD-7183FBB03A02}"/>
              </a:ext>
            </a:extLst>
          </p:cNvPr>
          <p:cNvSpPr>
            <a:spLocks noGrp="1"/>
          </p:cNvSpPr>
          <p:nvPr>
            <p:ph type="body" sz="quarter" idx="16"/>
          </p:nvPr>
        </p:nvSpPr>
        <p:spPr>
          <a:xfrm>
            <a:off x="6673004" y="2563123"/>
            <a:ext cx="4031945" cy="365125"/>
          </a:xfrm>
        </p:spPr>
        <p:txBody>
          <a:bodyPr>
            <a:normAutofit lnSpcReduction="10000"/>
          </a:bodyPr>
          <a:lstStyle/>
          <a:p>
            <a:r>
              <a:rPr lang="en-US" dirty="0"/>
              <a:t>SOCIETY</a:t>
            </a:r>
          </a:p>
        </p:txBody>
      </p:sp>
      <p:sp>
        <p:nvSpPr>
          <p:cNvPr id="6" name="Text Placeholder 5">
            <a:extLst>
              <a:ext uri="{FF2B5EF4-FFF2-40B4-BE49-F238E27FC236}">
                <a16:creationId xmlns:a16="http://schemas.microsoft.com/office/drawing/2014/main" id="{7E7D4C34-22A0-4D54-A07D-E1E9A11463E5}"/>
              </a:ext>
            </a:extLst>
          </p:cNvPr>
          <p:cNvSpPr>
            <a:spLocks noGrp="1"/>
          </p:cNvSpPr>
          <p:nvPr>
            <p:ph type="body" sz="quarter" idx="17"/>
          </p:nvPr>
        </p:nvSpPr>
        <p:spPr>
          <a:xfrm>
            <a:off x="6673143" y="3070348"/>
            <a:ext cx="4031030" cy="1057308"/>
          </a:xfrm>
        </p:spPr>
        <p:txBody>
          <a:bodyPr/>
          <a:lstStyle/>
          <a:p>
            <a:r>
              <a:rPr lang="en-US" dirty="0"/>
              <a:t>Address American ills</a:t>
            </a:r>
          </a:p>
          <a:p>
            <a:endParaRPr lang="en-US" dirty="0"/>
          </a:p>
        </p:txBody>
      </p:sp>
      <p:sp>
        <p:nvSpPr>
          <p:cNvPr id="7" name="Text Placeholder 6">
            <a:extLst>
              <a:ext uri="{FF2B5EF4-FFF2-40B4-BE49-F238E27FC236}">
                <a16:creationId xmlns:a16="http://schemas.microsoft.com/office/drawing/2014/main" id="{301D392D-FB66-47A0-B628-5ADE822A2CFF}"/>
              </a:ext>
            </a:extLst>
          </p:cNvPr>
          <p:cNvSpPr>
            <a:spLocks noGrp="1"/>
          </p:cNvSpPr>
          <p:nvPr>
            <p:ph type="body" sz="quarter" idx="18"/>
          </p:nvPr>
        </p:nvSpPr>
        <p:spPr>
          <a:xfrm>
            <a:off x="1485899" y="4319431"/>
            <a:ext cx="4031945" cy="365125"/>
          </a:xfrm>
        </p:spPr>
        <p:txBody>
          <a:bodyPr>
            <a:normAutofit lnSpcReduction="10000"/>
          </a:bodyPr>
          <a:lstStyle/>
          <a:p>
            <a:r>
              <a:rPr lang="en-US" dirty="0"/>
              <a:t>REDUCE TRAUMA</a:t>
            </a:r>
          </a:p>
        </p:txBody>
      </p:sp>
      <p:sp>
        <p:nvSpPr>
          <p:cNvPr id="8" name="Text Placeholder 7">
            <a:extLst>
              <a:ext uri="{FF2B5EF4-FFF2-40B4-BE49-F238E27FC236}">
                <a16:creationId xmlns:a16="http://schemas.microsoft.com/office/drawing/2014/main" id="{51C26CE0-2506-4B44-A26F-C12BFA5B18B5}"/>
              </a:ext>
            </a:extLst>
          </p:cNvPr>
          <p:cNvSpPr>
            <a:spLocks noGrp="1"/>
          </p:cNvSpPr>
          <p:nvPr>
            <p:ph type="body" sz="quarter" idx="19"/>
          </p:nvPr>
        </p:nvSpPr>
        <p:spPr>
          <a:xfrm>
            <a:off x="1486412" y="4826656"/>
            <a:ext cx="4031030" cy="1057308"/>
          </a:xfrm>
        </p:spPr>
        <p:txBody>
          <a:bodyPr/>
          <a:lstStyle/>
          <a:p>
            <a:r>
              <a:rPr lang="en-US" dirty="0"/>
              <a:t>30% of mental illness would evaporate</a:t>
            </a:r>
          </a:p>
          <a:p>
            <a:endParaRPr lang="en-US" dirty="0"/>
          </a:p>
        </p:txBody>
      </p:sp>
      <p:sp>
        <p:nvSpPr>
          <p:cNvPr id="9" name="Text Placeholder 8">
            <a:extLst>
              <a:ext uri="{FF2B5EF4-FFF2-40B4-BE49-F238E27FC236}">
                <a16:creationId xmlns:a16="http://schemas.microsoft.com/office/drawing/2014/main" id="{868F40F8-BF35-45E9-B3DD-5436362D746E}"/>
              </a:ext>
            </a:extLst>
          </p:cNvPr>
          <p:cNvSpPr>
            <a:spLocks noGrp="1"/>
          </p:cNvSpPr>
          <p:nvPr>
            <p:ph type="body" sz="quarter" idx="23"/>
          </p:nvPr>
        </p:nvSpPr>
        <p:spPr>
          <a:xfrm>
            <a:off x="6672630" y="4319431"/>
            <a:ext cx="4031945" cy="365125"/>
          </a:xfrm>
        </p:spPr>
        <p:txBody>
          <a:bodyPr>
            <a:normAutofit lnSpcReduction="10000"/>
          </a:bodyPr>
          <a:lstStyle/>
          <a:p>
            <a:r>
              <a:rPr lang="en-US" dirty="0"/>
              <a:t>BUILD IT</a:t>
            </a:r>
          </a:p>
        </p:txBody>
      </p:sp>
      <p:sp>
        <p:nvSpPr>
          <p:cNvPr id="10" name="Text Placeholder 9">
            <a:extLst>
              <a:ext uri="{FF2B5EF4-FFF2-40B4-BE49-F238E27FC236}">
                <a16:creationId xmlns:a16="http://schemas.microsoft.com/office/drawing/2014/main" id="{7F39C97C-2DDC-4706-B96C-B02FAE53A426}"/>
              </a:ext>
            </a:extLst>
          </p:cNvPr>
          <p:cNvSpPr>
            <a:spLocks noGrp="1"/>
          </p:cNvSpPr>
          <p:nvPr>
            <p:ph type="body" sz="quarter" idx="24"/>
          </p:nvPr>
        </p:nvSpPr>
        <p:spPr>
          <a:xfrm>
            <a:off x="6673143" y="4826656"/>
            <a:ext cx="4031030" cy="1057308"/>
          </a:xfrm>
        </p:spPr>
        <p:txBody>
          <a:bodyPr/>
          <a:lstStyle/>
          <a:p>
            <a:r>
              <a:rPr lang="en-US" dirty="0"/>
              <a:t>New, modernized mental health care system</a:t>
            </a:r>
          </a:p>
        </p:txBody>
      </p:sp>
      <p:sp>
        <p:nvSpPr>
          <p:cNvPr id="80" name="Date Placeholder 79">
            <a:extLst>
              <a:ext uri="{FF2B5EF4-FFF2-40B4-BE49-F238E27FC236}">
                <a16:creationId xmlns:a16="http://schemas.microsoft.com/office/drawing/2014/main" id="{BC1F9D86-85D8-4FD0-B0D3-47D778722782}"/>
              </a:ext>
            </a:extLst>
          </p:cNvPr>
          <p:cNvSpPr>
            <a:spLocks noGrp="1"/>
          </p:cNvSpPr>
          <p:nvPr>
            <p:ph type="dt" sz="half" idx="20"/>
          </p:nvPr>
        </p:nvSpPr>
        <p:spPr>
          <a:xfrm>
            <a:off x="838200" y="6356350"/>
            <a:ext cx="2743200" cy="365125"/>
          </a:xfrm>
        </p:spPr>
        <p:txBody>
          <a:bodyPr/>
          <a:lstStyle/>
          <a:p>
            <a:r>
              <a:rPr lang="en-US" dirty="0"/>
              <a:t>2023</a:t>
            </a:r>
          </a:p>
        </p:txBody>
      </p:sp>
      <p:sp>
        <p:nvSpPr>
          <p:cNvPr id="82" name="Slide Number Placeholder 81">
            <a:extLst>
              <a:ext uri="{FF2B5EF4-FFF2-40B4-BE49-F238E27FC236}">
                <a16:creationId xmlns:a16="http://schemas.microsoft.com/office/drawing/2014/main" id="{CE36A058-BEC2-4BC5-A467-F2EB2A365051}"/>
              </a:ext>
            </a:extLst>
          </p:cNvPr>
          <p:cNvSpPr>
            <a:spLocks noGrp="1"/>
          </p:cNvSpPr>
          <p:nvPr>
            <p:ph type="sldNum" sz="quarter" idx="22"/>
          </p:nvPr>
        </p:nvSpPr>
        <p:spPr>
          <a:xfrm>
            <a:off x="8610600" y="6356350"/>
            <a:ext cx="2743200" cy="365125"/>
          </a:xfrm>
        </p:spPr>
        <p:txBody>
          <a:bodyPr/>
          <a:lstStyle/>
          <a:p>
            <a:fld id="{B5CEABB6-07DC-46E8-9B57-56EC44A396E5}" type="slidenum">
              <a:rPr lang="en-US" smtClean="0"/>
              <a:pPr/>
              <a:t>11</a:t>
            </a:fld>
            <a:endParaRPr lang="en-US" dirty="0"/>
          </a:p>
        </p:txBody>
      </p:sp>
      <p:sp>
        <p:nvSpPr>
          <p:cNvPr id="12" name="Text Placeholder 11">
            <a:extLst>
              <a:ext uri="{FF2B5EF4-FFF2-40B4-BE49-F238E27FC236}">
                <a16:creationId xmlns:a16="http://schemas.microsoft.com/office/drawing/2014/main" id="{7BDBC6A6-83F7-23BC-6FE9-2DC34A6BCDCB}"/>
              </a:ext>
            </a:extLst>
          </p:cNvPr>
          <p:cNvSpPr>
            <a:spLocks noGrp="1"/>
          </p:cNvSpPr>
          <p:nvPr>
            <p:ph type="body" sz="quarter" idx="15"/>
          </p:nvPr>
        </p:nvSpPr>
        <p:spPr/>
        <p:txBody>
          <a:bodyPr/>
          <a:lstStyle/>
          <a:p>
            <a:r>
              <a:rPr lang="en-US" dirty="0"/>
              <a:t>Interventional psychiatry </a:t>
            </a:r>
          </a:p>
        </p:txBody>
      </p:sp>
    </p:spTree>
    <p:extLst>
      <p:ext uri="{BB962C8B-B14F-4D97-AF65-F5344CB8AC3E}">
        <p14:creationId xmlns:p14="http://schemas.microsoft.com/office/powerpoint/2010/main" val="159392080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i="0" dirty="0">
                <a:effectLst/>
                <a:latin typeface="Söhne"/>
              </a:rPr>
              <a:t>Residential treatment</a:t>
            </a:r>
            <a:endParaRPr lang="en-US" dirty="0"/>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110</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p:txBody>
          <a:bodyPr/>
          <a:lstStyle/>
          <a:p>
            <a:pPr algn="l">
              <a:buFont typeface="Arial" panose="020B0604020202020204" pitchFamily="34" charset="0"/>
              <a:buChar char="•"/>
            </a:pPr>
            <a:r>
              <a:rPr lang="en-US" sz="2400" b="0" i="0" dirty="0">
                <a:solidFill>
                  <a:srgbClr val="374151"/>
                </a:solidFill>
                <a:effectLst/>
                <a:latin typeface="Söhne"/>
              </a:rPr>
              <a:t>Structured living environments</a:t>
            </a:r>
          </a:p>
          <a:p>
            <a:pPr algn="l">
              <a:buFont typeface="Arial" panose="020B0604020202020204" pitchFamily="34" charset="0"/>
              <a:buChar char="•"/>
            </a:pPr>
            <a:r>
              <a:rPr lang="en-US" sz="2400" b="0" i="0" dirty="0">
                <a:solidFill>
                  <a:srgbClr val="374151"/>
                </a:solidFill>
                <a:effectLst/>
                <a:latin typeface="Söhne"/>
              </a:rPr>
              <a:t>Comprehensive therapy and support</a:t>
            </a:r>
          </a:p>
          <a:p>
            <a:pPr algn="l">
              <a:buFont typeface="Arial" panose="020B0604020202020204" pitchFamily="34" charset="0"/>
              <a:buChar char="•"/>
            </a:pPr>
            <a:r>
              <a:rPr lang="en-US" sz="2400" b="0" i="0" dirty="0">
                <a:solidFill>
                  <a:srgbClr val="374151"/>
                </a:solidFill>
                <a:effectLst/>
                <a:latin typeface="Söhne"/>
              </a:rPr>
              <a:t>Longer-term residential care - duration of stay typically ranges from weeks to months</a:t>
            </a:r>
          </a:p>
          <a:p>
            <a:pPr algn="l">
              <a:buFont typeface="Arial" panose="020B0604020202020204" pitchFamily="34" charset="0"/>
              <a:buChar char="•"/>
            </a:pPr>
            <a:r>
              <a:rPr lang="en-US" sz="2400" dirty="0">
                <a:solidFill>
                  <a:srgbClr val="374151"/>
                </a:solidFill>
                <a:latin typeface="Söhne"/>
              </a:rPr>
              <a:t>Some focus on addressing co-occurring disorders</a:t>
            </a:r>
            <a:endParaRPr lang="en-US" sz="2400" b="0" i="0" dirty="0">
              <a:solidFill>
                <a:srgbClr val="374151"/>
              </a:solidFill>
              <a:effectLst/>
              <a:latin typeface="Söhne"/>
            </a:endParaRPr>
          </a:p>
          <a:p>
            <a:endParaRPr lang="en-US" dirty="0"/>
          </a:p>
          <a:p>
            <a:endParaRPr lang="en-US" dirty="0"/>
          </a:p>
          <a:p>
            <a:endParaRPr lang="en-US" dirty="0"/>
          </a:p>
        </p:txBody>
      </p:sp>
    </p:spTree>
    <p:extLst>
      <p:ext uri="{BB962C8B-B14F-4D97-AF65-F5344CB8AC3E}">
        <p14:creationId xmlns:p14="http://schemas.microsoft.com/office/powerpoint/2010/main" val="240852711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i="0" dirty="0">
                <a:effectLst/>
                <a:latin typeface="Söhne"/>
              </a:rPr>
              <a:t>Partial hospitalization programs (</a:t>
            </a:r>
            <a:r>
              <a:rPr lang="en-US" i="0" dirty="0" err="1">
                <a:effectLst/>
                <a:latin typeface="Söhne"/>
              </a:rPr>
              <a:t>php</a:t>
            </a:r>
            <a:r>
              <a:rPr lang="en-US" i="0" dirty="0">
                <a:effectLst/>
                <a:latin typeface="Söhne"/>
              </a:rPr>
              <a:t>)</a:t>
            </a:r>
            <a:endParaRPr lang="en-US" dirty="0"/>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111</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p:txBody>
          <a:bodyPr/>
          <a:lstStyle/>
          <a:p>
            <a:pPr algn="l">
              <a:buFont typeface="Arial" panose="020B0604020202020204" pitchFamily="34" charset="0"/>
              <a:buChar char="•"/>
            </a:pPr>
            <a:r>
              <a:rPr lang="en-US" sz="2400" b="0" i="0" dirty="0">
                <a:solidFill>
                  <a:srgbClr val="374151"/>
                </a:solidFill>
                <a:effectLst/>
                <a:latin typeface="Söhne"/>
              </a:rPr>
              <a:t>Structured daytime treatment</a:t>
            </a:r>
          </a:p>
          <a:p>
            <a:pPr algn="l">
              <a:buFont typeface="Arial" panose="020B0604020202020204" pitchFamily="34" charset="0"/>
              <a:buChar char="•"/>
            </a:pPr>
            <a:r>
              <a:rPr lang="en-US" sz="2400" b="0" i="0" dirty="0">
                <a:solidFill>
                  <a:srgbClr val="374151"/>
                </a:solidFill>
                <a:effectLst/>
                <a:latin typeface="Söhne"/>
              </a:rPr>
              <a:t>Daily therapy and medical support</a:t>
            </a:r>
          </a:p>
          <a:p>
            <a:pPr algn="l">
              <a:buFont typeface="Arial" panose="020B0604020202020204" pitchFamily="34" charset="0"/>
              <a:buChar char="•"/>
            </a:pPr>
            <a:r>
              <a:rPr lang="en-US" sz="2400" b="0" i="0" dirty="0">
                <a:solidFill>
                  <a:srgbClr val="374151"/>
                </a:solidFill>
                <a:effectLst/>
                <a:latin typeface="Söhne"/>
              </a:rPr>
              <a:t>Patients return home in the evenings</a:t>
            </a:r>
          </a:p>
          <a:p>
            <a:endParaRPr lang="en-US" dirty="0"/>
          </a:p>
          <a:p>
            <a:endParaRPr lang="en-US" dirty="0"/>
          </a:p>
          <a:p>
            <a:endParaRPr lang="en-US" dirty="0"/>
          </a:p>
        </p:txBody>
      </p:sp>
    </p:spTree>
    <p:extLst>
      <p:ext uri="{BB962C8B-B14F-4D97-AF65-F5344CB8AC3E}">
        <p14:creationId xmlns:p14="http://schemas.microsoft.com/office/powerpoint/2010/main" val="416227355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i="0" dirty="0">
                <a:effectLst/>
                <a:latin typeface="Söhne"/>
              </a:rPr>
              <a:t>Continuing care and aftercare</a:t>
            </a:r>
            <a:endParaRPr lang="en-US" dirty="0"/>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112</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p:txBody>
          <a:bodyPr/>
          <a:lstStyle/>
          <a:p>
            <a:pPr algn="l">
              <a:buFont typeface="Arial" panose="020B0604020202020204" pitchFamily="34" charset="0"/>
              <a:buChar char="•"/>
            </a:pPr>
            <a:r>
              <a:rPr lang="en-US" sz="2400" dirty="0">
                <a:solidFill>
                  <a:srgbClr val="374151"/>
                </a:solidFill>
                <a:latin typeface="Söhne"/>
              </a:rPr>
              <a:t>Transitioning from intensive treatment to ongoing support</a:t>
            </a:r>
          </a:p>
          <a:p>
            <a:pPr algn="l">
              <a:buFont typeface="Arial" panose="020B0604020202020204" pitchFamily="34" charset="0"/>
              <a:buChar char="•"/>
            </a:pPr>
            <a:r>
              <a:rPr lang="en-US" sz="2400" dirty="0">
                <a:solidFill>
                  <a:srgbClr val="374151"/>
                </a:solidFill>
                <a:latin typeface="Söhne"/>
              </a:rPr>
              <a:t>12-step programs, support groups and therapy </a:t>
            </a:r>
            <a:endParaRPr lang="en-US" dirty="0"/>
          </a:p>
          <a:p>
            <a:endParaRPr lang="en-US" dirty="0"/>
          </a:p>
        </p:txBody>
      </p:sp>
    </p:spTree>
    <p:extLst>
      <p:ext uri="{BB962C8B-B14F-4D97-AF65-F5344CB8AC3E}">
        <p14:creationId xmlns:p14="http://schemas.microsoft.com/office/powerpoint/2010/main" val="95699285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Telehealth / Telemedicine / Virtual Care</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113</a:t>
            </a:fld>
            <a:endParaRPr lang="en-US" dirty="0"/>
          </a:p>
        </p:txBody>
      </p:sp>
      <p:pic>
        <p:nvPicPr>
          <p:cNvPr id="3076" name="Picture 4" descr="Telehealth and Preventive Care: 7 Benefits of RPM">
            <a:extLst>
              <a:ext uri="{FF2B5EF4-FFF2-40B4-BE49-F238E27FC236}">
                <a16:creationId xmlns:a16="http://schemas.microsoft.com/office/drawing/2014/main" id="{FD9EEA17-9F99-BABA-659C-144EBEC77D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1350" y="1988380"/>
            <a:ext cx="5829300" cy="3276600"/>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22054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Telehealth / Telemedicine / Virtual Care</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114</a:t>
            </a:fld>
            <a:endParaRPr lang="en-US" dirty="0"/>
          </a:p>
        </p:txBody>
      </p:sp>
      <p:sp>
        <p:nvSpPr>
          <p:cNvPr id="6" name="TextBox 5">
            <a:extLst>
              <a:ext uri="{FF2B5EF4-FFF2-40B4-BE49-F238E27FC236}">
                <a16:creationId xmlns:a16="http://schemas.microsoft.com/office/drawing/2014/main" id="{ECF81199-6032-045D-1D9E-486D63310745}"/>
              </a:ext>
            </a:extLst>
          </p:cNvPr>
          <p:cNvSpPr txBox="1"/>
          <p:nvPr/>
        </p:nvSpPr>
        <p:spPr>
          <a:xfrm>
            <a:off x="396025" y="2361616"/>
            <a:ext cx="4754912" cy="2554545"/>
          </a:xfrm>
          <a:prstGeom prst="rect">
            <a:avLst/>
          </a:prstGeom>
          <a:noFill/>
        </p:spPr>
        <p:txBody>
          <a:bodyPr wrap="square">
            <a:spAutoFit/>
          </a:bodyPr>
          <a:lstStyle/>
          <a:p>
            <a:pPr marL="742950" lvl="1" indent="-285750" algn="l">
              <a:buFont typeface="Arial" panose="020B0604020202020204" pitchFamily="34" charset="0"/>
              <a:buChar char="•"/>
            </a:pPr>
            <a:r>
              <a:rPr lang="en-US" sz="3200" dirty="0">
                <a:solidFill>
                  <a:srgbClr val="374151"/>
                </a:solidFill>
                <a:latin typeface="Söhne"/>
              </a:rPr>
              <a:t>Data is supportive, especially for group therapy and treatment of substance use disorders</a:t>
            </a:r>
          </a:p>
        </p:txBody>
      </p:sp>
      <p:pic>
        <p:nvPicPr>
          <p:cNvPr id="29698" name="Picture 2" descr="Kandao Meeting 360° all-in-one conferencing camera makes remote meetings  smarter » Gadget Flow">
            <a:extLst>
              <a:ext uri="{FF2B5EF4-FFF2-40B4-BE49-F238E27FC236}">
                <a16:creationId xmlns:a16="http://schemas.microsoft.com/office/drawing/2014/main" id="{10C6A686-810E-445C-535E-55D135573B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2857" y="1690688"/>
            <a:ext cx="5995179" cy="449638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71376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3AC94-B1CC-9308-8FD6-D12B6DA27210}"/>
              </a:ext>
            </a:extLst>
          </p:cNvPr>
          <p:cNvSpPr>
            <a:spLocks noGrp="1"/>
          </p:cNvSpPr>
          <p:nvPr>
            <p:ph type="title"/>
          </p:nvPr>
        </p:nvSpPr>
        <p:spPr/>
        <p:txBody>
          <a:bodyPr/>
          <a:lstStyle/>
          <a:p>
            <a:r>
              <a:rPr lang="en-US" dirty="0"/>
              <a:t>Questions?</a:t>
            </a:r>
          </a:p>
        </p:txBody>
      </p:sp>
      <p:sp>
        <p:nvSpPr>
          <p:cNvPr id="3" name="Text Placeholder 2">
            <a:extLst>
              <a:ext uri="{FF2B5EF4-FFF2-40B4-BE49-F238E27FC236}">
                <a16:creationId xmlns:a16="http://schemas.microsoft.com/office/drawing/2014/main" id="{1FE079DC-D692-1252-BD89-34BA2A874338}"/>
              </a:ext>
            </a:extLst>
          </p:cNvPr>
          <p:cNvSpPr>
            <a:spLocks noGrp="1"/>
          </p:cNvSpPr>
          <p:nvPr>
            <p:ph type="body" idx="1"/>
          </p:nvPr>
        </p:nvSpPr>
        <p:spPr/>
        <p:txBody>
          <a:bodyPr/>
          <a:lstStyle/>
          <a:p>
            <a:r>
              <a:rPr lang="en-US" dirty="0"/>
              <a:t>How have you seen telehealth impact patients?</a:t>
            </a:r>
          </a:p>
        </p:txBody>
      </p:sp>
      <p:sp>
        <p:nvSpPr>
          <p:cNvPr id="4" name="Date Placeholder 3">
            <a:extLst>
              <a:ext uri="{FF2B5EF4-FFF2-40B4-BE49-F238E27FC236}">
                <a16:creationId xmlns:a16="http://schemas.microsoft.com/office/drawing/2014/main" id="{F7AEA973-6896-C634-828F-E9210EDF28E3}"/>
              </a:ext>
            </a:extLst>
          </p:cNvPr>
          <p:cNvSpPr>
            <a:spLocks noGrp="1"/>
          </p:cNvSpPr>
          <p:nvPr>
            <p:ph type="dt" sz="half" idx="10"/>
          </p:nvPr>
        </p:nvSpPr>
        <p:spPr/>
        <p:txBody>
          <a:bodyPr/>
          <a:lstStyle/>
          <a:p>
            <a:r>
              <a:rPr lang="en-US" dirty="0"/>
              <a:t>2023</a:t>
            </a:r>
          </a:p>
        </p:txBody>
      </p:sp>
      <p:sp>
        <p:nvSpPr>
          <p:cNvPr id="6" name="Slide Number Placeholder 5">
            <a:extLst>
              <a:ext uri="{FF2B5EF4-FFF2-40B4-BE49-F238E27FC236}">
                <a16:creationId xmlns:a16="http://schemas.microsoft.com/office/drawing/2014/main" id="{06F0FDF3-558B-31DD-8BDE-6B86E5CABC74}"/>
              </a:ext>
            </a:extLst>
          </p:cNvPr>
          <p:cNvSpPr>
            <a:spLocks noGrp="1"/>
          </p:cNvSpPr>
          <p:nvPr>
            <p:ph type="sldNum" sz="quarter" idx="12"/>
          </p:nvPr>
        </p:nvSpPr>
        <p:spPr/>
        <p:txBody>
          <a:bodyPr/>
          <a:lstStyle/>
          <a:p>
            <a:fld id="{B5CEABB6-07DC-46E8-9B57-56EC44A396E5}" type="slidenum">
              <a:rPr lang="en-US" smtClean="0"/>
              <a:t>115</a:t>
            </a:fld>
            <a:endParaRPr lang="en-US" dirty="0"/>
          </a:p>
        </p:txBody>
      </p:sp>
    </p:spTree>
    <p:extLst>
      <p:ext uri="{BB962C8B-B14F-4D97-AF65-F5344CB8AC3E}">
        <p14:creationId xmlns:p14="http://schemas.microsoft.com/office/powerpoint/2010/main" val="318943927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DE7F2-E890-4744-88DD-A75F5E300513}"/>
              </a:ext>
            </a:extLst>
          </p:cNvPr>
          <p:cNvSpPr>
            <a:spLocks noGrp="1"/>
          </p:cNvSpPr>
          <p:nvPr>
            <p:ph type="ctrTitle"/>
          </p:nvPr>
        </p:nvSpPr>
        <p:spPr>
          <a:xfrm>
            <a:off x="6991350" y="2571235"/>
            <a:ext cx="4179570" cy="1715531"/>
          </a:xfrm>
        </p:spPr>
        <p:txBody>
          <a:bodyPr/>
          <a:lstStyle/>
          <a:p>
            <a:r>
              <a:rPr lang="en-US" dirty="0"/>
              <a:t>The Future</a:t>
            </a:r>
          </a:p>
        </p:txBody>
      </p:sp>
    </p:spTree>
    <p:extLst>
      <p:ext uri="{BB962C8B-B14F-4D97-AF65-F5344CB8AC3E}">
        <p14:creationId xmlns:p14="http://schemas.microsoft.com/office/powerpoint/2010/main" val="223415200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54ABB-4929-4810-950B-2DAEA0A5BAB4}"/>
              </a:ext>
            </a:extLst>
          </p:cNvPr>
          <p:cNvSpPr>
            <a:spLocks noGrp="1"/>
          </p:cNvSpPr>
          <p:nvPr>
            <p:ph type="title"/>
          </p:nvPr>
        </p:nvSpPr>
        <p:spPr>
          <a:xfrm>
            <a:off x="1885156" y="892177"/>
            <a:ext cx="8421688" cy="1325563"/>
          </a:xfrm>
        </p:spPr>
        <p:txBody>
          <a:bodyPr/>
          <a:lstStyle/>
          <a:p>
            <a:r>
              <a:rPr lang="en-US" dirty="0"/>
              <a:t>Next wave - Psychedelics</a:t>
            </a:r>
          </a:p>
        </p:txBody>
      </p:sp>
      <p:sp>
        <p:nvSpPr>
          <p:cNvPr id="9" name="Date Placeholder 8">
            <a:extLst>
              <a:ext uri="{FF2B5EF4-FFF2-40B4-BE49-F238E27FC236}">
                <a16:creationId xmlns:a16="http://schemas.microsoft.com/office/drawing/2014/main" id="{7B78F7A0-88C5-4940-B21C-099F472F39F9}"/>
              </a:ext>
            </a:extLst>
          </p:cNvPr>
          <p:cNvSpPr>
            <a:spLocks noGrp="1"/>
          </p:cNvSpPr>
          <p:nvPr>
            <p:ph type="dt" sz="half" idx="10"/>
          </p:nvPr>
        </p:nvSpPr>
        <p:spPr>
          <a:xfrm>
            <a:off x="838200" y="6356350"/>
            <a:ext cx="2743200" cy="365125"/>
          </a:xfrm>
        </p:spPr>
        <p:txBody>
          <a:bodyPr/>
          <a:lstStyle/>
          <a:p>
            <a:r>
              <a:rPr lang="en-US" dirty="0"/>
              <a:t>2023</a:t>
            </a:r>
          </a:p>
        </p:txBody>
      </p:sp>
      <p:sp>
        <p:nvSpPr>
          <p:cNvPr id="11" name="Slide Number Placeholder 10">
            <a:extLst>
              <a:ext uri="{FF2B5EF4-FFF2-40B4-BE49-F238E27FC236}">
                <a16:creationId xmlns:a16="http://schemas.microsoft.com/office/drawing/2014/main" id="{BAD5B6F4-0A90-447A-A1AE-D75C934B6B29}"/>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117</a:t>
            </a:fld>
            <a:endParaRPr lang="en-US" dirty="0"/>
          </a:p>
        </p:txBody>
      </p:sp>
      <p:pic>
        <p:nvPicPr>
          <p:cNvPr id="8194" name="Picture 2" descr="Ski tracks in the snow on a mountain;Zermatt valais switzerland PosterPrint  - Item # VARDPI2183182 - Posterazzi">
            <a:extLst>
              <a:ext uri="{FF2B5EF4-FFF2-40B4-BE49-F238E27FC236}">
                <a16:creationId xmlns:a16="http://schemas.microsoft.com/office/drawing/2014/main" id="{61D5FF16-BBA9-9CB7-00E5-8C391D3565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8331" y="2081012"/>
            <a:ext cx="4275338" cy="4275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70758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54ABB-4929-4810-950B-2DAEA0A5BAB4}"/>
              </a:ext>
            </a:extLst>
          </p:cNvPr>
          <p:cNvSpPr>
            <a:spLocks noGrp="1"/>
          </p:cNvSpPr>
          <p:nvPr>
            <p:ph type="title"/>
          </p:nvPr>
        </p:nvSpPr>
        <p:spPr>
          <a:xfrm>
            <a:off x="1885156" y="892177"/>
            <a:ext cx="8421688" cy="1325563"/>
          </a:xfrm>
        </p:spPr>
        <p:txBody>
          <a:bodyPr/>
          <a:lstStyle/>
          <a:p>
            <a:r>
              <a:rPr lang="en-US" dirty="0"/>
              <a:t>The future</a:t>
            </a:r>
          </a:p>
        </p:txBody>
      </p:sp>
      <p:sp>
        <p:nvSpPr>
          <p:cNvPr id="4" name="Text Placeholder 3">
            <a:extLst>
              <a:ext uri="{FF2B5EF4-FFF2-40B4-BE49-F238E27FC236}">
                <a16:creationId xmlns:a16="http://schemas.microsoft.com/office/drawing/2014/main" id="{A112B089-A8F9-45B1-BE6E-EAC10163F082}"/>
              </a:ext>
            </a:extLst>
          </p:cNvPr>
          <p:cNvSpPr>
            <a:spLocks noGrp="1"/>
          </p:cNvSpPr>
          <p:nvPr>
            <p:ph type="body" idx="1"/>
          </p:nvPr>
        </p:nvSpPr>
        <p:spPr>
          <a:xfrm>
            <a:off x="1456168" y="2776936"/>
            <a:ext cx="2882475" cy="823912"/>
          </a:xfrm>
        </p:spPr>
        <p:txBody>
          <a:bodyPr/>
          <a:lstStyle/>
          <a:p>
            <a:r>
              <a:rPr lang="en-US" dirty="0"/>
              <a:t>Access</a:t>
            </a:r>
          </a:p>
        </p:txBody>
      </p:sp>
      <p:sp>
        <p:nvSpPr>
          <p:cNvPr id="7" name="Content Placeholder 6">
            <a:extLst>
              <a:ext uri="{FF2B5EF4-FFF2-40B4-BE49-F238E27FC236}">
                <a16:creationId xmlns:a16="http://schemas.microsoft.com/office/drawing/2014/main" id="{6B35F89A-6CDF-41F7-BD87-18B45BD7330B}"/>
              </a:ext>
            </a:extLst>
          </p:cNvPr>
          <p:cNvSpPr>
            <a:spLocks noGrp="1"/>
          </p:cNvSpPr>
          <p:nvPr>
            <p:ph sz="half" idx="2"/>
          </p:nvPr>
        </p:nvSpPr>
        <p:spPr>
          <a:xfrm>
            <a:off x="1420887" y="3834605"/>
            <a:ext cx="2882475" cy="1997867"/>
          </a:xfrm>
        </p:spPr>
        <p:txBody>
          <a:bodyPr vert="horz" lIns="91440" tIns="45720" rIns="91440" bIns="45720" rtlCol="0" anchor="t">
            <a:normAutofit/>
          </a:bodyPr>
          <a:lstStyle/>
          <a:p>
            <a:r>
              <a:rPr lang="en-US" noProof="1"/>
              <a:t>Bring interventional procedures to rural areas.</a:t>
            </a:r>
          </a:p>
          <a:p>
            <a:r>
              <a:rPr lang="en-US" noProof="1"/>
              <a:t>TMS within 30 minutes of home.</a:t>
            </a:r>
          </a:p>
          <a:p>
            <a:r>
              <a:rPr lang="en-US" noProof="1"/>
              <a:t>Home device use. </a:t>
            </a:r>
            <a:endParaRPr lang="en-US" dirty="0"/>
          </a:p>
          <a:p>
            <a:endParaRPr lang="en-US" noProof="1"/>
          </a:p>
        </p:txBody>
      </p:sp>
      <p:sp>
        <p:nvSpPr>
          <p:cNvPr id="6" name="Text Placeholder 5">
            <a:extLst>
              <a:ext uri="{FF2B5EF4-FFF2-40B4-BE49-F238E27FC236}">
                <a16:creationId xmlns:a16="http://schemas.microsoft.com/office/drawing/2014/main" id="{0FE22F9B-4BF8-41DC-8F1C-836B546E59AD}"/>
              </a:ext>
            </a:extLst>
          </p:cNvPr>
          <p:cNvSpPr>
            <a:spLocks noGrp="1"/>
          </p:cNvSpPr>
          <p:nvPr>
            <p:ph type="body" sz="quarter" idx="3"/>
          </p:nvPr>
        </p:nvSpPr>
        <p:spPr>
          <a:xfrm>
            <a:off x="5063220" y="2776936"/>
            <a:ext cx="2896671" cy="823912"/>
          </a:xfrm>
        </p:spPr>
        <p:txBody>
          <a:bodyPr/>
          <a:lstStyle/>
          <a:p>
            <a:r>
              <a:rPr lang="en-US" dirty="0"/>
              <a:t>Simplification</a:t>
            </a:r>
          </a:p>
        </p:txBody>
      </p:sp>
      <p:sp>
        <p:nvSpPr>
          <p:cNvPr id="3" name="Text Placeholder 2">
            <a:extLst>
              <a:ext uri="{FF2B5EF4-FFF2-40B4-BE49-F238E27FC236}">
                <a16:creationId xmlns:a16="http://schemas.microsoft.com/office/drawing/2014/main" id="{D5E1C399-8F48-44F5-9461-3C89866D4CE1}"/>
              </a:ext>
            </a:extLst>
          </p:cNvPr>
          <p:cNvSpPr>
            <a:spLocks noGrp="1"/>
          </p:cNvSpPr>
          <p:nvPr>
            <p:ph sz="quarter" idx="4"/>
          </p:nvPr>
        </p:nvSpPr>
        <p:spPr>
          <a:xfrm>
            <a:off x="5063220" y="3834604"/>
            <a:ext cx="2896671" cy="1997867"/>
          </a:xfrm>
        </p:spPr>
        <p:txBody>
          <a:bodyPr/>
          <a:lstStyle/>
          <a:p>
            <a:r>
              <a:rPr lang="en-US" dirty="0"/>
              <a:t>Faster protocols.</a:t>
            </a:r>
          </a:p>
          <a:p>
            <a:r>
              <a:rPr lang="en-US" dirty="0"/>
              <a:t>Higher efficacy.</a:t>
            </a:r>
          </a:p>
          <a:p>
            <a:r>
              <a:rPr lang="en-US" dirty="0"/>
              <a:t>Reduce insurance barriers.</a:t>
            </a:r>
          </a:p>
        </p:txBody>
      </p:sp>
      <p:sp>
        <p:nvSpPr>
          <p:cNvPr id="5" name="Content Placeholder 4">
            <a:extLst>
              <a:ext uri="{FF2B5EF4-FFF2-40B4-BE49-F238E27FC236}">
                <a16:creationId xmlns:a16="http://schemas.microsoft.com/office/drawing/2014/main" id="{CF515C5D-2CDB-4E66-B2B8-1451BC44247F}"/>
              </a:ext>
            </a:extLst>
          </p:cNvPr>
          <p:cNvSpPr>
            <a:spLocks noGrp="1"/>
          </p:cNvSpPr>
          <p:nvPr>
            <p:ph type="body" idx="13"/>
          </p:nvPr>
        </p:nvSpPr>
        <p:spPr>
          <a:xfrm>
            <a:off x="8471325" y="2776936"/>
            <a:ext cx="2882475" cy="823912"/>
          </a:xfrm>
        </p:spPr>
        <p:txBody>
          <a:bodyPr vert="horz" lIns="91440" tIns="45720" rIns="91440" bIns="45720" rtlCol="0" anchor="b">
            <a:normAutofit/>
          </a:bodyPr>
          <a:lstStyle/>
          <a:p>
            <a:r>
              <a:rPr lang="en-US" dirty="0"/>
              <a:t>New modalities</a:t>
            </a:r>
          </a:p>
        </p:txBody>
      </p:sp>
      <p:sp>
        <p:nvSpPr>
          <p:cNvPr id="8" name="Text Placeholder 7">
            <a:extLst>
              <a:ext uri="{FF2B5EF4-FFF2-40B4-BE49-F238E27FC236}">
                <a16:creationId xmlns:a16="http://schemas.microsoft.com/office/drawing/2014/main" id="{E92B9716-8D44-4864-8986-720957B34362}"/>
              </a:ext>
            </a:extLst>
          </p:cNvPr>
          <p:cNvSpPr>
            <a:spLocks noGrp="1"/>
          </p:cNvSpPr>
          <p:nvPr>
            <p:ph sz="half" idx="14"/>
          </p:nvPr>
        </p:nvSpPr>
        <p:spPr>
          <a:xfrm>
            <a:off x="8471325" y="3834606"/>
            <a:ext cx="2882475" cy="1997867"/>
          </a:xfrm>
        </p:spPr>
        <p:txBody>
          <a:bodyPr>
            <a:normAutofit/>
          </a:bodyPr>
          <a:lstStyle/>
          <a:p>
            <a:r>
              <a:rPr lang="en-US" noProof="1"/>
              <a:t>Treat more mental health conditions.</a:t>
            </a:r>
          </a:p>
          <a:p>
            <a:r>
              <a:rPr lang="en-US" noProof="1"/>
              <a:t>Epigenetics.</a:t>
            </a:r>
          </a:p>
          <a:p>
            <a:r>
              <a:rPr lang="en-US" noProof="1"/>
              <a:t>Viral vector-based brain changes.</a:t>
            </a:r>
          </a:p>
          <a:p>
            <a:endParaRPr lang="en-US" dirty="0"/>
          </a:p>
        </p:txBody>
      </p:sp>
      <p:sp>
        <p:nvSpPr>
          <p:cNvPr id="9" name="Date Placeholder 8">
            <a:extLst>
              <a:ext uri="{FF2B5EF4-FFF2-40B4-BE49-F238E27FC236}">
                <a16:creationId xmlns:a16="http://schemas.microsoft.com/office/drawing/2014/main" id="{7B78F7A0-88C5-4940-B21C-099F472F39F9}"/>
              </a:ext>
            </a:extLst>
          </p:cNvPr>
          <p:cNvSpPr>
            <a:spLocks noGrp="1"/>
          </p:cNvSpPr>
          <p:nvPr>
            <p:ph type="dt" sz="half" idx="10"/>
          </p:nvPr>
        </p:nvSpPr>
        <p:spPr>
          <a:xfrm>
            <a:off x="838200" y="6356350"/>
            <a:ext cx="2743200" cy="365125"/>
          </a:xfrm>
        </p:spPr>
        <p:txBody>
          <a:bodyPr/>
          <a:lstStyle/>
          <a:p>
            <a:r>
              <a:rPr lang="en-US" dirty="0"/>
              <a:t>2023</a:t>
            </a:r>
          </a:p>
        </p:txBody>
      </p:sp>
      <p:sp>
        <p:nvSpPr>
          <p:cNvPr id="11" name="Slide Number Placeholder 10">
            <a:extLst>
              <a:ext uri="{FF2B5EF4-FFF2-40B4-BE49-F238E27FC236}">
                <a16:creationId xmlns:a16="http://schemas.microsoft.com/office/drawing/2014/main" id="{BAD5B6F4-0A90-447A-A1AE-D75C934B6B29}"/>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118</a:t>
            </a:fld>
            <a:endParaRPr lang="en-US" dirty="0"/>
          </a:p>
        </p:txBody>
      </p:sp>
    </p:spTree>
    <p:extLst>
      <p:ext uri="{BB962C8B-B14F-4D97-AF65-F5344CB8AC3E}">
        <p14:creationId xmlns:p14="http://schemas.microsoft.com/office/powerpoint/2010/main" val="212117806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54ABB-4929-4810-950B-2DAEA0A5BAB4}"/>
              </a:ext>
            </a:extLst>
          </p:cNvPr>
          <p:cNvSpPr>
            <a:spLocks noGrp="1"/>
          </p:cNvSpPr>
          <p:nvPr>
            <p:ph type="title"/>
          </p:nvPr>
        </p:nvSpPr>
        <p:spPr>
          <a:xfrm>
            <a:off x="1885156" y="892177"/>
            <a:ext cx="8421688" cy="1325563"/>
          </a:xfrm>
        </p:spPr>
        <p:txBody>
          <a:bodyPr/>
          <a:lstStyle/>
          <a:p>
            <a:r>
              <a:rPr lang="en-US" dirty="0"/>
              <a:t>society</a:t>
            </a:r>
          </a:p>
        </p:txBody>
      </p:sp>
      <p:sp>
        <p:nvSpPr>
          <p:cNvPr id="4" name="Text Placeholder 3">
            <a:extLst>
              <a:ext uri="{FF2B5EF4-FFF2-40B4-BE49-F238E27FC236}">
                <a16:creationId xmlns:a16="http://schemas.microsoft.com/office/drawing/2014/main" id="{A112B089-A8F9-45B1-BE6E-EAC10163F082}"/>
              </a:ext>
            </a:extLst>
          </p:cNvPr>
          <p:cNvSpPr>
            <a:spLocks noGrp="1"/>
          </p:cNvSpPr>
          <p:nvPr>
            <p:ph type="body" idx="1"/>
          </p:nvPr>
        </p:nvSpPr>
        <p:spPr>
          <a:xfrm>
            <a:off x="1243104" y="2776936"/>
            <a:ext cx="2882475" cy="823912"/>
          </a:xfrm>
        </p:spPr>
        <p:txBody>
          <a:bodyPr/>
          <a:lstStyle/>
          <a:p>
            <a:r>
              <a:rPr lang="en-US" dirty="0"/>
              <a:t>cleaner</a:t>
            </a:r>
          </a:p>
        </p:txBody>
      </p:sp>
      <p:sp>
        <p:nvSpPr>
          <p:cNvPr id="7" name="Content Placeholder 6">
            <a:extLst>
              <a:ext uri="{FF2B5EF4-FFF2-40B4-BE49-F238E27FC236}">
                <a16:creationId xmlns:a16="http://schemas.microsoft.com/office/drawing/2014/main" id="{6B35F89A-6CDF-41F7-BD87-18B45BD7330B}"/>
              </a:ext>
            </a:extLst>
          </p:cNvPr>
          <p:cNvSpPr>
            <a:spLocks noGrp="1"/>
          </p:cNvSpPr>
          <p:nvPr>
            <p:ph sz="half" idx="2"/>
          </p:nvPr>
        </p:nvSpPr>
        <p:spPr>
          <a:xfrm>
            <a:off x="1243104" y="3834606"/>
            <a:ext cx="2882475" cy="1997867"/>
          </a:xfrm>
        </p:spPr>
        <p:txBody>
          <a:bodyPr vert="horz" lIns="91440" tIns="45720" rIns="91440" bIns="45720" rtlCol="0" anchor="t">
            <a:normAutofit/>
          </a:bodyPr>
          <a:lstStyle/>
          <a:p>
            <a:r>
              <a:rPr lang="en-US" noProof="1"/>
              <a:t>Manage pollution.</a:t>
            </a:r>
            <a:endParaRPr lang="en-US" dirty="0"/>
          </a:p>
          <a:p>
            <a:endParaRPr lang="en-US" noProof="1"/>
          </a:p>
        </p:txBody>
      </p:sp>
      <p:sp>
        <p:nvSpPr>
          <p:cNvPr id="6" name="Text Placeholder 5">
            <a:extLst>
              <a:ext uri="{FF2B5EF4-FFF2-40B4-BE49-F238E27FC236}">
                <a16:creationId xmlns:a16="http://schemas.microsoft.com/office/drawing/2014/main" id="{0FE22F9B-4BF8-41DC-8F1C-836B546E59AD}"/>
              </a:ext>
            </a:extLst>
          </p:cNvPr>
          <p:cNvSpPr>
            <a:spLocks noGrp="1"/>
          </p:cNvSpPr>
          <p:nvPr>
            <p:ph type="body" sz="quarter" idx="3"/>
          </p:nvPr>
        </p:nvSpPr>
        <p:spPr>
          <a:xfrm>
            <a:off x="3784834" y="2776936"/>
            <a:ext cx="2896671" cy="823912"/>
          </a:xfrm>
        </p:spPr>
        <p:txBody>
          <a:bodyPr/>
          <a:lstStyle/>
          <a:p>
            <a:r>
              <a:rPr lang="en-US" dirty="0"/>
              <a:t>Technology </a:t>
            </a:r>
          </a:p>
        </p:txBody>
      </p:sp>
      <p:sp>
        <p:nvSpPr>
          <p:cNvPr id="3" name="Text Placeholder 2">
            <a:extLst>
              <a:ext uri="{FF2B5EF4-FFF2-40B4-BE49-F238E27FC236}">
                <a16:creationId xmlns:a16="http://schemas.microsoft.com/office/drawing/2014/main" id="{D5E1C399-8F48-44F5-9461-3C89866D4CE1}"/>
              </a:ext>
            </a:extLst>
          </p:cNvPr>
          <p:cNvSpPr>
            <a:spLocks noGrp="1"/>
          </p:cNvSpPr>
          <p:nvPr>
            <p:ph sz="quarter" idx="4"/>
          </p:nvPr>
        </p:nvSpPr>
        <p:spPr>
          <a:xfrm>
            <a:off x="3784834" y="3834057"/>
            <a:ext cx="2896671" cy="1997867"/>
          </a:xfrm>
        </p:spPr>
        <p:txBody>
          <a:bodyPr/>
          <a:lstStyle/>
          <a:p>
            <a:r>
              <a:rPr lang="en-US" dirty="0"/>
              <a:t>Figure out how to use technology and social media with constraints.</a:t>
            </a:r>
          </a:p>
        </p:txBody>
      </p:sp>
      <p:sp>
        <p:nvSpPr>
          <p:cNvPr id="5" name="Content Placeholder 4">
            <a:extLst>
              <a:ext uri="{FF2B5EF4-FFF2-40B4-BE49-F238E27FC236}">
                <a16:creationId xmlns:a16="http://schemas.microsoft.com/office/drawing/2014/main" id="{CF515C5D-2CDB-4E66-B2B8-1451BC44247F}"/>
              </a:ext>
            </a:extLst>
          </p:cNvPr>
          <p:cNvSpPr>
            <a:spLocks noGrp="1"/>
          </p:cNvSpPr>
          <p:nvPr>
            <p:ph type="body" idx="13"/>
          </p:nvPr>
        </p:nvSpPr>
        <p:spPr>
          <a:xfrm>
            <a:off x="6667309" y="2776936"/>
            <a:ext cx="3523791" cy="823912"/>
          </a:xfrm>
        </p:spPr>
        <p:txBody>
          <a:bodyPr vert="horz" lIns="91440" tIns="45720" rIns="91440" bIns="45720" rtlCol="0" anchor="b">
            <a:normAutofit/>
          </a:bodyPr>
          <a:lstStyle/>
          <a:p>
            <a:r>
              <a:rPr lang="en-US" dirty="0"/>
              <a:t>Peace</a:t>
            </a:r>
          </a:p>
        </p:txBody>
      </p:sp>
      <p:sp>
        <p:nvSpPr>
          <p:cNvPr id="8" name="Text Placeholder 7">
            <a:extLst>
              <a:ext uri="{FF2B5EF4-FFF2-40B4-BE49-F238E27FC236}">
                <a16:creationId xmlns:a16="http://schemas.microsoft.com/office/drawing/2014/main" id="{E92B9716-8D44-4864-8986-720957B34362}"/>
              </a:ext>
            </a:extLst>
          </p:cNvPr>
          <p:cNvSpPr>
            <a:spLocks noGrp="1"/>
          </p:cNvSpPr>
          <p:nvPr>
            <p:ph sz="half" idx="14"/>
          </p:nvPr>
        </p:nvSpPr>
        <p:spPr>
          <a:xfrm>
            <a:off x="6681505" y="3833508"/>
            <a:ext cx="2882475" cy="1997867"/>
          </a:xfrm>
        </p:spPr>
        <p:txBody>
          <a:bodyPr>
            <a:normAutofit/>
          </a:bodyPr>
          <a:lstStyle/>
          <a:p>
            <a:r>
              <a:rPr lang="en-US" noProof="1"/>
              <a:t>Community and togetherness.</a:t>
            </a:r>
          </a:p>
          <a:p>
            <a:endParaRPr lang="en-US" dirty="0"/>
          </a:p>
        </p:txBody>
      </p:sp>
      <p:sp>
        <p:nvSpPr>
          <p:cNvPr id="9" name="Date Placeholder 8">
            <a:extLst>
              <a:ext uri="{FF2B5EF4-FFF2-40B4-BE49-F238E27FC236}">
                <a16:creationId xmlns:a16="http://schemas.microsoft.com/office/drawing/2014/main" id="{7B78F7A0-88C5-4940-B21C-099F472F39F9}"/>
              </a:ext>
            </a:extLst>
          </p:cNvPr>
          <p:cNvSpPr>
            <a:spLocks noGrp="1"/>
          </p:cNvSpPr>
          <p:nvPr>
            <p:ph type="dt" sz="half" idx="10"/>
          </p:nvPr>
        </p:nvSpPr>
        <p:spPr>
          <a:xfrm>
            <a:off x="838200" y="6356350"/>
            <a:ext cx="2743200" cy="365125"/>
          </a:xfrm>
        </p:spPr>
        <p:txBody>
          <a:bodyPr/>
          <a:lstStyle/>
          <a:p>
            <a:r>
              <a:rPr lang="en-US" dirty="0"/>
              <a:t>2023</a:t>
            </a:r>
          </a:p>
        </p:txBody>
      </p:sp>
      <p:sp>
        <p:nvSpPr>
          <p:cNvPr id="11" name="Slide Number Placeholder 10">
            <a:extLst>
              <a:ext uri="{FF2B5EF4-FFF2-40B4-BE49-F238E27FC236}">
                <a16:creationId xmlns:a16="http://schemas.microsoft.com/office/drawing/2014/main" id="{BAD5B6F4-0A90-447A-A1AE-D75C934B6B29}"/>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119</a:t>
            </a:fld>
            <a:endParaRPr lang="en-US" dirty="0"/>
          </a:p>
        </p:txBody>
      </p:sp>
      <p:sp>
        <p:nvSpPr>
          <p:cNvPr id="10" name="TextBox 9">
            <a:extLst>
              <a:ext uri="{FF2B5EF4-FFF2-40B4-BE49-F238E27FC236}">
                <a16:creationId xmlns:a16="http://schemas.microsoft.com/office/drawing/2014/main" id="{694BAD36-CED3-8AD3-E420-5CE372E20F63}"/>
              </a:ext>
            </a:extLst>
          </p:cNvPr>
          <p:cNvSpPr txBox="1"/>
          <p:nvPr/>
        </p:nvSpPr>
        <p:spPr>
          <a:xfrm>
            <a:off x="9667783" y="3226246"/>
            <a:ext cx="1957658" cy="400110"/>
          </a:xfrm>
          <a:prstGeom prst="rect">
            <a:avLst/>
          </a:prstGeom>
          <a:noFill/>
        </p:spPr>
        <p:txBody>
          <a:bodyPr wrap="square" rtlCol="0">
            <a:spAutoFit/>
          </a:bodyPr>
          <a:lstStyle/>
          <a:p>
            <a:r>
              <a:rPr lang="en-US" sz="2000" dirty="0"/>
              <a:t>LEAN IN/OUT</a:t>
            </a:r>
          </a:p>
        </p:txBody>
      </p:sp>
      <p:sp>
        <p:nvSpPr>
          <p:cNvPr id="12" name="TextBox 11">
            <a:extLst>
              <a:ext uri="{FF2B5EF4-FFF2-40B4-BE49-F238E27FC236}">
                <a16:creationId xmlns:a16="http://schemas.microsoft.com/office/drawing/2014/main" id="{E7A4D06F-076E-0E99-EBDB-4B39601E8DDA}"/>
              </a:ext>
            </a:extLst>
          </p:cNvPr>
          <p:cNvSpPr txBox="1"/>
          <p:nvPr/>
        </p:nvSpPr>
        <p:spPr>
          <a:xfrm>
            <a:off x="9667783" y="3767168"/>
            <a:ext cx="2059619" cy="738664"/>
          </a:xfrm>
          <a:prstGeom prst="rect">
            <a:avLst/>
          </a:prstGeom>
          <a:noFill/>
        </p:spPr>
        <p:txBody>
          <a:bodyPr wrap="square" rtlCol="0">
            <a:spAutoFit/>
          </a:bodyPr>
          <a:lstStyle/>
          <a:p>
            <a:r>
              <a:rPr lang="en-US" sz="1400" dirty="0"/>
              <a:t>Find a balance between support and acceptance of mental health.</a:t>
            </a:r>
          </a:p>
        </p:txBody>
      </p:sp>
    </p:spTree>
    <p:extLst>
      <p:ext uri="{BB962C8B-B14F-4D97-AF65-F5344CB8AC3E}">
        <p14:creationId xmlns:p14="http://schemas.microsoft.com/office/powerpoint/2010/main" val="3668430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05AF1-623C-4E09-AB5D-8DD0571489F6}"/>
              </a:ext>
            </a:extLst>
          </p:cNvPr>
          <p:cNvSpPr>
            <a:spLocks noGrp="1"/>
          </p:cNvSpPr>
          <p:nvPr>
            <p:ph type="title"/>
          </p:nvPr>
        </p:nvSpPr>
        <p:spPr>
          <a:xfrm>
            <a:off x="5920169" y="1152771"/>
            <a:ext cx="5431971" cy="846301"/>
          </a:xfrm>
        </p:spPr>
        <p:txBody>
          <a:bodyPr/>
          <a:lstStyle/>
          <a:p>
            <a:r>
              <a:rPr lang="en-US" dirty="0"/>
              <a:t>the brain</a:t>
            </a:r>
          </a:p>
        </p:txBody>
      </p:sp>
      <p:sp>
        <p:nvSpPr>
          <p:cNvPr id="4" name="Date Placeholder 3">
            <a:extLst>
              <a:ext uri="{FF2B5EF4-FFF2-40B4-BE49-F238E27FC236}">
                <a16:creationId xmlns:a16="http://schemas.microsoft.com/office/drawing/2014/main" id="{7FDC0E0A-2715-4BF9-8659-0ED8629BA242}"/>
              </a:ext>
            </a:extLst>
          </p:cNvPr>
          <p:cNvSpPr>
            <a:spLocks noGrp="1"/>
          </p:cNvSpPr>
          <p:nvPr>
            <p:ph type="dt" sz="half" idx="10"/>
          </p:nvPr>
        </p:nvSpPr>
        <p:spPr>
          <a:xfrm>
            <a:off x="838200" y="6356350"/>
            <a:ext cx="2743200" cy="365125"/>
          </a:xfrm>
        </p:spPr>
        <p:txBody>
          <a:bodyPr/>
          <a:lstStyle/>
          <a:p>
            <a:r>
              <a:rPr lang="en-US" dirty="0"/>
              <a:t>2023</a:t>
            </a:r>
          </a:p>
        </p:txBody>
      </p:sp>
      <p:sp>
        <p:nvSpPr>
          <p:cNvPr id="6" name="Slide Number Placeholder 5">
            <a:extLst>
              <a:ext uri="{FF2B5EF4-FFF2-40B4-BE49-F238E27FC236}">
                <a16:creationId xmlns:a16="http://schemas.microsoft.com/office/drawing/2014/main" id="{BA32F697-D1D4-4B0A-B960-D1869BF8607A}"/>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12</a:t>
            </a:fld>
            <a:endParaRPr lang="en-US" dirty="0"/>
          </a:p>
        </p:txBody>
      </p:sp>
      <p:pic>
        <p:nvPicPr>
          <p:cNvPr id="1026" name="Picture 2" descr="Wired for Life: Study Links Infants' Brain Circuitry to Future Health">
            <a:extLst>
              <a:ext uri="{FF2B5EF4-FFF2-40B4-BE49-F238E27FC236}">
                <a16:creationId xmlns:a16="http://schemas.microsoft.com/office/drawing/2014/main" id="{A6095EA0-F5F6-8EE9-D5B4-1D9B35FA24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0169" y="2091268"/>
            <a:ext cx="4693433" cy="3894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10613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3AC94-B1CC-9308-8FD6-D12B6DA27210}"/>
              </a:ext>
            </a:extLst>
          </p:cNvPr>
          <p:cNvSpPr>
            <a:spLocks noGrp="1"/>
          </p:cNvSpPr>
          <p:nvPr>
            <p:ph type="title"/>
          </p:nvPr>
        </p:nvSpPr>
        <p:spPr/>
        <p:txBody>
          <a:bodyPr/>
          <a:lstStyle/>
          <a:p>
            <a:r>
              <a:rPr lang="en-US" dirty="0"/>
              <a:t>Questions?</a:t>
            </a:r>
          </a:p>
        </p:txBody>
      </p:sp>
      <p:sp>
        <p:nvSpPr>
          <p:cNvPr id="3" name="Text Placeholder 2">
            <a:extLst>
              <a:ext uri="{FF2B5EF4-FFF2-40B4-BE49-F238E27FC236}">
                <a16:creationId xmlns:a16="http://schemas.microsoft.com/office/drawing/2014/main" id="{1FE079DC-D692-1252-BD89-34BA2A874338}"/>
              </a:ext>
            </a:extLst>
          </p:cNvPr>
          <p:cNvSpPr>
            <a:spLocks noGrp="1"/>
          </p:cNvSpPr>
          <p:nvPr>
            <p:ph type="body" idx="1"/>
          </p:nvPr>
        </p:nvSpPr>
        <p:spPr/>
        <p:txBody>
          <a:bodyPr/>
          <a:lstStyle/>
          <a:p>
            <a:r>
              <a:rPr lang="en-US" dirty="0"/>
              <a:t>Where do you see the future of mental health going?</a:t>
            </a:r>
          </a:p>
        </p:txBody>
      </p:sp>
      <p:sp>
        <p:nvSpPr>
          <p:cNvPr id="4" name="Date Placeholder 3">
            <a:extLst>
              <a:ext uri="{FF2B5EF4-FFF2-40B4-BE49-F238E27FC236}">
                <a16:creationId xmlns:a16="http://schemas.microsoft.com/office/drawing/2014/main" id="{F7AEA973-6896-C634-828F-E9210EDF28E3}"/>
              </a:ext>
            </a:extLst>
          </p:cNvPr>
          <p:cNvSpPr>
            <a:spLocks noGrp="1"/>
          </p:cNvSpPr>
          <p:nvPr>
            <p:ph type="dt" sz="half" idx="10"/>
          </p:nvPr>
        </p:nvSpPr>
        <p:spPr/>
        <p:txBody>
          <a:bodyPr/>
          <a:lstStyle/>
          <a:p>
            <a:r>
              <a:rPr lang="en-US" dirty="0"/>
              <a:t>2023</a:t>
            </a:r>
          </a:p>
        </p:txBody>
      </p:sp>
      <p:sp>
        <p:nvSpPr>
          <p:cNvPr id="6" name="Slide Number Placeholder 5">
            <a:extLst>
              <a:ext uri="{FF2B5EF4-FFF2-40B4-BE49-F238E27FC236}">
                <a16:creationId xmlns:a16="http://schemas.microsoft.com/office/drawing/2014/main" id="{06F0FDF3-558B-31DD-8BDE-6B86E5CABC74}"/>
              </a:ext>
            </a:extLst>
          </p:cNvPr>
          <p:cNvSpPr>
            <a:spLocks noGrp="1"/>
          </p:cNvSpPr>
          <p:nvPr>
            <p:ph type="sldNum" sz="quarter" idx="12"/>
          </p:nvPr>
        </p:nvSpPr>
        <p:spPr/>
        <p:txBody>
          <a:bodyPr/>
          <a:lstStyle/>
          <a:p>
            <a:fld id="{B5CEABB6-07DC-46E8-9B57-56EC44A396E5}" type="slidenum">
              <a:rPr lang="en-US" smtClean="0"/>
              <a:t>120</a:t>
            </a:fld>
            <a:endParaRPr lang="en-US" dirty="0"/>
          </a:p>
        </p:txBody>
      </p:sp>
    </p:spTree>
    <p:extLst>
      <p:ext uri="{BB962C8B-B14F-4D97-AF65-F5344CB8AC3E}">
        <p14:creationId xmlns:p14="http://schemas.microsoft.com/office/powerpoint/2010/main" val="155309983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FA191-5CCC-43CB-BD83-4F80ED362608}"/>
              </a:ext>
            </a:extLst>
          </p:cNvPr>
          <p:cNvSpPr>
            <a:spLocks noGrp="1"/>
          </p:cNvSpPr>
          <p:nvPr>
            <p:ph type="title"/>
          </p:nvPr>
        </p:nvSpPr>
        <p:spPr>
          <a:xfrm>
            <a:off x="5476875" y="1671639"/>
            <a:ext cx="5111750" cy="1204912"/>
          </a:xfrm>
        </p:spPr>
        <p:txBody>
          <a:bodyPr/>
          <a:lstStyle/>
          <a:p>
            <a:r>
              <a:rPr lang="en-US" dirty="0"/>
              <a:t>SUMMARY</a:t>
            </a:r>
          </a:p>
        </p:txBody>
      </p:sp>
      <p:sp>
        <p:nvSpPr>
          <p:cNvPr id="3" name="Content Placeholder 2">
            <a:extLst>
              <a:ext uri="{FF2B5EF4-FFF2-40B4-BE49-F238E27FC236}">
                <a16:creationId xmlns:a16="http://schemas.microsoft.com/office/drawing/2014/main" id="{E14BBEAF-B516-45F4-9EF6-A9F65111580F}"/>
              </a:ext>
            </a:extLst>
          </p:cNvPr>
          <p:cNvSpPr>
            <a:spLocks noGrp="1"/>
          </p:cNvSpPr>
          <p:nvPr>
            <p:ph type="body" idx="1"/>
          </p:nvPr>
        </p:nvSpPr>
        <p:spPr>
          <a:xfrm>
            <a:off x="5476875" y="3682546"/>
            <a:ext cx="5111750" cy="1525588"/>
          </a:xfrm>
        </p:spPr>
        <p:txBody>
          <a:bodyPr vert="horz" lIns="91440" tIns="45720" rIns="91440" bIns="45720" rtlCol="0" anchor="b">
            <a:normAutofit lnSpcReduction="10000"/>
          </a:bodyPr>
          <a:lstStyle/>
          <a:p>
            <a:r>
              <a:rPr lang="en-US" dirty="0"/>
              <a:t>Interventional psychiatry is an exciting development in an old, slow-moving specialty. Access and funding are major limitations to utilizing these treatments. More FDA approvals are likely in the next couple of years. Psychedelics will revolutionize care for some. Overall, the next 5-20 years look bright in mental health treatment expansion. </a:t>
            </a:r>
          </a:p>
        </p:txBody>
      </p:sp>
      <p:sp>
        <p:nvSpPr>
          <p:cNvPr id="4" name="Date Placeholder 3">
            <a:extLst>
              <a:ext uri="{FF2B5EF4-FFF2-40B4-BE49-F238E27FC236}">
                <a16:creationId xmlns:a16="http://schemas.microsoft.com/office/drawing/2014/main" id="{13F8C8B5-F6EC-489B-BD0F-CD89A73CAB3A}"/>
              </a:ext>
            </a:extLst>
          </p:cNvPr>
          <p:cNvSpPr>
            <a:spLocks noGrp="1"/>
          </p:cNvSpPr>
          <p:nvPr>
            <p:ph type="dt" sz="half" idx="10"/>
          </p:nvPr>
        </p:nvSpPr>
        <p:spPr>
          <a:xfrm>
            <a:off x="838200" y="6356350"/>
            <a:ext cx="2743200" cy="365125"/>
          </a:xfrm>
        </p:spPr>
        <p:txBody>
          <a:bodyPr/>
          <a:lstStyle/>
          <a:p>
            <a:r>
              <a:rPr lang="en-US" dirty="0"/>
              <a:t>2023</a:t>
            </a:r>
          </a:p>
        </p:txBody>
      </p:sp>
      <p:sp>
        <p:nvSpPr>
          <p:cNvPr id="6" name="Slide Number Placeholder 5">
            <a:extLst>
              <a:ext uri="{FF2B5EF4-FFF2-40B4-BE49-F238E27FC236}">
                <a16:creationId xmlns:a16="http://schemas.microsoft.com/office/drawing/2014/main" id="{BAEFF51B-0E28-4171-AE7C-A31AAB42BC73}"/>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121</a:t>
            </a:fld>
            <a:endParaRPr lang="en-US" dirty="0"/>
          </a:p>
        </p:txBody>
      </p:sp>
    </p:spTree>
    <p:extLst>
      <p:ext uri="{BB962C8B-B14F-4D97-AF65-F5344CB8AC3E}">
        <p14:creationId xmlns:p14="http://schemas.microsoft.com/office/powerpoint/2010/main" val="92017393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69F5B-E5DF-09C2-2098-4327B47EDA06}"/>
              </a:ext>
            </a:extLst>
          </p:cNvPr>
          <p:cNvSpPr>
            <a:spLocks noGrp="1"/>
          </p:cNvSpPr>
          <p:nvPr>
            <p:ph type="title"/>
          </p:nvPr>
        </p:nvSpPr>
        <p:spPr/>
        <p:txBody>
          <a:bodyPr/>
          <a:lstStyle/>
          <a:p>
            <a:r>
              <a:rPr lang="en-US" dirty="0"/>
              <a:t>references</a:t>
            </a:r>
          </a:p>
        </p:txBody>
      </p:sp>
      <p:sp>
        <p:nvSpPr>
          <p:cNvPr id="3" name="Date Placeholder 2">
            <a:extLst>
              <a:ext uri="{FF2B5EF4-FFF2-40B4-BE49-F238E27FC236}">
                <a16:creationId xmlns:a16="http://schemas.microsoft.com/office/drawing/2014/main" id="{F14619EA-9170-5DAE-5333-21C9B328ACA5}"/>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B3E66176-04C5-AACF-C922-F45E912CE476}"/>
              </a:ext>
            </a:extLst>
          </p:cNvPr>
          <p:cNvSpPr>
            <a:spLocks noGrp="1"/>
          </p:cNvSpPr>
          <p:nvPr>
            <p:ph type="sldNum" sz="quarter" idx="12"/>
          </p:nvPr>
        </p:nvSpPr>
        <p:spPr/>
        <p:txBody>
          <a:bodyPr/>
          <a:lstStyle/>
          <a:p>
            <a:fld id="{B5CEABB6-07DC-46E8-9B57-56EC44A396E5}" type="slidenum">
              <a:rPr lang="en-US" smtClean="0"/>
              <a:t>122</a:t>
            </a:fld>
            <a:endParaRPr lang="en-US" dirty="0"/>
          </a:p>
        </p:txBody>
      </p:sp>
      <p:sp>
        <p:nvSpPr>
          <p:cNvPr id="6" name="Content Placeholder 5">
            <a:extLst>
              <a:ext uri="{FF2B5EF4-FFF2-40B4-BE49-F238E27FC236}">
                <a16:creationId xmlns:a16="http://schemas.microsoft.com/office/drawing/2014/main" id="{DFD0CC16-48FA-D3A1-F9C2-3F7107782AE8}"/>
              </a:ext>
            </a:extLst>
          </p:cNvPr>
          <p:cNvSpPr>
            <a:spLocks noGrp="1"/>
          </p:cNvSpPr>
          <p:nvPr>
            <p:ph sz="quarter" idx="16"/>
          </p:nvPr>
        </p:nvSpPr>
        <p:spPr>
          <a:xfrm>
            <a:off x="838200" y="1494896"/>
            <a:ext cx="9795933" cy="3695700"/>
          </a:xfrm>
        </p:spPr>
        <p:txBody>
          <a:bodyPr>
            <a:normAutofit fontScale="55000" lnSpcReduction="20000"/>
          </a:bodyPr>
          <a:lstStyle/>
          <a:p>
            <a:pPr marL="342900" indent="-342900">
              <a:buFont typeface="+mj-lt"/>
              <a:buAutoNum type="arabicPeriod"/>
            </a:pPr>
            <a:r>
              <a:rPr lang="en-US" sz="1100" dirty="0"/>
              <a:t>Daly E, Trivedi M, </a:t>
            </a:r>
            <a:r>
              <a:rPr lang="en-US" sz="1100" dirty="0" err="1"/>
              <a:t>Janik</a:t>
            </a:r>
            <a:r>
              <a:rPr lang="en-US" sz="1100" dirty="0"/>
              <a:t> A, et al. Esketamine nasal spray combined with an oral antidepressant for relapse prevention in treatment-resistant depression: results of a double-blind, randomized withdrawal, multicenter study (SUSTAIN-1). Poster presented at: European College of Neuropsychopharmacology (ECNP) Congress; October 7, 2018; Barcelona, Spain.</a:t>
            </a:r>
          </a:p>
          <a:p>
            <a:pPr marL="342900" indent="-342900">
              <a:buFont typeface="+mj-lt"/>
              <a:buAutoNum type="arabicPeriod"/>
            </a:pPr>
            <a:r>
              <a:rPr lang="en-US" sz="1100" dirty="0"/>
              <a:t>Darrow, David. Vagal Nerve Stimulation for Treatment-Resistant Depression. </a:t>
            </a:r>
            <a:r>
              <a:rPr lang="en-US" sz="1100" i="1" dirty="0"/>
              <a:t>Presentation</a:t>
            </a:r>
            <a:r>
              <a:rPr lang="en-US" sz="1100" dirty="0"/>
              <a:t>. 7/11/2023. </a:t>
            </a:r>
          </a:p>
          <a:p>
            <a:pPr marL="342900" indent="-342900">
              <a:buFont typeface="+mj-lt"/>
              <a:buAutoNum type="arabicPeriod"/>
            </a:pPr>
            <a:r>
              <a:rPr lang="en-US" sz="1100" dirty="0"/>
              <a:t>Denison T, Morrell MJ. Neuromodulation in 2035: The Neurology Future Forecasting Series. Neurology. 2022; 98(2):65–72.</a:t>
            </a:r>
          </a:p>
          <a:p>
            <a:pPr marL="342900" indent="-342900">
              <a:buFont typeface="+mj-lt"/>
              <a:buAutoNum type="arabicPeriod"/>
            </a:pPr>
            <a:r>
              <a:rPr lang="en-US" sz="1100" dirty="0" err="1"/>
              <a:t>Fedgchin</a:t>
            </a:r>
            <a:r>
              <a:rPr lang="en-US" sz="1100" dirty="0"/>
              <a:t> M, Trivedi M, Daly E, et al. Randomized, double-blind study of fixed-dosed intranasal Esketamine plus oral antidepressant vs. active control in treatment-resistant depression. Poster presented at: 9th Biennial Conference of the </a:t>
            </a:r>
            <a:r>
              <a:rPr lang="en-US" sz="1100" dirty="0" err="1"/>
              <a:t>Internatinal</a:t>
            </a:r>
            <a:r>
              <a:rPr lang="en-US" sz="1100" dirty="0"/>
              <a:t> Society for Affective Disorders (ISAD); September 20-22, 2018; Houston, Texas.</a:t>
            </a:r>
          </a:p>
          <a:p>
            <a:pPr marL="342900" indent="-342900">
              <a:buFont typeface="+mj-lt"/>
              <a:buAutoNum type="arabicPeriod"/>
            </a:pPr>
            <a:r>
              <a:rPr lang="en-US" sz="1100" dirty="0"/>
              <a:t>Francois, Dimitry, and Elaina Della. "10 Myths about ECT." </a:t>
            </a:r>
            <a:r>
              <a:rPr lang="en-US" sz="1100" i="1" dirty="0"/>
              <a:t>Current Psychiatry</a:t>
            </a:r>
            <a:r>
              <a:rPr lang="en-US" sz="1100" dirty="0"/>
              <a:t> 17, no. 7 (July 2018). Accessed May 22, 2019. </a:t>
            </a:r>
            <a:r>
              <a:rPr lang="en-US" sz="1100" dirty="0">
                <a:solidFill>
                  <a:schemeClr val="tx1"/>
                </a:solidFill>
                <a:hlinkClick r:id="rId3">
                  <a:extLst>
                    <a:ext uri="{A12FA001-AC4F-418D-AE19-62706E023703}">
                      <ahyp:hlinkClr xmlns:ahyp="http://schemas.microsoft.com/office/drawing/2018/hyperlinkcolor" val="tx"/>
                    </a:ext>
                  </a:extLst>
                </a:hlinkClick>
              </a:rPr>
              <a:t>https://www.mdedge.com/psychiatry/article/168851/depression/10-myths-</a:t>
            </a:r>
            <a:r>
              <a:rPr lang="en-US" sz="1100" u="sng" dirty="0">
                <a:solidFill>
                  <a:schemeClr val="tx1"/>
                </a:solidFill>
                <a:hlinkClick r:id="rId3">
                  <a:extLst>
                    <a:ext uri="{A12FA001-AC4F-418D-AE19-62706E023703}">
                      <ahyp:hlinkClr xmlns:ahyp="http://schemas.microsoft.com/office/drawing/2018/hyperlinkcolor" val="tx"/>
                    </a:ext>
                  </a:extLst>
                </a:hlinkClick>
              </a:rPr>
              <a:t>about-ect</a:t>
            </a:r>
            <a:r>
              <a:rPr lang="en-US" sz="1100" u="sng" dirty="0">
                <a:solidFill>
                  <a:schemeClr val="tx1"/>
                </a:solidFill>
              </a:rPr>
              <a:t>.</a:t>
            </a:r>
          </a:p>
          <a:p>
            <a:pPr marL="342900" indent="-342900">
              <a:buFont typeface="+mj-lt"/>
              <a:buAutoNum type="arabicPeriod"/>
            </a:pPr>
            <a:r>
              <a:rPr lang="en-US" sz="1100" dirty="0"/>
              <a:t>Grover, Sandeep, </a:t>
            </a:r>
            <a:r>
              <a:rPr lang="en-US" sz="1100" dirty="0" err="1"/>
              <a:t>Swapnajeet</a:t>
            </a:r>
            <a:r>
              <a:rPr lang="en-US" sz="1100" dirty="0"/>
              <a:t> Sahoo, </a:t>
            </a:r>
            <a:r>
              <a:rPr lang="en-US" sz="1100" dirty="0" err="1"/>
              <a:t>Anjumoni</a:t>
            </a:r>
            <a:r>
              <a:rPr lang="en-US" sz="1100" dirty="0"/>
              <a:t> Rabha, and Raman Koirala. "ECT in Schizophrenia: A Review of the Evidence." </a:t>
            </a:r>
            <a:r>
              <a:rPr lang="en-US" sz="1100" i="1" dirty="0"/>
              <a:t>Acta </a:t>
            </a:r>
            <a:r>
              <a:rPr lang="en-US" sz="1100" i="1" dirty="0" err="1"/>
              <a:t>Neuropsychiatrica</a:t>
            </a:r>
            <a:r>
              <a:rPr lang="en-US" sz="1100" dirty="0"/>
              <a:t>, 2018, 1-13. doi:10.1017/neu.2018.32.</a:t>
            </a:r>
            <a:endParaRPr lang="en-US" sz="1100" u="sng" dirty="0">
              <a:solidFill>
                <a:schemeClr val="tx1"/>
              </a:solidFill>
            </a:endParaRPr>
          </a:p>
          <a:p>
            <a:pPr marL="342900" indent="-342900">
              <a:buFont typeface="+mj-lt"/>
              <a:buAutoNum type="arabicPeriod"/>
            </a:pPr>
            <a:r>
              <a:rPr lang="en-US" sz="1100" dirty="0"/>
              <a:t>Hermann, Richard C., Susan L. </a:t>
            </a:r>
            <a:r>
              <a:rPr lang="en-US" sz="1100" dirty="0" err="1"/>
              <a:t>Ettner</a:t>
            </a:r>
            <a:r>
              <a:rPr lang="en-US" sz="1100" dirty="0"/>
              <a:t>, Robert A. </a:t>
            </a:r>
            <a:r>
              <a:rPr lang="en-US" sz="1100" dirty="0" err="1"/>
              <a:t>Dorwart</a:t>
            </a:r>
            <a:r>
              <a:rPr lang="en-US" sz="1100" dirty="0"/>
              <a:t>, Claudia W. Hoover, and Elaine Yeung. "Characteristics of Psychiatrists Who Perform ECT." </a:t>
            </a:r>
            <a:r>
              <a:rPr lang="en-US" sz="1100" i="1" dirty="0"/>
              <a:t>American Journal of Psychiatry</a:t>
            </a:r>
            <a:r>
              <a:rPr lang="en-US" sz="1100" dirty="0"/>
              <a:t> 155, no. 7 (1998): 889-94. doi:10.1176/ajp.155.7.889.</a:t>
            </a:r>
          </a:p>
          <a:p>
            <a:pPr marL="342900" indent="-342900">
              <a:buFont typeface="+mj-lt"/>
              <a:buAutoNum type="arabicPeriod"/>
            </a:pPr>
            <a:r>
              <a:rPr lang="en-US" sz="1100" dirty="0"/>
              <a:t>Janssen Research &amp; Development LLC. A randomized, double-blind, multicenter, active-controlled study of intranasal Esketamine plus an oral antidepressant for relapse prevention in treatment-resistant depression. In: ClinicalTrials.gov [Internet]. Bethesda (MD): National Library of Medicine (US). 2000- [1/24/2018]. NCT02493868. </a:t>
            </a:r>
            <a:r>
              <a:rPr lang="en-US" sz="1100" dirty="0">
                <a:solidFill>
                  <a:schemeClr val="tx1"/>
                </a:solidFill>
                <a:hlinkClick r:id="rId4">
                  <a:extLst>
                    <a:ext uri="{A12FA001-AC4F-418D-AE19-62706E023703}">
                      <ahyp:hlinkClr xmlns:ahyp="http://schemas.microsoft.com/office/drawing/2018/hyperlinkcolor" val="tx"/>
                    </a:ext>
                  </a:extLst>
                </a:hlinkClick>
              </a:rPr>
              <a:t>https://clinicaltrials.gov/ct2/show/NCT02493868</a:t>
            </a:r>
            <a:r>
              <a:rPr lang="en-US" sz="1100" dirty="0">
                <a:solidFill>
                  <a:schemeClr val="tx1"/>
                </a:solidFill>
              </a:rPr>
              <a:t>.</a:t>
            </a:r>
          </a:p>
          <a:p>
            <a:pPr marL="342900" indent="-342900">
              <a:buFont typeface="+mj-lt"/>
              <a:buAutoNum type="arabicPeriod"/>
            </a:pPr>
            <a:r>
              <a:rPr lang="en-US" sz="1100" dirty="0"/>
              <a:t>Ochs-Ross R, Daly EJ, Lane R, et al. Efficacy and safety of Esketamine nasal spray plus an oral antidepressant in elderly patients with treatment-resistant depression. Poster presented at: Annual Meeting of the American Society of Clinical Psychopharmacology (ASCP); May 29-June 1, 2018; Miami, Florida. </a:t>
            </a:r>
          </a:p>
          <a:p>
            <a:pPr marL="342900" indent="-342900">
              <a:buFont typeface="+mj-lt"/>
              <a:buAutoNum type="arabicPeriod"/>
            </a:pPr>
            <a:r>
              <a:rPr lang="en-US" sz="1100" dirty="0"/>
              <a:t>Popova, V, Daly EJ, Trivedi M, et al. "Efficacy and Safety of Flexibly Dosed Esketamine Nasal Spray Combined With a Newly Initiated Oral Antidepressant in Treatment-Resistant Depression: A Randomized Double-Blind Active-Controlled Study." </a:t>
            </a:r>
            <a:r>
              <a:rPr lang="en-US" sz="1100" i="1" dirty="0"/>
              <a:t>American Journal of Psychiatry</a:t>
            </a:r>
            <a:r>
              <a:rPr lang="en-US" sz="1100" dirty="0"/>
              <a:t>, 2019. doi:10.1176/appi.ajp.2019.19020172.</a:t>
            </a:r>
          </a:p>
          <a:p>
            <a:pPr marL="342900" indent="-342900">
              <a:buFont typeface="+mj-lt"/>
              <a:buAutoNum type="arabicPeriod"/>
            </a:pPr>
            <a:r>
              <a:rPr lang="en-US" sz="1100" dirty="0"/>
              <a:t>Popova V, Daly EJ, Trivedi M, et al. Randomized, double-blind study of flexibly-dosed intranasal Esketamine plus oral antidepressant vs active control in treatment-resistant depression. Poster presented at: Annual Meeting of the American Society of Clinical Psychopharmacology (ASCP); May 29 - June 1, 2018; Miami, Florida.</a:t>
            </a:r>
          </a:p>
          <a:p>
            <a:pPr marL="342900" indent="-342900">
              <a:buFont typeface="+mj-lt"/>
              <a:buAutoNum type="arabicPeriod"/>
            </a:pPr>
            <a:r>
              <a:rPr lang="en-US" sz="1100" dirty="0"/>
              <a:t>Rasmussen, Keith G. </a:t>
            </a:r>
            <a:r>
              <a:rPr lang="en-US" sz="1100" i="1" dirty="0"/>
              <a:t>Principles and Practice of Electroconvulsive Therapy</a:t>
            </a:r>
            <a:r>
              <a:rPr lang="en-US" sz="1100" dirty="0"/>
              <a:t>. Washington, DC: American Psychiatric Association Publishing, 2019.</a:t>
            </a:r>
          </a:p>
          <a:p>
            <a:pPr marL="342900" indent="-342900">
              <a:buFont typeface="+mj-lt"/>
              <a:buAutoNum type="arabicPeriod"/>
            </a:pPr>
            <a:r>
              <a:rPr lang="en-US" sz="1100" dirty="0"/>
              <a:t>Ross, Eric L., Kara </a:t>
            </a:r>
            <a:r>
              <a:rPr lang="en-US" sz="1100" dirty="0" err="1"/>
              <a:t>Zivin</a:t>
            </a:r>
            <a:r>
              <a:rPr lang="en-US" sz="1100" dirty="0"/>
              <a:t>, and Daniel F. </a:t>
            </a:r>
            <a:r>
              <a:rPr lang="en-US" sz="1100" dirty="0" err="1"/>
              <a:t>Maixner</a:t>
            </a:r>
            <a:r>
              <a:rPr lang="en-US" sz="1100" dirty="0"/>
              <a:t>. "Cost-effectiveness of Electroconvulsive Therapy vs Pharmacotherapy/Psychotherapy for Treatment-Resistant Depression in the United States." </a:t>
            </a:r>
            <a:r>
              <a:rPr lang="en-US" sz="1100" i="1" dirty="0"/>
              <a:t>JAMA Psychiatry</a:t>
            </a:r>
            <a:r>
              <a:rPr lang="en-US" sz="1100" dirty="0"/>
              <a:t> 75, no. 7 (2018): 713. doi:10.1001/jamapsychiatry.2018.0768.</a:t>
            </a:r>
          </a:p>
          <a:p>
            <a:pPr marL="342900" indent="-342900">
              <a:buFont typeface="+mj-lt"/>
              <a:buAutoNum type="arabicPeriod"/>
            </a:pPr>
            <a:r>
              <a:rPr lang="en-US" sz="1100" b="0" i="0" dirty="0">
                <a:solidFill>
                  <a:srgbClr val="212121"/>
                </a:solidFill>
                <a:effectLst/>
                <a:latin typeface="+mj-lt"/>
              </a:rPr>
              <a:t>Rush, A. J., Trivedi, M. H., Wisniewski, S. R., et al. Acute and longer-term outcomes in depressed outpatients requiring one or several treatment steps: a STAR*D report. </a:t>
            </a:r>
            <a:r>
              <a:rPr lang="en-US" sz="1100" b="0" i="1" dirty="0">
                <a:solidFill>
                  <a:srgbClr val="212121"/>
                </a:solidFill>
                <a:effectLst/>
                <a:latin typeface="+mj-lt"/>
              </a:rPr>
              <a:t>The American journal of psychiatry</a:t>
            </a:r>
            <a:r>
              <a:rPr lang="en-US" sz="1100" b="0" i="0" dirty="0">
                <a:solidFill>
                  <a:srgbClr val="212121"/>
                </a:solidFill>
                <a:effectLst/>
                <a:latin typeface="+mj-lt"/>
              </a:rPr>
              <a:t>, </a:t>
            </a:r>
            <a:r>
              <a:rPr lang="en-US" sz="1100" b="0" i="1" dirty="0">
                <a:solidFill>
                  <a:srgbClr val="212121"/>
                </a:solidFill>
                <a:effectLst/>
                <a:latin typeface="+mj-lt"/>
              </a:rPr>
              <a:t>163</a:t>
            </a:r>
            <a:r>
              <a:rPr lang="en-US" sz="1100" b="0" i="0" dirty="0">
                <a:solidFill>
                  <a:srgbClr val="212121"/>
                </a:solidFill>
                <a:effectLst/>
                <a:latin typeface="+mj-lt"/>
              </a:rPr>
              <a:t>(11), 1905–1917.</a:t>
            </a:r>
            <a:endParaRPr lang="en-US" sz="1100" dirty="0"/>
          </a:p>
          <a:p>
            <a:pPr marL="342900" indent="-342900">
              <a:buFont typeface="+mj-lt"/>
              <a:buAutoNum type="arabicPeriod"/>
            </a:pPr>
            <a:r>
              <a:rPr lang="en-US" sz="1000" dirty="0" err="1"/>
              <a:t>Saddock</a:t>
            </a:r>
            <a:r>
              <a:rPr lang="en-US" sz="1000" dirty="0"/>
              <a:t>, </a:t>
            </a:r>
            <a:r>
              <a:rPr lang="en-US" sz="1000" dirty="0" err="1"/>
              <a:t>Bejamin</a:t>
            </a:r>
            <a:r>
              <a:rPr lang="en-US" sz="1000" dirty="0"/>
              <a:t>. </a:t>
            </a:r>
            <a:r>
              <a:rPr lang="en-US" sz="1000" i="1" dirty="0"/>
              <a:t>Kaplan and </a:t>
            </a:r>
            <a:r>
              <a:rPr lang="en-US" sz="1000" i="1" dirty="0" err="1"/>
              <a:t>Saddock’s</a:t>
            </a:r>
            <a:r>
              <a:rPr lang="en-US" sz="1000" i="1" dirty="0"/>
              <a:t> Comprehensive Textbook of Psychiatry. </a:t>
            </a:r>
            <a:r>
              <a:rPr lang="en-US" sz="1000" dirty="0"/>
              <a:t>9</a:t>
            </a:r>
            <a:r>
              <a:rPr lang="en-US" sz="1000" baseline="30000" dirty="0"/>
              <a:t>th</a:t>
            </a:r>
            <a:r>
              <a:rPr lang="en-US" sz="1000" dirty="0"/>
              <a:t> edition.</a:t>
            </a:r>
            <a:endParaRPr lang="en-US" sz="1100" dirty="0"/>
          </a:p>
          <a:p>
            <a:pPr marL="342900" indent="-342900">
              <a:buFont typeface="+mj-lt"/>
              <a:buAutoNum type="arabicPeriod"/>
            </a:pPr>
            <a:r>
              <a:rPr lang="en-US" sz="1100" dirty="0"/>
              <a:t>SPRAVATO (Esketamine nasal spray) [Prescribing Information]. Titusville, NJ: Janssen Pharmaceuticals, Inc; https://imedicalknowledge.veevavault.com/ui/approved_viewer?token=7994-21c864d4-b928-49c5-b101-4d34e95f2be3. </a:t>
            </a:r>
          </a:p>
          <a:p>
            <a:pPr marL="342900" indent="-342900">
              <a:buFont typeface="+mj-lt"/>
              <a:buAutoNum type="arabicPeriod"/>
            </a:pPr>
            <a:r>
              <a:rPr lang="en-US" sz="1100" dirty="0" err="1"/>
              <a:t>Wajs</a:t>
            </a:r>
            <a:r>
              <a:rPr lang="en-US" sz="1100" dirty="0"/>
              <a:t> E, </a:t>
            </a:r>
            <a:r>
              <a:rPr lang="en-US" sz="1100" dirty="0" err="1"/>
              <a:t>Aluisio</a:t>
            </a:r>
            <a:r>
              <a:rPr lang="en-US" sz="1100" dirty="0"/>
              <a:t> L, Morrison R, et al. Long-term safety of Esketamine nasal spray plus oral antidepressant in patients with treatment-resistant depression: SUSTAIN-2 phase 3 study. Poster presented at: European College of Neuropsychopharmacology (ECNP) Congress; October 6-9, 2018; Barcelona, Spain.</a:t>
            </a:r>
          </a:p>
        </p:txBody>
      </p:sp>
    </p:spTree>
    <p:extLst>
      <p:ext uri="{BB962C8B-B14F-4D97-AF65-F5344CB8AC3E}">
        <p14:creationId xmlns:p14="http://schemas.microsoft.com/office/powerpoint/2010/main" val="71589310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EE93-8585-46D4-A7EC-F184E317CB2E}"/>
              </a:ext>
            </a:extLst>
          </p:cNvPr>
          <p:cNvSpPr>
            <a:spLocks noGrp="1"/>
          </p:cNvSpPr>
          <p:nvPr>
            <p:ph type="ctrTitle"/>
          </p:nvPr>
        </p:nvSpPr>
        <p:spPr>
          <a:xfrm>
            <a:off x="4267200" y="1615736"/>
            <a:ext cx="4179570" cy="1524735"/>
          </a:xfrm>
        </p:spPr>
        <p:txBody>
          <a:bodyPr/>
          <a:lstStyle/>
          <a:p>
            <a:r>
              <a:rPr lang="en-US" dirty="0"/>
              <a:t>Contact us</a:t>
            </a:r>
          </a:p>
        </p:txBody>
      </p:sp>
      <p:sp>
        <p:nvSpPr>
          <p:cNvPr id="3" name="Content Placeholder 2">
            <a:extLst>
              <a:ext uri="{FF2B5EF4-FFF2-40B4-BE49-F238E27FC236}">
                <a16:creationId xmlns:a16="http://schemas.microsoft.com/office/drawing/2014/main" id="{24AFFC60-19C3-4901-93F7-7AAF4C09F8C6}"/>
              </a:ext>
            </a:extLst>
          </p:cNvPr>
          <p:cNvSpPr>
            <a:spLocks noGrp="1"/>
          </p:cNvSpPr>
          <p:nvPr>
            <p:ph type="subTitle" idx="1"/>
          </p:nvPr>
        </p:nvSpPr>
        <p:spPr>
          <a:xfrm>
            <a:off x="4267200" y="3238103"/>
            <a:ext cx="4179570" cy="2004161"/>
          </a:xfrm>
        </p:spPr>
        <p:txBody>
          <a:bodyPr>
            <a:normAutofit/>
          </a:bodyPr>
          <a:lstStyle/>
          <a:p>
            <a:r>
              <a:rPr lang="en-US" dirty="0"/>
              <a:t>Dr. Dan Montville</a:t>
            </a:r>
          </a:p>
          <a:p>
            <a:r>
              <a:rPr lang="en-US" dirty="0"/>
              <a:t>montvillemd@theremedymn.com</a:t>
            </a:r>
          </a:p>
          <a:p>
            <a:r>
              <a:rPr lang="en-US" dirty="0"/>
              <a:t>Dr. Glen Rebman​</a:t>
            </a:r>
          </a:p>
          <a:p>
            <a:r>
              <a:rPr lang="en-US" dirty="0"/>
              <a:t>drrebman@theremedymn.com</a:t>
            </a:r>
          </a:p>
        </p:txBody>
      </p:sp>
      <p:sp>
        <p:nvSpPr>
          <p:cNvPr id="4" name="Date Placeholder 3">
            <a:extLst>
              <a:ext uri="{FF2B5EF4-FFF2-40B4-BE49-F238E27FC236}">
                <a16:creationId xmlns:a16="http://schemas.microsoft.com/office/drawing/2014/main" id="{72DA7980-C870-4C9A-84FA-4120D8AF5DE8}"/>
              </a:ext>
            </a:extLst>
          </p:cNvPr>
          <p:cNvSpPr>
            <a:spLocks noGrp="1"/>
          </p:cNvSpPr>
          <p:nvPr>
            <p:ph type="dt" sz="half" idx="10"/>
          </p:nvPr>
        </p:nvSpPr>
        <p:spPr>
          <a:xfrm>
            <a:off x="4267200" y="6356350"/>
            <a:ext cx="1774371" cy="365125"/>
          </a:xfrm>
        </p:spPr>
        <p:txBody>
          <a:bodyPr/>
          <a:lstStyle/>
          <a:p>
            <a:r>
              <a:rPr lang="en-US" dirty="0"/>
              <a:t>2023</a:t>
            </a:r>
          </a:p>
        </p:txBody>
      </p:sp>
      <p:sp>
        <p:nvSpPr>
          <p:cNvPr id="6" name="Slide Number Placeholder 5">
            <a:extLst>
              <a:ext uri="{FF2B5EF4-FFF2-40B4-BE49-F238E27FC236}">
                <a16:creationId xmlns:a16="http://schemas.microsoft.com/office/drawing/2014/main" id="{5EDCFF82-B70F-4971-9182-7C3AEA3CFD26}"/>
              </a:ext>
            </a:extLst>
          </p:cNvPr>
          <p:cNvSpPr>
            <a:spLocks noGrp="1"/>
          </p:cNvSpPr>
          <p:nvPr>
            <p:ph type="sldNum" sz="quarter" idx="12"/>
          </p:nvPr>
        </p:nvSpPr>
        <p:spPr>
          <a:xfrm>
            <a:off x="9579428" y="6356350"/>
            <a:ext cx="1774371" cy="365125"/>
          </a:xfrm>
        </p:spPr>
        <p:txBody>
          <a:bodyPr/>
          <a:lstStyle/>
          <a:p>
            <a:fld id="{B5CEABB6-07DC-46E8-9B57-56EC44A396E5}" type="slidenum">
              <a:rPr lang="en-US" smtClean="0"/>
              <a:pPr/>
              <a:t>123</a:t>
            </a:fld>
            <a:endParaRPr lang="en-US" dirty="0"/>
          </a:p>
        </p:txBody>
      </p:sp>
    </p:spTree>
    <p:extLst>
      <p:ext uri="{BB962C8B-B14F-4D97-AF65-F5344CB8AC3E}">
        <p14:creationId xmlns:p14="http://schemas.microsoft.com/office/powerpoint/2010/main" val="243649392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69F5B-E5DF-09C2-2098-4327B47EDA06}"/>
              </a:ext>
            </a:extLst>
          </p:cNvPr>
          <p:cNvSpPr>
            <a:spLocks noGrp="1"/>
          </p:cNvSpPr>
          <p:nvPr>
            <p:ph type="title"/>
          </p:nvPr>
        </p:nvSpPr>
        <p:spPr/>
        <p:txBody>
          <a:bodyPr/>
          <a:lstStyle/>
          <a:p>
            <a:endParaRPr lang="en-US" dirty="0"/>
          </a:p>
        </p:txBody>
      </p:sp>
      <p:sp>
        <p:nvSpPr>
          <p:cNvPr id="3" name="Date Placeholder 2">
            <a:extLst>
              <a:ext uri="{FF2B5EF4-FFF2-40B4-BE49-F238E27FC236}">
                <a16:creationId xmlns:a16="http://schemas.microsoft.com/office/drawing/2014/main" id="{F14619EA-9170-5DAE-5333-21C9B328ACA5}"/>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B3E66176-04C5-AACF-C922-F45E912CE476}"/>
              </a:ext>
            </a:extLst>
          </p:cNvPr>
          <p:cNvSpPr>
            <a:spLocks noGrp="1"/>
          </p:cNvSpPr>
          <p:nvPr>
            <p:ph type="sldNum" sz="quarter" idx="12"/>
          </p:nvPr>
        </p:nvSpPr>
        <p:spPr/>
        <p:txBody>
          <a:bodyPr/>
          <a:lstStyle/>
          <a:p>
            <a:fld id="{B5CEABB6-07DC-46E8-9B57-56EC44A396E5}" type="slidenum">
              <a:rPr lang="en-US" smtClean="0"/>
              <a:t>124</a:t>
            </a:fld>
            <a:endParaRPr lang="en-US" dirty="0"/>
          </a:p>
        </p:txBody>
      </p:sp>
      <p:pic>
        <p:nvPicPr>
          <p:cNvPr id="1026" name="Picture 2" descr="Contact The Remedy MN in Vadnais Heights MN">
            <a:extLst>
              <a:ext uri="{FF2B5EF4-FFF2-40B4-BE49-F238E27FC236}">
                <a16:creationId xmlns:a16="http://schemas.microsoft.com/office/drawing/2014/main" id="{D177B051-47D0-3E57-3397-2FD3D26B71BB}"/>
              </a:ext>
            </a:extLst>
          </p:cNvPr>
          <p:cNvPicPr>
            <a:picLocks noGrp="1" noChangeAspect="1" noChangeArrowheads="1"/>
          </p:cNvPicPr>
          <p:nvPr>
            <p:ph sz="quarter" idx="16"/>
          </p:nvPr>
        </p:nvPicPr>
        <p:blipFill>
          <a:blip r:embed="rId3">
            <a:extLst>
              <a:ext uri="{28A0092B-C50C-407E-A947-70E740481C1C}">
                <a14:useLocalDpi xmlns:a14="http://schemas.microsoft.com/office/drawing/2010/main" val="0"/>
              </a:ext>
            </a:extLst>
          </a:blip>
          <a:srcRect/>
          <a:stretch>
            <a:fillRect/>
          </a:stretch>
        </p:blipFill>
        <p:spPr bwMode="auto">
          <a:xfrm>
            <a:off x="4421538" y="1690688"/>
            <a:ext cx="3219450" cy="14192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7B461DA-B563-C40C-2A09-F2DC8B3C059F}"/>
              </a:ext>
            </a:extLst>
          </p:cNvPr>
          <p:cNvSpPr txBox="1"/>
          <p:nvPr/>
        </p:nvSpPr>
        <p:spPr>
          <a:xfrm>
            <a:off x="4794970" y="3429000"/>
            <a:ext cx="2602059" cy="646331"/>
          </a:xfrm>
          <a:prstGeom prst="rect">
            <a:avLst/>
          </a:prstGeom>
          <a:noFill/>
        </p:spPr>
        <p:txBody>
          <a:bodyPr wrap="none" rtlCol="0">
            <a:spAutoFit/>
          </a:bodyPr>
          <a:lstStyle/>
          <a:p>
            <a:r>
              <a:rPr lang="en-US" dirty="0"/>
              <a:t>Phone: 952-431-5330</a:t>
            </a:r>
          </a:p>
          <a:p>
            <a:r>
              <a:rPr lang="en-US" dirty="0"/>
              <a:t>www.theremedymn.com</a:t>
            </a:r>
          </a:p>
        </p:txBody>
      </p:sp>
      <p:sp>
        <p:nvSpPr>
          <p:cNvPr id="7" name="TextBox 6">
            <a:extLst>
              <a:ext uri="{FF2B5EF4-FFF2-40B4-BE49-F238E27FC236}">
                <a16:creationId xmlns:a16="http://schemas.microsoft.com/office/drawing/2014/main" id="{37A1A501-9184-FF19-47B7-68866032F4AD}"/>
              </a:ext>
            </a:extLst>
          </p:cNvPr>
          <p:cNvSpPr txBox="1"/>
          <p:nvPr/>
        </p:nvSpPr>
        <p:spPr>
          <a:xfrm>
            <a:off x="3306270" y="4435476"/>
            <a:ext cx="6598986" cy="646331"/>
          </a:xfrm>
          <a:prstGeom prst="rect">
            <a:avLst/>
          </a:prstGeom>
          <a:noFill/>
        </p:spPr>
        <p:txBody>
          <a:bodyPr wrap="none" rtlCol="0">
            <a:spAutoFit/>
          </a:bodyPr>
          <a:lstStyle/>
          <a:p>
            <a:r>
              <a:rPr lang="en-US" dirty="0"/>
              <a:t>MN Locations: Vadnais Heights, Burnsville, Chaska, Maple Grove</a:t>
            </a:r>
          </a:p>
          <a:p>
            <a:r>
              <a:rPr lang="en-US" dirty="0"/>
              <a:t>WI  Locations: Hudson </a:t>
            </a:r>
          </a:p>
        </p:txBody>
      </p:sp>
    </p:spTree>
    <p:extLst>
      <p:ext uri="{BB962C8B-B14F-4D97-AF65-F5344CB8AC3E}">
        <p14:creationId xmlns:p14="http://schemas.microsoft.com/office/powerpoint/2010/main" val="387214539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78414C7-B227-DD43-9595-A7612E9635A1}"/>
              </a:ext>
            </a:extLst>
          </p:cNvPr>
          <p:cNvSpPr>
            <a:spLocks noGrp="1"/>
          </p:cNvSpPr>
          <p:nvPr>
            <p:ph type="sldNum" sz="quarter" idx="12"/>
          </p:nvPr>
        </p:nvSpPr>
        <p:spPr/>
        <p:txBody>
          <a:bodyPr/>
          <a:lstStyle/>
          <a:p>
            <a:pPr>
              <a:defRPr/>
            </a:pPr>
            <a:fld id="{1FC4B0FD-5F77-433D-950B-A15A779E50E4}" type="slidenum">
              <a:rPr lang="en-US" sz="1050">
                <a:solidFill>
                  <a:srgbClr val="00205B"/>
                </a:solidFill>
              </a:rPr>
              <a:pPr>
                <a:defRPr/>
              </a:pPr>
              <a:t>125</a:t>
            </a:fld>
            <a:endParaRPr lang="en-US" sz="1050">
              <a:solidFill>
                <a:srgbClr val="00205B"/>
              </a:solidFill>
            </a:endParaRPr>
          </a:p>
        </p:txBody>
      </p:sp>
      <p:sp>
        <p:nvSpPr>
          <p:cNvPr id="10" name="Subtitle 9">
            <a:extLst>
              <a:ext uri="{FF2B5EF4-FFF2-40B4-BE49-F238E27FC236}">
                <a16:creationId xmlns:a16="http://schemas.microsoft.com/office/drawing/2014/main" id="{9A4F4334-6EAE-BD4C-B824-569139F0F195}"/>
              </a:ext>
            </a:extLst>
          </p:cNvPr>
          <p:cNvSpPr>
            <a:spLocks noGrp="1"/>
          </p:cNvSpPr>
          <p:nvPr>
            <p:ph type="subTitle" idx="1"/>
          </p:nvPr>
        </p:nvSpPr>
        <p:spPr>
          <a:xfrm>
            <a:off x="4555832" y="3363109"/>
            <a:ext cx="5637644" cy="2330646"/>
          </a:xfrm>
        </p:spPr>
        <p:txBody>
          <a:bodyPr anchor="t">
            <a:normAutofit lnSpcReduction="10000"/>
          </a:bodyPr>
          <a:lstStyle/>
          <a:p>
            <a:r>
              <a:rPr lang="en-US" sz="1600" dirty="0">
                <a:solidFill>
                  <a:srgbClr val="002060"/>
                </a:solidFill>
              </a:rPr>
              <a:t>Unique program that helps members retain eligibility for </a:t>
            </a:r>
            <a:r>
              <a:rPr lang="en-US" sz="1600" dirty="0" err="1">
                <a:solidFill>
                  <a:srgbClr val="002060"/>
                </a:solidFill>
              </a:rPr>
              <a:t>UCare’s</a:t>
            </a:r>
            <a:r>
              <a:rPr lang="en-US" sz="1600" dirty="0">
                <a:solidFill>
                  <a:srgbClr val="002060"/>
                </a:solidFill>
              </a:rPr>
              <a:t> MSHO</a:t>
            </a:r>
          </a:p>
          <a:p>
            <a:pPr>
              <a:spcBef>
                <a:spcPts val="600"/>
              </a:spcBef>
            </a:pPr>
            <a:r>
              <a:rPr lang="en-US" sz="1600" dirty="0">
                <a:solidFill>
                  <a:srgbClr val="002060"/>
                </a:solidFill>
              </a:rPr>
              <a:t>This Medicaid renewal service helps members avoid gaps in coverage and care</a:t>
            </a:r>
            <a:endParaRPr lang="en-US" sz="1600" b="1" dirty="0">
              <a:solidFill>
                <a:srgbClr val="002060"/>
              </a:solidFill>
            </a:endParaRPr>
          </a:p>
          <a:p>
            <a:pPr>
              <a:lnSpc>
                <a:spcPct val="100000"/>
              </a:lnSpc>
              <a:spcBef>
                <a:spcPts val="2400"/>
              </a:spcBef>
            </a:pPr>
            <a:r>
              <a:rPr lang="en-US" sz="1600" b="1" dirty="0">
                <a:solidFill>
                  <a:srgbClr val="002060"/>
                </a:solidFill>
              </a:rPr>
              <a:t>612-676-3438</a:t>
            </a:r>
            <a:r>
              <a:rPr lang="en-US" sz="1600" dirty="0">
                <a:solidFill>
                  <a:srgbClr val="002060"/>
                </a:solidFill>
              </a:rPr>
              <a:t> or </a:t>
            </a:r>
            <a:r>
              <a:rPr lang="en-US" sz="1600" b="1" dirty="0">
                <a:solidFill>
                  <a:srgbClr val="002060"/>
                </a:solidFill>
              </a:rPr>
              <a:t>1-855-307-6978</a:t>
            </a:r>
            <a:r>
              <a:rPr lang="en-US" sz="1600" dirty="0">
                <a:solidFill>
                  <a:srgbClr val="002060"/>
                </a:solidFill>
              </a:rPr>
              <a:t> </a:t>
            </a:r>
          </a:p>
          <a:p>
            <a:pPr>
              <a:lnSpc>
                <a:spcPct val="100000"/>
              </a:lnSpc>
            </a:pPr>
            <a:r>
              <a:rPr lang="en-US" sz="1600" dirty="0">
                <a:solidFill>
                  <a:srgbClr val="002060"/>
                </a:solidFill>
              </a:rPr>
              <a:t>TTY</a:t>
            </a:r>
            <a:r>
              <a:rPr lang="en-US" sz="1600" b="1" dirty="0">
                <a:solidFill>
                  <a:srgbClr val="002060"/>
                </a:solidFill>
              </a:rPr>
              <a:t> 612-676-6810 </a:t>
            </a:r>
            <a:r>
              <a:rPr lang="en-US" sz="1600" dirty="0">
                <a:solidFill>
                  <a:srgbClr val="002060"/>
                </a:solidFill>
              </a:rPr>
              <a:t>or </a:t>
            </a:r>
            <a:r>
              <a:rPr lang="en-US" sz="1600" b="1" dirty="0">
                <a:solidFill>
                  <a:srgbClr val="002060"/>
                </a:solidFill>
              </a:rPr>
              <a:t>1-800-688-2534</a:t>
            </a:r>
          </a:p>
          <a:p>
            <a:pPr>
              <a:lnSpc>
                <a:spcPct val="100000"/>
              </a:lnSpc>
            </a:pPr>
            <a:r>
              <a:rPr lang="en-US" sz="1600" b="1" dirty="0">
                <a:solidFill>
                  <a:srgbClr val="002060"/>
                </a:solidFill>
              </a:rPr>
              <a:t>8 am – 5 pm, Monday – Friday</a:t>
            </a:r>
          </a:p>
          <a:p>
            <a:pPr>
              <a:lnSpc>
                <a:spcPct val="100000"/>
              </a:lnSpc>
            </a:pPr>
            <a:endParaRPr lang="en-US" sz="1600" b="1" dirty="0"/>
          </a:p>
        </p:txBody>
      </p:sp>
      <p:sp>
        <p:nvSpPr>
          <p:cNvPr id="9" name="Title 8">
            <a:extLst>
              <a:ext uri="{FF2B5EF4-FFF2-40B4-BE49-F238E27FC236}">
                <a16:creationId xmlns:a16="http://schemas.microsoft.com/office/drawing/2014/main" id="{C867D81A-5D3B-A946-9893-7866AD83CA28}"/>
              </a:ext>
            </a:extLst>
          </p:cNvPr>
          <p:cNvSpPr>
            <a:spLocks noGrp="1"/>
          </p:cNvSpPr>
          <p:nvPr>
            <p:ph type="ctrTitle"/>
          </p:nvPr>
        </p:nvSpPr>
        <p:spPr>
          <a:xfrm>
            <a:off x="4555833" y="682670"/>
            <a:ext cx="5586729" cy="2330646"/>
          </a:xfrm>
        </p:spPr>
        <p:txBody>
          <a:bodyPr/>
          <a:lstStyle/>
          <a:p>
            <a:r>
              <a:rPr lang="en-US" dirty="0">
                <a:solidFill>
                  <a:srgbClr val="002060"/>
                </a:solidFill>
              </a:rPr>
              <a:t>Keep Your Coverage team</a:t>
            </a:r>
          </a:p>
        </p:txBody>
      </p:sp>
      <p:sp>
        <p:nvSpPr>
          <p:cNvPr id="11" name="Footer Placeholder 13">
            <a:extLst>
              <a:ext uri="{FF2B5EF4-FFF2-40B4-BE49-F238E27FC236}">
                <a16:creationId xmlns:a16="http://schemas.microsoft.com/office/drawing/2014/main" id="{91472E14-E80C-864A-868B-5151D5C11E4B}"/>
              </a:ext>
            </a:extLst>
          </p:cNvPr>
          <p:cNvSpPr txBox="1">
            <a:spLocks/>
          </p:cNvSpPr>
          <p:nvPr/>
        </p:nvSpPr>
        <p:spPr>
          <a:xfrm>
            <a:off x="1645159" y="6455675"/>
            <a:ext cx="4653482" cy="293437"/>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800" dirty="0" err="1">
                <a:solidFill>
                  <a:srgbClr val="00205B"/>
                </a:solidFill>
                <a:latin typeface="Verdana"/>
              </a:rPr>
              <a:t>UCare’s</a:t>
            </a:r>
            <a:r>
              <a:rPr lang="en-US" sz="800" dirty="0">
                <a:solidFill>
                  <a:srgbClr val="00205B"/>
                </a:solidFill>
                <a:latin typeface="Verdana"/>
              </a:rPr>
              <a:t> Minnesota Senior Health Options (MSHO) (HMO D-SNP) </a:t>
            </a:r>
          </a:p>
        </p:txBody>
      </p:sp>
    </p:spTree>
    <p:extLst>
      <p:ext uri="{BB962C8B-B14F-4D97-AF65-F5344CB8AC3E}">
        <p14:creationId xmlns:p14="http://schemas.microsoft.com/office/powerpoint/2010/main" val="412125952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78414C7-B227-DD43-9595-A7612E9635A1}"/>
              </a:ext>
            </a:extLst>
          </p:cNvPr>
          <p:cNvSpPr>
            <a:spLocks noGrp="1"/>
          </p:cNvSpPr>
          <p:nvPr>
            <p:ph type="sldNum" sz="quarter" idx="12"/>
          </p:nvPr>
        </p:nvSpPr>
        <p:spPr/>
        <p:txBody>
          <a:bodyPr/>
          <a:lstStyle/>
          <a:p>
            <a:pPr>
              <a:defRPr/>
            </a:pPr>
            <a:fld id="{1FC4B0FD-5F77-433D-950B-A15A779E50E4}" type="slidenum">
              <a:rPr lang="en-US" sz="1050">
                <a:solidFill>
                  <a:srgbClr val="00205B"/>
                </a:solidFill>
              </a:rPr>
              <a:pPr>
                <a:defRPr/>
              </a:pPr>
              <a:t>126</a:t>
            </a:fld>
            <a:endParaRPr lang="en-US" sz="1050">
              <a:solidFill>
                <a:srgbClr val="00205B"/>
              </a:solidFill>
            </a:endParaRPr>
          </a:p>
        </p:txBody>
      </p:sp>
      <p:sp>
        <p:nvSpPr>
          <p:cNvPr id="10" name="Subtitle 9">
            <a:extLst>
              <a:ext uri="{FF2B5EF4-FFF2-40B4-BE49-F238E27FC236}">
                <a16:creationId xmlns:a16="http://schemas.microsoft.com/office/drawing/2014/main" id="{9A4F4334-6EAE-BD4C-B824-569139F0F195}"/>
              </a:ext>
            </a:extLst>
          </p:cNvPr>
          <p:cNvSpPr>
            <a:spLocks noGrp="1"/>
          </p:cNvSpPr>
          <p:nvPr>
            <p:ph type="subTitle" idx="1"/>
          </p:nvPr>
        </p:nvSpPr>
        <p:spPr>
          <a:xfrm>
            <a:off x="4245440" y="2145829"/>
            <a:ext cx="5860498" cy="4111481"/>
          </a:xfrm>
        </p:spPr>
        <p:txBody>
          <a:bodyPr anchor="t">
            <a:normAutofit lnSpcReduction="10000"/>
          </a:bodyPr>
          <a:lstStyle/>
          <a:p>
            <a:pPr marL="285750" indent="-285750">
              <a:lnSpc>
                <a:spcPct val="100000"/>
              </a:lnSpc>
              <a:spcAft>
                <a:spcPts val="1800"/>
              </a:spcAft>
              <a:buFont typeface="Arial" panose="020B0604020202020204" pitchFamily="34" charset="0"/>
              <a:buChar char="•"/>
            </a:pPr>
            <a:r>
              <a:rPr lang="en-US" sz="1600" dirty="0">
                <a:solidFill>
                  <a:srgbClr val="002060"/>
                </a:solidFill>
              </a:rPr>
              <a:t>Identify members at risk of losing eligibility</a:t>
            </a:r>
          </a:p>
          <a:p>
            <a:pPr marL="285750" indent="-285750">
              <a:lnSpc>
                <a:spcPct val="100000"/>
              </a:lnSpc>
              <a:spcAft>
                <a:spcPts val="1800"/>
              </a:spcAft>
              <a:buFont typeface="Arial" panose="020B0604020202020204" pitchFamily="34" charset="0"/>
              <a:buChar char="•"/>
            </a:pPr>
            <a:r>
              <a:rPr lang="en-US" sz="1600" dirty="0">
                <a:solidFill>
                  <a:srgbClr val="002060"/>
                </a:solidFill>
              </a:rPr>
              <a:t>Contact members to remind them to complete their Medicaid renewal forms and Account Validation Services (AVS) release form</a:t>
            </a:r>
          </a:p>
          <a:p>
            <a:pPr marL="285750" indent="-285750">
              <a:lnSpc>
                <a:spcPct val="100000"/>
              </a:lnSpc>
              <a:spcAft>
                <a:spcPts val="1800"/>
              </a:spcAft>
              <a:buFont typeface="Arial" panose="020B0604020202020204" pitchFamily="34" charset="0"/>
              <a:buChar char="•"/>
            </a:pPr>
            <a:r>
              <a:rPr lang="en-US" sz="1600" dirty="0">
                <a:solidFill>
                  <a:srgbClr val="002060"/>
                </a:solidFill>
              </a:rPr>
              <a:t>Help with completing forms when needed</a:t>
            </a:r>
          </a:p>
          <a:p>
            <a:pPr marL="285750" indent="-285750">
              <a:lnSpc>
                <a:spcPct val="100000"/>
              </a:lnSpc>
              <a:spcAft>
                <a:spcPts val="1800"/>
              </a:spcAft>
              <a:buFont typeface="Arial" panose="020B0604020202020204" pitchFamily="34" charset="0"/>
              <a:buChar char="•"/>
            </a:pPr>
            <a:r>
              <a:rPr lang="en-US" sz="1600" dirty="0">
                <a:solidFill>
                  <a:srgbClr val="002060"/>
                </a:solidFill>
              </a:rPr>
              <a:t>Work with county financial workers and case managers</a:t>
            </a:r>
          </a:p>
          <a:p>
            <a:pPr marL="285750" indent="-285750">
              <a:lnSpc>
                <a:spcPct val="100000"/>
              </a:lnSpc>
              <a:spcAft>
                <a:spcPts val="1800"/>
              </a:spcAft>
              <a:buFont typeface="Arial" panose="020B0604020202020204" pitchFamily="34" charset="0"/>
              <a:buChar char="•"/>
            </a:pPr>
            <a:r>
              <a:rPr lang="en-US" sz="1600" dirty="0">
                <a:solidFill>
                  <a:srgbClr val="002060"/>
                </a:solidFill>
              </a:rPr>
              <a:t>Direct members to correct resources</a:t>
            </a:r>
          </a:p>
          <a:p>
            <a:pPr marL="285750" indent="-285750">
              <a:lnSpc>
                <a:spcPct val="100000"/>
              </a:lnSpc>
              <a:spcAft>
                <a:spcPts val="1800"/>
              </a:spcAft>
              <a:buFont typeface="Arial" panose="020B0604020202020204" pitchFamily="34" charset="0"/>
              <a:buChar char="•"/>
            </a:pPr>
            <a:r>
              <a:rPr lang="en-US" sz="1600" dirty="0">
                <a:solidFill>
                  <a:srgbClr val="002060"/>
                </a:solidFill>
              </a:rPr>
              <a:t>Educate members about benefits and provider network</a:t>
            </a:r>
          </a:p>
        </p:txBody>
      </p:sp>
      <p:sp>
        <p:nvSpPr>
          <p:cNvPr id="9" name="Title 8">
            <a:extLst>
              <a:ext uri="{FF2B5EF4-FFF2-40B4-BE49-F238E27FC236}">
                <a16:creationId xmlns:a16="http://schemas.microsoft.com/office/drawing/2014/main" id="{C867D81A-5D3B-A946-9893-7866AD83CA28}"/>
              </a:ext>
            </a:extLst>
          </p:cNvPr>
          <p:cNvSpPr>
            <a:spLocks noGrp="1"/>
          </p:cNvSpPr>
          <p:nvPr>
            <p:ph type="ctrTitle"/>
          </p:nvPr>
        </p:nvSpPr>
        <p:spPr>
          <a:xfrm>
            <a:off x="4497110" y="-609235"/>
            <a:ext cx="7260617" cy="2330646"/>
          </a:xfrm>
        </p:spPr>
        <p:txBody>
          <a:bodyPr/>
          <a:lstStyle/>
          <a:p>
            <a:r>
              <a:rPr lang="en-US" dirty="0">
                <a:solidFill>
                  <a:srgbClr val="002060"/>
                </a:solidFill>
              </a:rPr>
              <a:t>Keep Your Coverage specialists can:</a:t>
            </a:r>
          </a:p>
        </p:txBody>
      </p:sp>
      <p:sp>
        <p:nvSpPr>
          <p:cNvPr id="11" name="Footer Placeholder 13">
            <a:extLst>
              <a:ext uri="{FF2B5EF4-FFF2-40B4-BE49-F238E27FC236}">
                <a16:creationId xmlns:a16="http://schemas.microsoft.com/office/drawing/2014/main" id="{91472E14-E80C-864A-868B-5151D5C11E4B}"/>
              </a:ext>
            </a:extLst>
          </p:cNvPr>
          <p:cNvSpPr txBox="1">
            <a:spLocks/>
          </p:cNvSpPr>
          <p:nvPr/>
        </p:nvSpPr>
        <p:spPr>
          <a:xfrm>
            <a:off x="1645159" y="6455675"/>
            <a:ext cx="4653482" cy="293437"/>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800" dirty="0" err="1">
                <a:solidFill>
                  <a:srgbClr val="00205B"/>
                </a:solidFill>
                <a:latin typeface="Verdana"/>
              </a:rPr>
              <a:t>UCare’s</a:t>
            </a:r>
            <a:r>
              <a:rPr lang="en-US" sz="800" dirty="0">
                <a:solidFill>
                  <a:srgbClr val="00205B"/>
                </a:solidFill>
                <a:latin typeface="Verdana"/>
              </a:rPr>
              <a:t> Minnesota Senior Health Options (MSHO) (HMO D-SNP) </a:t>
            </a:r>
          </a:p>
        </p:txBody>
      </p:sp>
    </p:spTree>
    <p:extLst>
      <p:ext uri="{BB962C8B-B14F-4D97-AF65-F5344CB8AC3E}">
        <p14:creationId xmlns:p14="http://schemas.microsoft.com/office/powerpoint/2010/main" val="12509238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9FE6ED2-3469-B842-AAE4-BE75F0249E21}"/>
              </a:ext>
            </a:extLst>
          </p:cNvPr>
          <p:cNvSpPr>
            <a:spLocks noGrp="1"/>
          </p:cNvSpPr>
          <p:nvPr>
            <p:ph type="title"/>
          </p:nvPr>
        </p:nvSpPr>
        <p:spPr>
          <a:xfrm>
            <a:off x="237545" y="-69522"/>
            <a:ext cx="7805938" cy="1325563"/>
          </a:xfrm>
        </p:spPr>
        <p:txBody>
          <a:bodyPr>
            <a:normAutofit/>
          </a:bodyPr>
          <a:lstStyle/>
          <a:p>
            <a:r>
              <a:rPr lang="en-US" dirty="0">
                <a:solidFill>
                  <a:srgbClr val="002060"/>
                </a:solidFill>
              </a:rPr>
              <a:t>Make referrals to UCare’s SNP Plans</a:t>
            </a:r>
          </a:p>
        </p:txBody>
      </p:sp>
      <p:sp>
        <p:nvSpPr>
          <p:cNvPr id="5" name="Slide Number Placeholder 4"/>
          <p:cNvSpPr>
            <a:spLocks noGrp="1"/>
          </p:cNvSpPr>
          <p:nvPr>
            <p:ph type="sldNum" sz="quarter" idx="12"/>
          </p:nvPr>
        </p:nvSpPr>
        <p:spPr/>
        <p:txBody>
          <a:bodyPr/>
          <a:lstStyle/>
          <a:p>
            <a:pPr>
              <a:defRPr/>
            </a:pPr>
            <a:fld id="{1FC4B0FD-5F77-433D-950B-A15A779E50E4}" type="slidenum">
              <a:rPr lang="en-US" sz="1050">
                <a:solidFill>
                  <a:srgbClr val="FFFFFF"/>
                </a:solidFill>
                <a:latin typeface="Verdana" panose="020B0604030504040204" pitchFamily="34" charset="0"/>
                <a:ea typeface="Verdana" panose="020B0604030504040204" pitchFamily="34" charset="0"/>
              </a:rPr>
              <a:pPr>
                <a:defRPr/>
              </a:pPr>
              <a:t>127</a:t>
            </a:fld>
            <a:endParaRPr lang="en-US" sz="1050">
              <a:solidFill>
                <a:srgbClr val="FFFFFF"/>
              </a:solidFill>
              <a:latin typeface="Verdana" panose="020B0604030504040204" pitchFamily="34" charset="0"/>
              <a:ea typeface="Verdana" panose="020B0604030504040204" pitchFamily="34" charset="0"/>
            </a:endParaRPr>
          </a:p>
        </p:txBody>
      </p:sp>
      <p:sp>
        <p:nvSpPr>
          <p:cNvPr id="15" name="Content Placeholder 8">
            <a:extLst>
              <a:ext uri="{FF2B5EF4-FFF2-40B4-BE49-F238E27FC236}">
                <a16:creationId xmlns:a16="http://schemas.microsoft.com/office/drawing/2014/main" id="{FDCEBC86-F3ED-4642-A471-2495CAEF4977}"/>
              </a:ext>
            </a:extLst>
          </p:cNvPr>
          <p:cNvSpPr>
            <a:spLocks noGrp="1"/>
          </p:cNvSpPr>
          <p:nvPr>
            <p:ph idx="1"/>
          </p:nvPr>
        </p:nvSpPr>
        <p:spPr>
          <a:xfrm>
            <a:off x="3367732" y="2264731"/>
            <a:ext cx="7053642" cy="3499127"/>
          </a:xfrm>
        </p:spPr>
        <p:txBody>
          <a:bodyPr>
            <a:normAutofit fontScale="92500"/>
          </a:bodyPr>
          <a:lstStyle/>
          <a:p>
            <a:pPr>
              <a:lnSpc>
                <a:spcPct val="100000"/>
              </a:lnSpc>
            </a:pPr>
            <a:r>
              <a:rPr lang="en-US" sz="1800" b="1" dirty="0">
                <a:solidFill>
                  <a:srgbClr val="002060"/>
                </a:solidFill>
              </a:rPr>
              <a:t>Enroll online</a:t>
            </a:r>
          </a:p>
          <a:p>
            <a:pPr>
              <a:lnSpc>
                <a:spcPct val="100000"/>
              </a:lnSpc>
            </a:pPr>
            <a:r>
              <a:rPr lang="en-US" dirty="0">
                <a:solidFill>
                  <a:srgbClr val="002060"/>
                </a:solidFill>
              </a:rPr>
              <a:t>Visit </a:t>
            </a:r>
            <a:r>
              <a:rPr lang="en-US" b="1" dirty="0" err="1">
                <a:solidFill>
                  <a:srgbClr val="002060"/>
                </a:solidFill>
              </a:rPr>
              <a:t>ucare.org</a:t>
            </a:r>
            <a:r>
              <a:rPr lang="en-US" b="1" dirty="0">
                <a:solidFill>
                  <a:srgbClr val="002060"/>
                </a:solidFill>
              </a:rPr>
              <a:t> </a:t>
            </a:r>
            <a:r>
              <a:rPr lang="en-US" dirty="0">
                <a:solidFill>
                  <a:srgbClr val="002060"/>
                </a:solidFill>
              </a:rPr>
              <a:t>to share enrollment materials with applicants and </a:t>
            </a:r>
            <a:br>
              <a:rPr lang="en-US" dirty="0">
                <a:solidFill>
                  <a:srgbClr val="002060"/>
                </a:solidFill>
              </a:rPr>
            </a:br>
            <a:r>
              <a:rPr lang="en-US" dirty="0">
                <a:solidFill>
                  <a:srgbClr val="002060"/>
                </a:solidFill>
              </a:rPr>
              <a:t>submit enrollment requests. </a:t>
            </a:r>
          </a:p>
          <a:p>
            <a:pPr>
              <a:lnSpc>
                <a:spcPct val="100000"/>
              </a:lnSpc>
              <a:spcBef>
                <a:spcPts val="2400"/>
              </a:spcBef>
            </a:pPr>
            <a:r>
              <a:rPr lang="en-US" sz="1800" b="1" dirty="0">
                <a:solidFill>
                  <a:srgbClr val="002060"/>
                </a:solidFill>
              </a:rPr>
              <a:t>Enroll by phone</a:t>
            </a:r>
          </a:p>
          <a:p>
            <a:pPr>
              <a:lnSpc>
                <a:spcPct val="100000"/>
              </a:lnSpc>
              <a:spcAft>
                <a:spcPts val="1200"/>
              </a:spcAft>
            </a:pPr>
            <a:r>
              <a:rPr lang="en-US" dirty="0">
                <a:solidFill>
                  <a:srgbClr val="002060"/>
                </a:solidFill>
              </a:rPr>
              <a:t>Prospective members may call a licensed agent to enroll at </a:t>
            </a:r>
            <a:br>
              <a:rPr lang="en-US" dirty="0">
                <a:solidFill>
                  <a:srgbClr val="002060"/>
                </a:solidFill>
              </a:rPr>
            </a:br>
            <a:r>
              <a:rPr lang="en-US" b="1" dirty="0">
                <a:solidFill>
                  <a:srgbClr val="002060"/>
                </a:solidFill>
              </a:rPr>
              <a:t>1-800-707-1711 </a:t>
            </a:r>
            <a:r>
              <a:rPr lang="en-US" dirty="0">
                <a:solidFill>
                  <a:srgbClr val="002060"/>
                </a:solidFill>
              </a:rPr>
              <a:t>(TTY </a:t>
            </a:r>
            <a:r>
              <a:rPr lang="en-US" b="1" dirty="0">
                <a:solidFill>
                  <a:srgbClr val="002060"/>
                </a:solidFill>
              </a:rPr>
              <a:t>1-800-688-2534</a:t>
            </a:r>
            <a:r>
              <a:rPr lang="en-US" dirty="0">
                <a:solidFill>
                  <a:srgbClr val="002060"/>
                </a:solidFill>
              </a:rPr>
              <a:t>); 8 am – 5 pm, Monday – Friday </a:t>
            </a:r>
          </a:p>
          <a:p>
            <a:pPr>
              <a:lnSpc>
                <a:spcPct val="100000"/>
              </a:lnSpc>
            </a:pPr>
            <a:r>
              <a:rPr lang="en-US" sz="1800" b="1" dirty="0">
                <a:solidFill>
                  <a:srgbClr val="002060"/>
                </a:solidFill>
              </a:rPr>
              <a:t>Enroll by mail</a:t>
            </a:r>
          </a:p>
          <a:p>
            <a:r>
              <a:rPr lang="en-US" dirty="0">
                <a:solidFill>
                  <a:srgbClr val="002060"/>
                </a:solidFill>
              </a:rPr>
              <a:t>Send a secure email to </a:t>
            </a:r>
            <a:r>
              <a:rPr lang="en-US" dirty="0" err="1">
                <a:solidFill>
                  <a:srgbClr val="002060"/>
                </a:solidFill>
              </a:rPr>
              <a:t>UCare’s</a:t>
            </a:r>
            <a:r>
              <a:rPr lang="en-US" dirty="0">
                <a:solidFill>
                  <a:srgbClr val="002060"/>
                </a:solidFill>
              </a:rPr>
              <a:t> licensed agents at </a:t>
            </a:r>
            <a:r>
              <a:rPr lang="en-US" b="1" dirty="0">
                <a:solidFill>
                  <a:srgbClr val="002060"/>
                </a:solidFill>
                <a:hlinkClick r:id="rId3">
                  <a:extLst>
                    <a:ext uri="{A12FA001-AC4F-418D-AE19-62706E023703}">
                      <ahyp:hlinkClr xmlns:ahyp="http://schemas.microsoft.com/office/drawing/2018/hyperlinkcolor" val="tx"/>
                    </a:ext>
                  </a:extLst>
                </a:hlinkClick>
              </a:rPr>
              <a:t>SNPSales@ucare.org</a:t>
            </a:r>
            <a:r>
              <a:rPr lang="en-US" dirty="0">
                <a:solidFill>
                  <a:srgbClr val="002060"/>
                </a:solidFill>
              </a:rPr>
              <a:t>. We’ll phone potential members at their request or mail them an enrollment packet. And share our brochures with business reply cards to make it easy to request enrollment materials by mail. </a:t>
            </a:r>
          </a:p>
          <a:p>
            <a:endParaRPr lang="en-US" dirty="0"/>
          </a:p>
        </p:txBody>
      </p:sp>
      <p:pic>
        <p:nvPicPr>
          <p:cNvPr id="17" name="Graphic 16">
            <a:extLst>
              <a:ext uri="{FF2B5EF4-FFF2-40B4-BE49-F238E27FC236}">
                <a16:creationId xmlns:a16="http://schemas.microsoft.com/office/drawing/2014/main" id="{8131B037-212F-FB43-822B-A09B7D54F8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586561" y="3402467"/>
            <a:ext cx="851239" cy="851239"/>
          </a:xfrm>
          <a:prstGeom prst="rect">
            <a:avLst/>
          </a:prstGeom>
        </p:spPr>
      </p:pic>
      <p:pic>
        <p:nvPicPr>
          <p:cNvPr id="18" name="Graphic 17">
            <a:extLst>
              <a:ext uri="{FF2B5EF4-FFF2-40B4-BE49-F238E27FC236}">
                <a16:creationId xmlns:a16="http://schemas.microsoft.com/office/drawing/2014/main" id="{DB708B1C-21E6-9945-8525-3B1932A4CF5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488976" y="4909218"/>
            <a:ext cx="942527" cy="491752"/>
          </a:xfrm>
          <a:prstGeom prst="rect">
            <a:avLst/>
          </a:prstGeom>
        </p:spPr>
      </p:pic>
      <p:pic>
        <p:nvPicPr>
          <p:cNvPr id="19" name="Graphic 18">
            <a:extLst>
              <a:ext uri="{FF2B5EF4-FFF2-40B4-BE49-F238E27FC236}">
                <a16:creationId xmlns:a16="http://schemas.microsoft.com/office/drawing/2014/main" id="{9ECE461E-76E6-5C46-B4BB-206A7EF085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488976" y="2270501"/>
            <a:ext cx="886795" cy="681161"/>
          </a:xfrm>
          <a:prstGeom prst="rect">
            <a:avLst/>
          </a:prstGeom>
        </p:spPr>
      </p:pic>
      <p:sp>
        <p:nvSpPr>
          <p:cNvPr id="21" name="Footer Placeholder 13">
            <a:extLst>
              <a:ext uri="{FF2B5EF4-FFF2-40B4-BE49-F238E27FC236}">
                <a16:creationId xmlns:a16="http://schemas.microsoft.com/office/drawing/2014/main" id="{BB55F7EE-8B50-B347-BAEE-98B6DB3C4CB7}"/>
              </a:ext>
            </a:extLst>
          </p:cNvPr>
          <p:cNvSpPr txBox="1">
            <a:spLocks/>
          </p:cNvSpPr>
          <p:nvPr/>
        </p:nvSpPr>
        <p:spPr>
          <a:xfrm>
            <a:off x="1645159" y="6455675"/>
            <a:ext cx="4653482" cy="293437"/>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800" dirty="0">
              <a:solidFill>
                <a:schemeClr val="bg1"/>
              </a:solidFill>
            </a:endParaRPr>
          </a:p>
        </p:txBody>
      </p:sp>
    </p:spTree>
    <p:extLst>
      <p:ext uri="{BB962C8B-B14F-4D97-AF65-F5344CB8AC3E}">
        <p14:creationId xmlns:p14="http://schemas.microsoft.com/office/powerpoint/2010/main" val="12206927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938399-6415-F106-AF13-5C32C526E986}"/>
              </a:ext>
            </a:extLst>
          </p:cNvPr>
          <p:cNvSpPr>
            <a:spLocks noGrp="1"/>
          </p:cNvSpPr>
          <p:nvPr>
            <p:ph type="sldNum" sz="quarter" idx="12"/>
          </p:nvPr>
        </p:nvSpPr>
        <p:spPr/>
        <p:txBody>
          <a:bodyPr/>
          <a:lstStyle/>
          <a:p>
            <a:fld id="{1FC4B0FD-5F77-433D-950B-A15A779E50E4}" type="slidenum">
              <a:rPr lang="en-US" smtClean="0"/>
              <a:pPr/>
              <a:t>128</a:t>
            </a:fld>
            <a:endParaRPr lang="en-US" dirty="0"/>
          </a:p>
        </p:txBody>
      </p:sp>
      <p:sp>
        <p:nvSpPr>
          <p:cNvPr id="3" name="Subtitle 2">
            <a:extLst>
              <a:ext uri="{FF2B5EF4-FFF2-40B4-BE49-F238E27FC236}">
                <a16:creationId xmlns:a16="http://schemas.microsoft.com/office/drawing/2014/main" id="{78B6EEE0-7C83-1565-2F40-3127B55F696B}"/>
              </a:ext>
            </a:extLst>
          </p:cNvPr>
          <p:cNvSpPr>
            <a:spLocks noGrp="1"/>
          </p:cNvSpPr>
          <p:nvPr>
            <p:ph type="subTitle" idx="1"/>
          </p:nvPr>
        </p:nvSpPr>
        <p:spPr>
          <a:xfrm>
            <a:off x="2317746" y="5198207"/>
            <a:ext cx="7612023" cy="420160"/>
          </a:xfrm>
        </p:spPr>
        <p:txBody>
          <a:bodyPr/>
          <a:lstStyle/>
          <a:p>
            <a:r>
              <a:rPr lang="en-US" dirty="0">
                <a:solidFill>
                  <a:srgbClr val="002060"/>
                </a:solidFill>
              </a:rPr>
              <a:t>Please take a moment to provide your feedback: </a:t>
            </a:r>
            <a:r>
              <a:rPr lang="en-US" dirty="0">
                <a:hlinkClick r:id="rId3"/>
              </a:rPr>
              <a:t>CEU Survey</a:t>
            </a:r>
            <a:endParaRPr lang="en-US" dirty="0"/>
          </a:p>
        </p:txBody>
      </p:sp>
      <p:sp>
        <p:nvSpPr>
          <p:cNvPr id="4" name="Title 3">
            <a:extLst>
              <a:ext uri="{FF2B5EF4-FFF2-40B4-BE49-F238E27FC236}">
                <a16:creationId xmlns:a16="http://schemas.microsoft.com/office/drawing/2014/main" id="{C666FBA2-B3A6-4225-9674-139EEF7FE36E}"/>
              </a:ext>
            </a:extLst>
          </p:cNvPr>
          <p:cNvSpPr>
            <a:spLocks noGrp="1"/>
          </p:cNvSpPr>
          <p:nvPr>
            <p:ph type="ctrTitle"/>
          </p:nvPr>
        </p:nvSpPr>
        <p:spPr/>
        <p:txBody>
          <a:bodyPr/>
          <a:lstStyle/>
          <a:p>
            <a:r>
              <a:rPr lang="en-US" dirty="0">
                <a:solidFill>
                  <a:srgbClr val="002060"/>
                </a:solidFill>
              </a:rPr>
              <a:t>Thank you for attending!</a:t>
            </a:r>
          </a:p>
        </p:txBody>
      </p:sp>
    </p:spTree>
    <p:extLst>
      <p:ext uri="{BB962C8B-B14F-4D97-AF65-F5344CB8AC3E}">
        <p14:creationId xmlns:p14="http://schemas.microsoft.com/office/powerpoint/2010/main" val="3704808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05AF1-623C-4E09-AB5D-8DD0571489F6}"/>
              </a:ext>
            </a:extLst>
          </p:cNvPr>
          <p:cNvSpPr>
            <a:spLocks noGrp="1"/>
          </p:cNvSpPr>
          <p:nvPr>
            <p:ph type="title"/>
          </p:nvPr>
        </p:nvSpPr>
        <p:spPr>
          <a:xfrm>
            <a:off x="5920169" y="1152771"/>
            <a:ext cx="5431971" cy="846301"/>
          </a:xfrm>
        </p:spPr>
        <p:txBody>
          <a:bodyPr/>
          <a:lstStyle/>
          <a:p>
            <a:r>
              <a:rPr lang="en-US" dirty="0"/>
              <a:t>neuromodulation</a:t>
            </a:r>
          </a:p>
        </p:txBody>
      </p:sp>
      <p:sp>
        <p:nvSpPr>
          <p:cNvPr id="4" name="Date Placeholder 3">
            <a:extLst>
              <a:ext uri="{FF2B5EF4-FFF2-40B4-BE49-F238E27FC236}">
                <a16:creationId xmlns:a16="http://schemas.microsoft.com/office/drawing/2014/main" id="{7FDC0E0A-2715-4BF9-8659-0ED8629BA242}"/>
              </a:ext>
            </a:extLst>
          </p:cNvPr>
          <p:cNvSpPr>
            <a:spLocks noGrp="1"/>
          </p:cNvSpPr>
          <p:nvPr>
            <p:ph type="dt" sz="half" idx="10"/>
          </p:nvPr>
        </p:nvSpPr>
        <p:spPr>
          <a:xfrm>
            <a:off x="838200" y="6356350"/>
            <a:ext cx="2743200" cy="365125"/>
          </a:xfrm>
        </p:spPr>
        <p:txBody>
          <a:bodyPr/>
          <a:lstStyle/>
          <a:p>
            <a:r>
              <a:rPr lang="en-US" dirty="0"/>
              <a:t>2023</a:t>
            </a:r>
          </a:p>
        </p:txBody>
      </p:sp>
      <p:sp>
        <p:nvSpPr>
          <p:cNvPr id="6" name="Slide Number Placeholder 5">
            <a:extLst>
              <a:ext uri="{FF2B5EF4-FFF2-40B4-BE49-F238E27FC236}">
                <a16:creationId xmlns:a16="http://schemas.microsoft.com/office/drawing/2014/main" id="{BA32F697-D1D4-4B0A-B960-D1869BF8607A}"/>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13</a:t>
            </a:fld>
            <a:endParaRPr lang="en-US" dirty="0"/>
          </a:p>
        </p:txBody>
      </p:sp>
      <p:pic>
        <p:nvPicPr>
          <p:cNvPr id="2050" name="Picture 2" descr="TMS therapy minneapolis neurostar TMS depression therapy">
            <a:extLst>
              <a:ext uri="{FF2B5EF4-FFF2-40B4-BE49-F238E27FC236}">
                <a16:creationId xmlns:a16="http://schemas.microsoft.com/office/drawing/2014/main" id="{37C6257C-1AB7-6D4F-6600-1EDC4094EE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0169" y="2362729"/>
            <a:ext cx="5156682" cy="2903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870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DE7F2-E890-4744-88DD-A75F5E300513}"/>
              </a:ext>
            </a:extLst>
          </p:cNvPr>
          <p:cNvSpPr>
            <a:spLocks noGrp="1"/>
          </p:cNvSpPr>
          <p:nvPr>
            <p:ph type="ctrTitle"/>
          </p:nvPr>
        </p:nvSpPr>
        <p:spPr>
          <a:xfrm>
            <a:off x="6991350" y="2571235"/>
            <a:ext cx="4179570" cy="1715531"/>
          </a:xfrm>
        </p:spPr>
        <p:txBody>
          <a:bodyPr/>
          <a:lstStyle/>
          <a:p>
            <a:r>
              <a:rPr lang="en-US" dirty="0"/>
              <a:t>treatments</a:t>
            </a:r>
          </a:p>
        </p:txBody>
      </p:sp>
    </p:spTree>
    <p:extLst>
      <p:ext uri="{BB962C8B-B14F-4D97-AF65-F5344CB8AC3E}">
        <p14:creationId xmlns:p14="http://schemas.microsoft.com/office/powerpoint/2010/main" val="707789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A2EB3F-4D60-451F-8F45-7D6654D2FCD9}"/>
              </a:ext>
            </a:extLst>
          </p:cNvPr>
          <p:cNvSpPr>
            <a:spLocks noGrp="1"/>
          </p:cNvSpPr>
          <p:nvPr>
            <p:ph type="body" sz="quarter" idx="13"/>
          </p:nvPr>
        </p:nvSpPr>
        <p:spPr>
          <a:xfrm>
            <a:off x="3449988" y="1539101"/>
            <a:ext cx="5433204" cy="365125"/>
          </a:xfrm>
        </p:spPr>
        <p:txBody>
          <a:bodyPr vert="horz" lIns="91440" tIns="45720" rIns="91440" bIns="45720" rtlCol="0" anchor="t">
            <a:normAutofit lnSpcReduction="10000"/>
          </a:bodyPr>
          <a:lstStyle/>
          <a:p>
            <a:r>
              <a:rPr lang="en-US" dirty="0"/>
              <a:t>ELECTROCONVULSIVE THERAPY(ECT)</a:t>
            </a:r>
          </a:p>
        </p:txBody>
      </p:sp>
      <p:sp>
        <p:nvSpPr>
          <p:cNvPr id="4" name="Text Placeholder 3">
            <a:extLst>
              <a:ext uri="{FF2B5EF4-FFF2-40B4-BE49-F238E27FC236}">
                <a16:creationId xmlns:a16="http://schemas.microsoft.com/office/drawing/2014/main" id="{AC1C80FB-53F9-42EE-B1E6-D0F998EC5DFA}"/>
              </a:ext>
            </a:extLst>
          </p:cNvPr>
          <p:cNvSpPr>
            <a:spLocks noGrp="1"/>
          </p:cNvSpPr>
          <p:nvPr>
            <p:ph type="body" sz="quarter" idx="15"/>
          </p:nvPr>
        </p:nvSpPr>
        <p:spPr>
          <a:xfrm>
            <a:off x="3449562" y="1868526"/>
            <a:ext cx="5431971" cy="557950"/>
          </a:xfrm>
        </p:spPr>
        <p:txBody>
          <a:bodyPr>
            <a:normAutofit/>
          </a:bodyPr>
          <a:lstStyle/>
          <a:p>
            <a:r>
              <a:rPr lang="en-US" dirty="0"/>
              <a:t>Best treatment for depression. Original - 1930s</a:t>
            </a:r>
          </a:p>
        </p:txBody>
      </p:sp>
      <p:sp>
        <p:nvSpPr>
          <p:cNvPr id="5" name="Text Placeholder 4">
            <a:extLst>
              <a:ext uri="{FF2B5EF4-FFF2-40B4-BE49-F238E27FC236}">
                <a16:creationId xmlns:a16="http://schemas.microsoft.com/office/drawing/2014/main" id="{E81BA2B5-6A90-4204-ABDD-7183FBB03A02}"/>
              </a:ext>
            </a:extLst>
          </p:cNvPr>
          <p:cNvSpPr>
            <a:spLocks noGrp="1"/>
          </p:cNvSpPr>
          <p:nvPr>
            <p:ph type="body" sz="quarter" idx="23"/>
          </p:nvPr>
        </p:nvSpPr>
        <p:spPr>
          <a:xfrm>
            <a:off x="3447414" y="2638897"/>
            <a:ext cx="6269747" cy="365125"/>
          </a:xfrm>
        </p:spPr>
        <p:txBody>
          <a:bodyPr>
            <a:noAutofit/>
          </a:bodyPr>
          <a:lstStyle/>
          <a:p>
            <a:r>
              <a:rPr lang="en-US" dirty="0"/>
              <a:t>TRANSCRANIAL MAGNETIC STIMULATION (TMS)</a:t>
            </a:r>
          </a:p>
        </p:txBody>
      </p:sp>
      <p:sp>
        <p:nvSpPr>
          <p:cNvPr id="6" name="Text Placeholder 5">
            <a:extLst>
              <a:ext uri="{FF2B5EF4-FFF2-40B4-BE49-F238E27FC236}">
                <a16:creationId xmlns:a16="http://schemas.microsoft.com/office/drawing/2014/main" id="{7E7D4C34-22A0-4D54-A07D-E1E9A11463E5}"/>
              </a:ext>
            </a:extLst>
          </p:cNvPr>
          <p:cNvSpPr>
            <a:spLocks noGrp="1"/>
          </p:cNvSpPr>
          <p:nvPr>
            <p:ph type="body" sz="quarter" idx="24"/>
          </p:nvPr>
        </p:nvSpPr>
        <p:spPr>
          <a:xfrm>
            <a:off x="3449562" y="2968322"/>
            <a:ext cx="5431971" cy="557950"/>
          </a:xfrm>
        </p:spPr>
        <p:txBody>
          <a:bodyPr/>
          <a:lstStyle/>
          <a:p>
            <a:r>
              <a:rPr lang="en-US" dirty="0"/>
              <a:t>FDA approved in 2008. Like ECT without seizure. </a:t>
            </a:r>
          </a:p>
        </p:txBody>
      </p:sp>
      <p:sp>
        <p:nvSpPr>
          <p:cNvPr id="7" name="Text Placeholder 6">
            <a:extLst>
              <a:ext uri="{FF2B5EF4-FFF2-40B4-BE49-F238E27FC236}">
                <a16:creationId xmlns:a16="http://schemas.microsoft.com/office/drawing/2014/main" id="{301D392D-FB66-47A0-B628-5ADE822A2CFF}"/>
              </a:ext>
            </a:extLst>
          </p:cNvPr>
          <p:cNvSpPr>
            <a:spLocks noGrp="1"/>
          </p:cNvSpPr>
          <p:nvPr>
            <p:ph type="body" sz="quarter" idx="25"/>
          </p:nvPr>
        </p:nvSpPr>
        <p:spPr>
          <a:xfrm>
            <a:off x="3449988" y="3738693"/>
            <a:ext cx="7599012" cy="365125"/>
          </a:xfrm>
        </p:spPr>
        <p:txBody>
          <a:bodyPr>
            <a:normAutofit lnSpcReduction="10000"/>
          </a:bodyPr>
          <a:lstStyle/>
          <a:p>
            <a:r>
              <a:rPr lang="en-US" dirty="0"/>
              <a:t>TRANSCRANIAL DIRECT CURRENT STIMULATION (</a:t>
            </a:r>
            <a:r>
              <a:rPr lang="en-US" dirty="0" err="1"/>
              <a:t>tDCS</a:t>
            </a:r>
            <a:r>
              <a:rPr lang="en-US" dirty="0"/>
              <a:t>) </a:t>
            </a:r>
          </a:p>
        </p:txBody>
      </p:sp>
      <p:sp>
        <p:nvSpPr>
          <p:cNvPr id="8" name="Text Placeholder 7">
            <a:extLst>
              <a:ext uri="{FF2B5EF4-FFF2-40B4-BE49-F238E27FC236}">
                <a16:creationId xmlns:a16="http://schemas.microsoft.com/office/drawing/2014/main" id="{51C26CE0-2506-4B44-A26F-C12BFA5B18B5}"/>
              </a:ext>
            </a:extLst>
          </p:cNvPr>
          <p:cNvSpPr>
            <a:spLocks noGrp="1"/>
          </p:cNvSpPr>
          <p:nvPr>
            <p:ph type="body" sz="quarter" idx="26"/>
          </p:nvPr>
        </p:nvSpPr>
        <p:spPr>
          <a:xfrm>
            <a:off x="3449562" y="4068118"/>
            <a:ext cx="5431971" cy="557950"/>
          </a:xfrm>
        </p:spPr>
        <p:txBody>
          <a:bodyPr/>
          <a:lstStyle/>
          <a:p>
            <a:r>
              <a:rPr lang="en-US" dirty="0"/>
              <a:t>Weakest evidence. At home use. </a:t>
            </a:r>
          </a:p>
        </p:txBody>
      </p:sp>
      <p:sp>
        <p:nvSpPr>
          <p:cNvPr id="9" name="Text Placeholder 8">
            <a:extLst>
              <a:ext uri="{FF2B5EF4-FFF2-40B4-BE49-F238E27FC236}">
                <a16:creationId xmlns:a16="http://schemas.microsoft.com/office/drawing/2014/main" id="{868F40F8-BF35-45E9-B3DD-5436362D746E}"/>
              </a:ext>
            </a:extLst>
          </p:cNvPr>
          <p:cNvSpPr>
            <a:spLocks noGrp="1"/>
          </p:cNvSpPr>
          <p:nvPr>
            <p:ph type="body" sz="quarter" idx="27"/>
          </p:nvPr>
        </p:nvSpPr>
        <p:spPr>
          <a:xfrm>
            <a:off x="3447840" y="4838490"/>
            <a:ext cx="5433204" cy="365125"/>
          </a:xfrm>
        </p:spPr>
        <p:txBody>
          <a:bodyPr>
            <a:normAutofit lnSpcReduction="10000"/>
          </a:bodyPr>
          <a:lstStyle/>
          <a:p>
            <a:r>
              <a:rPr lang="en-US" dirty="0"/>
              <a:t>VAGAL NERVE STIMULATION (VNS)</a:t>
            </a:r>
          </a:p>
        </p:txBody>
      </p:sp>
      <p:sp>
        <p:nvSpPr>
          <p:cNvPr id="10" name="Text Placeholder 9">
            <a:extLst>
              <a:ext uri="{FF2B5EF4-FFF2-40B4-BE49-F238E27FC236}">
                <a16:creationId xmlns:a16="http://schemas.microsoft.com/office/drawing/2014/main" id="{7F39C97C-2DDC-4706-B96C-B02FAE53A426}"/>
              </a:ext>
            </a:extLst>
          </p:cNvPr>
          <p:cNvSpPr>
            <a:spLocks noGrp="1"/>
          </p:cNvSpPr>
          <p:nvPr>
            <p:ph type="body" sz="quarter" idx="28"/>
          </p:nvPr>
        </p:nvSpPr>
        <p:spPr>
          <a:xfrm>
            <a:off x="3447414" y="5167915"/>
            <a:ext cx="5431971" cy="557950"/>
          </a:xfrm>
        </p:spPr>
        <p:txBody>
          <a:bodyPr/>
          <a:lstStyle/>
          <a:p>
            <a:r>
              <a:rPr lang="en-US" dirty="0"/>
              <a:t>Most durable of all treatments.</a:t>
            </a:r>
          </a:p>
        </p:txBody>
      </p:sp>
      <p:sp>
        <p:nvSpPr>
          <p:cNvPr id="20" name="Date Placeholder 19">
            <a:extLst>
              <a:ext uri="{FF2B5EF4-FFF2-40B4-BE49-F238E27FC236}">
                <a16:creationId xmlns:a16="http://schemas.microsoft.com/office/drawing/2014/main" id="{A74D661B-510C-4CF2-BF77-3EAFB649883D}"/>
              </a:ext>
            </a:extLst>
          </p:cNvPr>
          <p:cNvSpPr>
            <a:spLocks noGrp="1"/>
          </p:cNvSpPr>
          <p:nvPr>
            <p:ph type="dt" sz="half" idx="20"/>
          </p:nvPr>
        </p:nvSpPr>
        <p:spPr>
          <a:xfrm>
            <a:off x="5919680" y="6356350"/>
            <a:ext cx="947516" cy="365125"/>
          </a:xfrm>
        </p:spPr>
        <p:txBody>
          <a:bodyPr/>
          <a:lstStyle/>
          <a:p>
            <a:r>
              <a:rPr lang="en-US" dirty="0"/>
              <a:t>2023</a:t>
            </a:r>
          </a:p>
        </p:txBody>
      </p:sp>
      <p:sp>
        <p:nvSpPr>
          <p:cNvPr id="22" name="Slide Number Placeholder 21">
            <a:extLst>
              <a:ext uri="{FF2B5EF4-FFF2-40B4-BE49-F238E27FC236}">
                <a16:creationId xmlns:a16="http://schemas.microsoft.com/office/drawing/2014/main" id="{5D1BD041-3428-4D62-934F-F3FF6D36F90F}"/>
              </a:ext>
            </a:extLst>
          </p:cNvPr>
          <p:cNvSpPr>
            <a:spLocks noGrp="1"/>
          </p:cNvSpPr>
          <p:nvPr>
            <p:ph type="sldNum" sz="quarter" idx="22"/>
          </p:nvPr>
        </p:nvSpPr>
        <p:spPr>
          <a:xfrm>
            <a:off x="10700656" y="6356350"/>
            <a:ext cx="653143" cy="365125"/>
          </a:xfrm>
        </p:spPr>
        <p:txBody>
          <a:bodyPr/>
          <a:lstStyle/>
          <a:p>
            <a:fld id="{B5CEABB6-07DC-46E8-9B57-56EC44A396E5}" type="slidenum">
              <a:rPr lang="en-US" smtClean="0"/>
              <a:pPr/>
              <a:t>15</a:t>
            </a:fld>
            <a:endParaRPr lang="en-US" dirty="0"/>
          </a:p>
        </p:txBody>
      </p:sp>
    </p:spTree>
    <p:extLst>
      <p:ext uri="{BB962C8B-B14F-4D97-AF65-F5344CB8AC3E}">
        <p14:creationId xmlns:p14="http://schemas.microsoft.com/office/powerpoint/2010/main" val="1844941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A2EB3F-4D60-451F-8F45-7D6654D2FCD9}"/>
              </a:ext>
            </a:extLst>
          </p:cNvPr>
          <p:cNvSpPr>
            <a:spLocks noGrp="1"/>
          </p:cNvSpPr>
          <p:nvPr>
            <p:ph type="body" sz="quarter" idx="13"/>
          </p:nvPr>
        </p:nvSpPr>
        <p:spPr>
          <a:xfrm>
            <a:off x="3449988" y="1539101"/>
            <a:ext cx="5433204" cy="365125"/>
          </a:xfrm>
        </p:spPr>
        <p:txBody>
          <a:bodyPr vert="horz" lIns="91440" tIns="45720" rIns="91440" bIns="45720" rtlCol="0" anchor="t">
            <a:normAutofit lnSpcReduction="10000"/>
          </a:bodyPr>
          <a:lstStyle/>
          <a:p>
            <a:r>
              <a:rPr lang="en-US" dirty="0"/>
              <a:t>DEEP BRAIN STIMULATION (DBS)</a:t>
            </a:r>
          </a:p>
        </p:txBody>
      </p:sp>
      <p:sp>
        <p:nvSpPr>
          <p:cNvPr id="4" name="Text Placeholder 3">
            <a:extLst>
              <a:ext uri="{FF2B5EF4-FFF2-40B4-BE49-F238E27FC236}">
                <a16:creationId xmlns:a16="http://schemas.microsoft.com/office/drawing/2014/main" id="{AC1C80FB-53F9-42EE-B1E6-D0F998EC5DFA}"/>
              </a:ext>
            </a:extLst>
          </p:cNvPr>
          <p:cNvSpPr>
            <a:spLocks noGrp="1"/>
          </p:cNvSpPr>
          <p:nvPr>
            <p:ph type="body" sz="quarter" idx="15"/>
          </p:nvPr>
        </p:nvSpPr>
        <p:spPr>
          <a:xfrm>
            <a:off x="3449562" y="1868526"/>
            <a:ext cx="5431971" cy="557950"/>
          </a:xfrm>
        </p:spPr>
        <p:txBody>
          <a:bodyPr>
            <a:normAutofit/>
          </a:bodyPr>
          <a:lstStyle/>
          <a:p>
            <a:r>
              <a:rPr lang="en-US" dirty="0"/>
              <a:t>Inaccessible outside of research studies. </a:t>
            </a:r>
          </a:p>
        </p:txBody>
      </p:sp>
      <p:sp>
        <p:nvSpPr>
          <p:cNvPr id="5" name="Text Placeholder 4">
            <a:extLst>
              <a:ext uri="{FF2B5EF4-FFF2-40B4-BE49-F238E27FC236}">
                <a16:creationId xmlns:a16="http://schemas.microsoft.com/office/drawing/2014/main" id="{E81BA2B5-6A90-4204-ABDD-7183FBB03A02}"/>
              </a:ext>
            </a:extLst>
          </p:cNvPr>
          <p:cNvSpPr>
            <a:spLocks noGrp="1"/>
          </p:cNvSpPr>
          <p:nvPr>
            <p:ph type="body" sz="quarter" idx="23"/>
          </p:nvPr>
        </p:nvSpPr>
        <p:spPr>
          <a:xfrm>
            <a:off x="3447414" y="2638897"/>
            <a:ext cx="6269747" cy="365125"/>
          </a:xfrm>
        </p:spPr>
        <p:txBody>
          <a:bodyPr>
            <a:noAutofit/>
          </a:bodyPr>
          <a:lstStyle/>
          <a:p>
            <a:r>
              <a:rPr lang="en-US" dirty="0"/>
              <a:t>KETAMINE</a:t>
            </a:r>
          </a:p>
        </p:txBody>
      </p:sp>
      <p:sp>
        <p:nvSpPr>
          <p:cNvPr id="6" name="Text Placeholder 5">
            <a:extLst>
              <a:ext uri="{FF2B5EF4-FFF2-40B4-BE49-F238E27FC236}">
                <a16:creationId xmlns:a16="http://schemas.microsoft.com/office/drawing/2014/main" id="{7E7D4C34-22A0-4D54-A07D-E1E9A11463E5}"/>
              </a:ext>
            </a:extLst>
          </p:cNvPr>
          <p:cNvSpPr>
            <a:spLocks noGrp="1"/>
          </p:cNvSpPr>
          <p:nvPr>
            <p:ph type="body" sz="quarter" idx="24"/>
          </p:nvPr>
        </p:nvSpPr>
        <p:spPr>
          <a:xfrm>
            <a:off x="3449562" y="2968322"/>
            <a:ext cx="5431971" cy="557950"/>
          </a:xfrm>
        </p:spPr>
        <p:txBody>
          <a:bodyPr/>
          <a:lstStyle/>
          <a:p>
            <a:r>
              <a:rPr lang="en-US" dirty="0"/>
              <a:t>Old drug repurposed. Fast and effective. </a:t>
            </a:r>
          </a:p>
        </p:txBody>
      </p:sp>
      <p:sp>
        <p:nvSpPr>
          <p:cNvPr id="7" name="Text Placeholder 6">
            <a:extLst>
              <a:ext uri="{FF2B5EF4-FFF2-40B4-BE49-F238E27FC236}">
                <a16:creationId xmlns:a16="http://schemas.microsoft.com/office/drawing/2014/main" id="{301D392D-FB66-47A0-B628-5ADE822A2CFF}"/>
              </a:ext>
            </a:extLst>
          </p:cNvPr>
          <p:cNvSpPr>
            <a:spLocks noGrp="1"/>
          </p:cNvSpPr>
          <p:nvPr>
            <p:ph type="body" sz="quarter" idx="25"/>
          </p:nvPr>
        </p:nvSpPr>
        <p:spPr>
          <a:xfrm>
            <a:off x="3449988" y="3738693"/>
            <a:ext cx="7599012" cy="365125"/>
          </a:xfrm>
        </p:spPr>
        <p:txBody>
          <a:bodyPr>
            <a:normAutofit lnSpcReduction="10000"/>
          </a:bodyPr>
          <a:lstStyle/>
          <a:p>
            <a:r>
              <a:rPr lang="en-US" dirty="0"/>
              <a:t>SPRAVATO</a:t>
            </a:r>
          </a:p>
        </p:txBody>
      </p:sp>
      <p:sp>
        <p:nvSpPr>
          <p:cNvPr id="8" name="Text Placeholder 7">
            <a:extLst>
              <a:ext uri="{FF2B5EF4-FFF2-40B4-BE49-F238E27FC236}">
                <a16:creationId xmlns:a16="http://schemas.microsoft.com/office/drawing/2014/main" id="{51C26CE0-2506-4B44-A26F-C12BFA5B18B5}"/>
              </a:ext>
            </a:extLst>
          </p:cNvPr>
          <p:cNvSpPr>
            <a:spLocks noGrp="1"/>
          </p:cNvSpPr>
          <p:nvPr>
            <p:ph type="body" sz="quarter" idx="26"/>
          </p:nvPr>
        </p:nvSpPr>
        <p:spPr>
          <a:xfrm>
            <a:off x="3449562" y="4068118"/>
            <a:ext cx="6507238" cy="557950"/>
          </a:xfrm>
        </p:spPr>
        <p:txBody>
          <a:bodyPr/>
          <a:lstStyle/>
          <a:p>
            <a:r>
              <a:rPr lang="en-US" dirty="0"/>
              <a:t>2019 FDA approved form of ketamine. Can be less effective than IV ketamine </a:t>
            </a:r>
          </a:p>
        </p:txBody>
      </p:sp>
      <p:sp>
        <p:nvSpPr>
          <p:cNvPr id="9" name="Text Placeholder 8">
            <a:extLst>
              <a:ext uri="{FF2B5EF4-FFF2-40B4-BE49-F238E27FC236}">
                <a16:creationId xmlns:a16="http://schemas.microsoft.com/office/drawing/2014/main" id="{868F40F8-BF35-45E9-B3DD-5436362D746E}"/>
              </a:ext>
            </a:extLst>
          </p:cNvPr>
          <p:cNvSpPr>
            <a:spLocks noGrp="1"/>
          </p:cNvSpPr>
          <p:nvPr>
            <p:ph type="body" sz="quarter" idx="27"/>
          </p:nvPr>
        </p:nvSpPr>
        <p:spPr>
          <a:xfrm>
            <a:off x="3447840" y="4838490"/>
            <a:ext cx="5433204" cy="365125"/>
          </a:xfrm>
        </p:spPr>
        <p:txBody>
          <a:bodyPr>
            <a:normAutofit lnSpcReduction="10000"/>
          </a:bodyPr>
          <a:lstStyle/>
          <a:p>
            <a:r>
              <a:rPr lang="en-US" dirty="0"/>
              <a:t>PSYCHEDELICS</a:t>
            </a:r>
          </a:p>
        </p:txBody>
      </p:sp>
      <p:sp>
        <p:nvSpPr>
          <p:cNvPr id="10" name="Text Placeholder 9">
            <a:extLst>
              <a:ext uri="{FF2B5EF4-FFF2-40B4-BE49-F238E27FC236}">
                <a16:creationId xmlns:a16="http://schemas.microsoft.com/office/drawing/2014/main" id="{7F39C97C-2DDC-4706-B96C-B02FAE53A426}"/>
              </a:ext>
            </a:extLst>
          </p:cNvPr>
          <p:cNvSpPr>
            <a:spLocks noGrp="1"/>
          </p:cNvSpPr>
          <p:nvPr>
            <p:ph type="body" sz="quarter" idx="28"/>
          </p:nvPr>
        </p:nvSpPr>
        <p:spPr>
          <a:xfrm>
            <a:off x="3447414" y="5167915"/>
            <a:ext cx="5431971" cy="557950"/>
          </a:xfrm>
        </p:spPr>
        <p:txBody>
          <a:bodyPr/>
          <a:lstStyle/>
          <a:p>
            <a:r>
              <a:rPr lang="en-US" dirty="0"/>
              <a:t>New frontier. Research study access only </a:t>
            </a:r>
            <a:r>
              <a:rPr lang="en-US"/>
              <a:t>unless underground.</a:t>
            </a:r>
            <a:endParaRPr lang="en-US" dirty="0"/>
          </a:p>
        </p:txBody>
      </p:sp>
      <p:sp>
        <p:nvSpPr>
          <p:cNvPr id="20" name="Date Placeholder 19">
            <a:extLst>
              <a:ext uri="{FF2B5EF4-FFF2-40B4-BE49-F238E27FC236}">
                <a16:creationId xmlns:a16="http://schemas.microsoft.com/office/drawing/2014/main" id="{A74D661B-510C-4CF2-BF77-3EAFB649883D}"/>
              </a:ext>
            </a:extLst>
          </p:cNvPr>
          <p:cNvSpPr>
            <a:spLocks noGrp="1"/>
          </p:cNvSpPr>
          <p:nvPr>
            <p:ph type="dt" sz="half" idx="20"/>
          </p:nvPr>
        </p:nvSpPr>
        <p:spPr>
          <a:xfrm>
            <a:off x="5919680" y="6356350"/>
            <a:ext cx="947516" cy="365125"/>
          </a:xfrm>
        </p:spPr>
        <p:txBody>
          <a:bodyPr/>
          <a:lstStyle/>
          <a:p>
            <a:r>
              <a:rPr lang="en-US" dirty="0"/>
              <a:t>2023</a:t>
            </a:r>
          </a:p>
        </p:txBody>
      </p:sp>
      <p:sp>
        <p:nvSpPr>
          <p:cNvPr id="22" name="Slide Number Placeholder 21">
            <a:extLst>
              <a:ext uri="{FF2B5EF4-FFF2-40B4-BE49-F238E27FC236}">
                <a16:creationId xmlns:a16="http://schemas.microsoft.com/office/drawing/2014/main" id="{5D1BD041-3428-4D62-934F-F3FF6D36F90F}"/>
              </a:ext>
            </a:extLst>
          </p:cNvPr>
          <p:cNvSpPr>
            <a:spLocks noGrp="1"/>
          </p:cNvSpPr>
          <p:nvPr>
            <p:ph type="sldNum" sz="quarter" idx="22"/>
          </p:nvPr>
        </p:nvSpPr>
        <p:spPr>
          <a:xfrm>
            <a:off x="10700656" y="6356350"/>
            <a:ext cx="653143" cy="365125"/>
          </a:xfrm>
        </p:spPr>
        <p:txBody>
          <a:bodyPr/>
          <a:lstStyle/>
          <a:p>
            <a:fld id="{B5CEABB6-07DC-46E8-9B57-56EC44A396E5}" type="slidenum">
              <a:rPr lang="en-US" smtClean="0"/>
              <a:pPr/>
              <a:t>16</a:t>
            </a:fld>
            <a:endParaRPr lang="en-US" dirty="0"/>
          </a:p>
        </p:txBody>
      </p:sp>
    </p:spTree>
    <p:extLst>
      <p:ext uri="{BB962C8B-B14F-4D97-AF65-F5344CB8AC3E}">
        <p14:creationId xmlns:p14="http://schemas.microsoft.com/office/powerpoint/2010/main" val="3338135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99E7BED8-CEBA-755E-C199-13E9A5F103E8}"/>
              </a:ext>
            </a:extLst>
          </p:cNvPr>
          <p:cNvPicPr>
            <a:picLocks noChangeAspect="1"/>
          </p:cNvPicPr>
          <p:nvPr/>
        </p:nvPicPr>
        <p:blipFill>
          <a:blip r:embed="rId3"/>
          <a:stretch>
            <a:fillRect/>
          </a:stretch>
        </p:blipFill>
        <p:spPr>
          <a:xfrm>
            <a:off x="762000" y="406401"/>
            <a:ext cx="4555744" cy="5878380"/>
          </a:xfrm>
          <a:prstGeom prst="rect">
            <a:avLst/>
          </a:prstGeom>
        </p:spPr>
      </p:pic>
      <p:sp>
        <p:nvSpPr>
          <p:cNvPr id="7" name="TextBox 6">
            <a:extLst>
              <a:ext uri="{FF2B5EF4-FFF2-40B4-BE49-F238E27FC236}">
                <a16:creationId xmlns:a16="http://schemas.microsoft.com/office/drawing/2014/main" id="{1891CC25-5200-F485-5E1F-BA3D776B5580}"/>
              </a:ext>
            </a:extLst>
          </p:cNvPr>
          <p:cNvSpPr txBox="1"/>
          <p:nvPr/>
        </p:nvSpPr>
        <p:spPr>
          <a:xfrm>
            <a:off x="203200" y="6488669"/>
            <a:ext cx="11785600" cy="338554"/>
          </a:xfrm>
          <a:prstGeom prst="rect">
            <a:avLst/>
          </a:prstGeom>
          <a:noFill/>
        </p:spPr>
        <p:txBody>
          <a:bodyPr wrap="square">
            <a:spAutoFit/>
          </a:bodyPr>
          <a:lstStyle/>
          <a:p>
            <a:r>
              <a:rPr lang="en-US" sz="1600" dirty="0"/>
              <a:t>Denison T, Morrell MJ. Neuromodulation in 2035: The Neurology Future Forecasting Series. Neurology. 2022; 98(2):65–72.</a:t>
            </a:r>
          </a:p>
        </p:txBody>
      </p:sp>
    </p:spTree>
    <p:extLst>
      <p:ext uri="{BB962C8B-B14F-4D97-AF65-F5344CB8AC3E}">
        <p14:creationId xmlns:p14="http://schemas.microsoft.com/office/powerpoint/2010/main" val="3765375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69F5B-E5DF-09C2-2098-4327B47EDA06}"/>
              </a:ext>
            </a:extLst>
          </p:cNvPr>
          <p:cNvSpPr>
            <a:spLocks noGrp="1"/>
          </p:cNvSpPr>
          <p:nvPr>
            <p:ph type="title"/>
          </p:nvPr>
        </p:nvSpPr>
        <p:spPr/>
        <p:txBody>
          <a:bodyPr/>
          <a:lstStyle/>
          <a:p>
            <a:r>
              <a:rPr lang="en-US" dirty="0"/>
              <a:t>ECT</a:t>
            </a:r>
          </a:p>
        </p:txBody>
      </p:sp>
      <p:sp>
        <p:nvSpPr>
          <p:cNvPr id="3" name="Date Placeholder 2">
            <a:extLst>
              <a:ext uri="{FF2B5EF4-FFF2-40B4-BE49-F238E27FC236}">
                <a16:creationId xmlns:a16="http://schemas.microsoft.com/office/drawing/2014/main" id="{F14619EA-9170-5DAE-5333-21C9B328ACA5}"/>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B3E66176-04C5-AACF-C922-F45E912CE476}"/>
              </a:ext>
            </a:extLst>
          </p:cNvPr>
          <p:cNvSpPr>
            <a:spLocks noGrp="1"/>
          </p:cNvSpPr>
          <p:nvPr>
            <p:ph type="sldNum" sz="quarter" idx="12"/>
          </p:nvPr>
        </p:nvSpPr>
        <p:spPr/>
        <p:txBody>
          <a:bodyPr/>
          <a:lstStyle/>
          <a:p>
            <a:fld id="{B5CEABB6-07DC-46E8-9B57-56EC44A396E5}" type="slidenum">
              <a:rPr lang="en-US" smtClean="0"/>
              <a:t>18</a:t>
            </a:fld>
            <a:endParaRPr lang="en-US" dirty="0"/>
          </a:p>
        </p:txBody>
      </p:sp>
      <p:sp>
        <p:nvSpPr>
          <p:cNvPr id="6" name="Content Placeholder 5">
            <a:extLst>
              <a:ext uri="{FF2B5EF4-FFF2-40B4-BE49-F238E27FC236}">
                <a16:creationId xmlns:a16="http://schemas.microsoft.com/office/drawing/2014/main" id="{DFD0CC16-48FA-D3A1-F9C2-3F7107782AE8}"/>
              </a:ext>
            </a:extLst>
          </p:cNvPr>
          <p:cNvSpPr>
            <a:spLocks noGrp="1"/>
          </p:cNvSpPr>
          <p:nvPr>
            <p:ph sz="quarter" idx="16"/>
          </p:nvPr>
        </p:nvSpPr>
        <p:spPr>
          <a:xfrm>
            <a:off x="838200" y="2138363"/>
            <a:ext cx="4542183" cy="3695700"/>
          </a:xfrm>
        </p:spPr>
        <p:txBody>
          <a:bodyPr>
            <a:normAutofit/>
          </a:bodyPr>
          <a:lstStyle/>
          <a:p>
            <a:r>
              <a:rPr lang="en-US" sz="2000" dirty="0"/>
              <a:t>Gold standard for depression.</a:t>
            </a:r>
          </a:p>
          <a:p>
            <a:r>
              <a:rPr lang="en-US" sz="2000" dirty="0"/>
              <a:t>Oldest and most effective.</a:t>
            </a:r>
          </a:p>
          <a:p>
            <a:r>
              <a:rPr lang="en-US" sz="2000" dirty="0"/>
              <a:t>Treats widest number of conditions.</a:t>
            </a:r>
          </a:p>
          <a:p>
            <a:r>
              <a:rPr lang="en-US" sz="2000" dirty="0"/>
              <a:t>One of the safest medical procedures.</a:t>
            </a:r>
          </a:p>
          <a:p>
            <a:r>
              <a:rPr lang="en-US" sz="2000" dirty="0"/>
              <a:t>Underutilized.</a:t>
            </a:r>
          </a:p>
          <a:p>
            <a:r>
              <a:rPr lang="en-US" sz="2000" dirty="0"/>
              <a:t>Cost-effective (~$10K).</a:t>
            </a:r>
          </a:p>
          <a:p>
            <a:r>
              <a:rPr lang="en-US" sz="2000" dirty="0"/>
              <a:t>Hard to find</a:t>
            </a:r>
          </a:p>
        </p:txBody>
      </p:sp>
      <p:pic>
        <p:nvPicPr>
          <p:cNvPr id="4" name="Content Placeholder 4" descr="A bedroom with a bed and desk in a room&#10;&#10;Description generated with high confidence">
            <a:extLst>
              <a:ext uri="{FF2B5EF4-FFF2-40B4-BE49-F238E27FC236}">
                <a16:creationId xmlns:a16="http://schemas.microsoft.com/office/drawing/2014/main" id="{9031940B-E30D-A731-5FB7-177CF6874E7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964019" y="2138363"/>
            <a:ext cx="3448048" cy="2586037"/>
          </a:xfrm>
          <a:prstGeom prst="rect">
            <a:avLst/>
          </a:prstGeom>
        </p:spPr>
      </p:pic>
    </p:spTree>
    <p:extLst>
      <p:ext uri="{BB962C8B-B14F-4D97-AF65-F5344CB8AC3E}">
        <p14:creationId xmlns:p14="http://schemas.microsoft.com/office/powerpoint/2010/main" val="1097937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69F5B-E5DF-09C2-2098-4327B47EDA06}"/>
              </a:ext>
            </a:extLst>
          </p:cNvPr>
          <p:cNvSpPr>
            <a:spLocks noGrp="1"/>
          </p:cNvSpPr>
          <p:nvPr>
            <p:ph type="title"/>
          </p:nvPr>
        </p:nvSpPr>
        <p:spPr/>
        <p:txBody>
          <a:bodyPr/>
          <a:lstStyle/>
          <a:p>
            <a:r>
              <a:rPr lang="en-US" dirty="0"/>
              <a:t>TMS</a:t>
            </a:r>
          </a:p>
        </p:txBody>
      </p:sp>
      <p:sp>
        <p:nvSpPr>
          <p:cNvPr id="3" name="Date Placeholder 2">
            <a:extLst>
              <a:ext uri="{FF2B5EF4-FFF2-40B4-BE49-F238E27FC236}">
                <a16:creationId xmlns:a16="http://schemas.microsoft.com/office/drawing/2014/main" id="{F14619EA-9170-5DAE-5333-21C9B328ACA5}"/>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B3E66176-04C5-AACF-C922-F45E912CE476}"/>
              </a:ext>
            </a:extLst>
          </p:cNvPr>
          <p:cNvSpPr>
            <a:spLocks noGrp="1"/>
          </p:cNvSpPr>
          <p:nvPr>
            <p:ph type="sldNum" sz="quarter" idx="12"/>
          </p:nvPr>
        </p:nvSpPr>
        <p:spPr/>
        <p:txBody>
          <a:bodyPr/>
          <a:lstStyle/>
          <a:p>
            <a:fld id="{B5CEABB6-07DC-46E8-9B57-56EC44A396E5}" type="slidenum">
              <a:rPr lang="en-US" smtClean="0"/>
              <a:t>19</a:t>
            </a:fld>
            <a:endParaRPr lang="en-US" dirty="0"/>
          </a:p>
        </p:txBody>
      </p:sp>
      <p:sp>
        <p:nvSpPr>
          <p:cNvPr id="6" name="Content Placeholder 5">
            <a:extLst>
              <a:ext uri="{FF2B5EF4-FFF2-40B4-BE49-F238E27FC236}">
                <a16:creationId xmlns:a16="http://schemas.microsoft.com/office/drawing/2014/main" id="{DFD0CC16-48FA-D3A1-F9C2-3F7107782AE8}"/>
              </a:ext>
            </a:extLst>
          </p:cNvPr>
          <p:cNvSpPr>
            <a:spLocks noGrp="1"/>
          </p:cNvSpPr>
          <p:nvPr>
            <p:ph sz="quarter" idx="16"/>
          </p:nvPr>
        </p:nvSpPr>
        <p:spPr>
          <a:xfrm>
            <a:off x="838200" y="2138363"/>
            <a:ext cx="4542183" cy="3695700"/>
          </a:xfrm>
        </p:spPr>
        <p:txBody>
          <a:bodyPr>
            <a:normAutofit/>
          </a:bodyPr>
          <a:lstStyle/>
          <a:p>
            <a:r>
              <a:rPr lang="en-US" sz="2000" dirty="0"/>
              <a:t>Researched in 1980’s. FDA approval in 2008.</a:t>
            </a:r>
          </a:p>
          <a:p>
            <a:r>
              <a:rPr lang="en-US" sz="2000" dirty="0"/>
              <a:t>Expanding use.</a:t>
            </a:r>
          </a:p>
          <a:p>
            <a:r>
              <a:rPr lang="en-US" sz="2000" dirty="0"/>
              <a:t>Extremely safe. </a:t>
            </a:r>
          </a:p>
          <a:p>
            <a:r>
              <a:rPr lang="en-US" sz="2000" dirty="0"/>
              <a:t>First line treatment?</a:t>
            </a:r>
          </a:p>
          <a:p>
            <a:r>
              <a:rPr lang="en-US" sz="2000" dirty="0"/>
              <a:t>Time commitment.</a:t>
            </a:r>
          </a:p>
          <a:p>
            <a:r>
              <a:rPr lang="en-US" sz="2000" dirty="0"/>
              <a:t>Geographic restriction. </a:t>
            </a:r>
          </a:p>
        </p:txBody>
      </p:sp>
      <p:pic>
        <p:nvPicPr>
          <p:cNvPr id="1028" name="Picture 4" descr="What is Deep TMS Therapy? | BrainsWay">
            <a:extLst>
              <a:ext uri="{FF2B5EF4-FFF2-40B4-BE49-F238E27FC236}">
                <a16:creationId xmlns:a16="http://schemas.microsoft.com/office/drawing/2014/main" id="{7B391D0C-AB5E-25A3-2B92-4DA747F568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1302" y="2011098"/>
            <a:ext cx="2307098" cy="2835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589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7CA089-F833-9A3C-0678-0A57F8403F66}"/>
              </a:ext>
            </a:extLst>
          </p:cNvPr>
          <p:cNvSpPr>
            <a:spLocks noGrp="1"/>
          </p:cNvSpPr>
          <p:nvPr>
            <p:ph type="sldNum" sz="quarter" idx="12"/>
          </p:nvPr>
        </p:nvSpPr>
        <p:spPr/>
        <p:txBody>
          <a:bodyPr/>
          <a:lstStyle/>
          <a:p>
            <a:fld id="{1FC4B0FD-5F77-433D-950B-A15A779E50E4}" type="slidenum">
              <a:rPr lang="en-US" smtClean="0"/>
              <a:pPr/>
              <a:t>2</a:t>
            </a:fld>
            <a:endParaRPr lang="en-US" dirty="0"/>
          </a:p>
        </p:txBody>
      </p:sp>
      <p:sp>
        <p:nvSpPr>
          <p:cNvPr id="3" name="Subtitle 2">
            <a:extLst>
              <a:ext uri="{FF2B5EF4-FFF2-40B4-BE49-F238E27FC236}">
                <a16:creationId xmlns:a16="http://schemas.microsoft.com/office/drawing/2014/main" id="{80C9C652-982A-D38C-DDB4-F24C55E14B74}"/>
              </a:ext>
            </a:extLst>
          </p:cNvPr>
          <p:cNvSpPr>
            <a:spLocks noGrp="1"/>
          </p:cNvSpPr>
          <p:nvPr>
            <p:ph type="subTitle" idx="1"/>
          </p:nvPr>
        </p:nvSpPr>
        <p:spPr/>
        <p:txBody>
          <a:bodyPr/>
          <a:lstStyle/>
          <a:p>
            <a:r>
              <a:rPr lang="en-US" dirty="0">
                <a:solidFill>
                  <a:srgbClr val="002060"/>
                </a:solidFill>
              </a:rPr>
              <a:t>Chief Medical Officer</a:t>
            </a:r>
          </a:p>
        </p:txBody>
      </p:sp>
      <p:sp>
        <p:nvSpPr>
          <p:cNvPr id="4" name="Title 3">
            <a:extLst>
              <a:ext uri="{FF2B5EF4-FFF2-40B4-BE49-F238E27FC236}">
                <a16:creationId xmlns:a16="http://schemas.microsoft.com/office/drawing/2014/main" id="{2DF696AF-D66E-C6AB-12A0-3B7E249FAE51}"/>
              </a:ext>
            </a:extLst>
          </p:cNvPr>
          <p:cNvSpPr>
            <a:spLocks noGrp="1"/>
          </p:cNvSpPr>
          <p:nvPr>
            <p:ph type="ctrTitle"/>
          </p:nvPr>
        </p:nvSpPr>
        <p:spPr>
          <a:xfrm>
            <a:off x="1058328" y="2748838"/>
            <a:ext cx="8750417" cy="2330646"/>
          </a:xfrm>
        </p:spPr>
        <p:txBody>
          <a:bodyPr/>
          <a:lstStyle/>
          <a:p>
            <a:r>
              <a:rPr lang="en-US" sz="4000" dirty="0">
                <a:solidFill>
                  <a:srgbClr val="002060"/>
                </a:solidFill>
              </a:rPr>
              <a:t>Dr. Glen Rebman, DO, MA</a:t>
            </a:r>
          </a:p>
        </p:txBody>
      </p:sp>
      <p:pic>
        <p:nvPicPr>
          <p:cNvPr id="5" name="Picture 4">
            <a:extLst>
              <a:ext uri="{FF2B5EF4-FFF2-40B4-BE49-F238E27FC236}">
                <a16:creationId xmlns:a16="http://schemas.microsoft.com/office/drawing/2014/main" id="{C3BA4CA6-E0D0-0293-554F-65B75ED40D3A}"/>
              </a:ext>
            </a:extLst>
          </p:cNvPr>
          <p:cNvPicPr>
            <a:picLocks noChangeAspect="1"/>
          </p:cNvPicPr>
          <p:nvPr/>
        </p:nvPicPr>
        <p:blipFill>
          <a:blip r:embed="rId3"/>
          <a:stretch>
            <a:fillRect/>
          </a:stretch>
        </p:blipFill>
        <p:spPr>
          <a:xfrm>
            <a:off x="7437782" y="518425"/>
            <a:ext cx="3091070" cy="3091070"/>
          </a:xfrm>
          <a:prstGeom prst="rect">
            <a:avLst/>
          </a:prstGeom>
        </p:spPr>
      </p:pic>
    </p:spTree>
    <p:extLst>
      <p:ext uri="{BB962C8B-B14F-4D97-AF65-F5344CB8AC3E}">
        <p14:creationId xmlns:p14="http://schemas.microsoft.com/office/powerpoint/2010/main" val="39374868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69F5B-E5DF-09C2-2098-4327B47EDA06}"/>
              </a:ext>
            </a:extLst>
          </p:cNvPr>
          <p:cNvSpPr>
            <a:spLocks noGrp="1"/>
          </p:cNvSpPr>
          <p:nvPr>
            <p:ph type="title"/>
          </p:nvPr>
        </p:nvSpPr>
        <p:spPr/>
        <p:txBody>
          <a:bodyPr/>
          <a:lstStyle/>
          <a:p>
            <a:r>
              <a:rPr lang="en-US" dirty="0" err="1">
                <a:latin typeface="+mn-lt"/>
              </a:rPr>
              <a:t>Tdcs</a:t>
            </a:r>
            <a:endParaRPr lang="en-US" dirty="0">
              <a:latin typeface="+mn-lt"/>
            </a:endParaRPr>
          </a:p>
        </p:txBody>
      </p:sp>
      <p:sp>
        <p:nvSpPr>
          <p:cNvPr id="3" name="Date Placeholder 2">
            <a:extLst>
              <a:ext uri="{FF2B5EF4-FFF2-40B4-BE49-F238E27FC236}">
                <a16:creationId xmlns:a16="http://schemas.microsoft.com/office/drawing/2014/main" id="{F14619EA-9170-5DAE-5333-21C9B328ACA5}"/>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B3E66176-04C5-AACF-C922-F45E912CE476}"/>
              </a:ext>
            </a:extLst>
          </p:cNvPr>
          <p:cNvSpPr>
            <a:spLocks noGrp="1"/>
          </p:cNvSpPr>
          <p:nvPr>
            <p:ph type="sldNum" sz="quarter" idx="12"/>
          </p:nvPr>
        </p:nvSpPr>
        <p:spPr/>
        <p:txBody>
          <a:bodyPr/>
          <a:lstStyle/>
          <a:p>
            <a:fld id="{B5CEABB6-07DC-46E8-9B57-56EC44A396E5}" type="slidenum">
              <a:rPr lang="en-US" smtClean="0"/>
              <a:t>20</a:t>
            </a:fld>
            <a:endParaRPr lang="en-US" dirty="0"/>
          </a:p>
        </p:txBody>
      </p:sp>
      <p:sp>
        <p:nvSpPr>
          <p:cNvPr id="6" name="Content Placeholder 5">
            <a:extLst>
              <a:ext uri="{FF2B5EF4-FFF2-40B4-BE49-F238E27FC236}">
                <a16:creationId xmlns:a16="http://schemas.microsoft.com/office/drawing/2014/main" id="{DFD0CC16-48FA-D3A1-F9C2-3F7107782AE8}"/>
              </a:ext>
            </a:extLst>
          </p:cNvPr>
          <p:cNvSpPr>
            <a:spLocks noGrp="1"/>
          </p:cNvSpPr>
          <p:nvPr>
            <p:ph sz="quarter" idx="16"/>
          </p:nvPr>
        </p:nvSpPr>
        <p:spPr>
          <a:xfrm>
            <a:off x="838200" y="2138363"/>
            <a:ext cx="4542183" cy="3695700"/>
          </a:xfrm>
        </p:spPr>
        <p:txBody>
          <a:bodyPr>
            <a:normAutofit/>
          </a:bodyPr>
          <a:lstStyle/>
          <a:p>
            <a:r>
              <a:rPr lang="en-US" sz="2000" dirty="0"/>
              <a:t>Weak current to scalp, cranial nerves and/or ear. </a:t>
            </a:r>
          </a:p>
          <a:p>
            <a:r>
              <a:rPr lang="en-US" sz="2000" dirty="0"/>
              <a:t>Indications: depression, anxiety, sleep, agitation, and stress. </a:t>
            </a:r>
          </a:p>
          <a:p>
            <a:r>
              <a:rPr lang="en-US" sz="2000" dirty="0"/>
              <a:t>Multiple products- Fisher Wallace and Alpha-Stim most well known.</a:t>
            </a:r>
          </a:p>
          <a:p>
            <a:r>
              <a:rPr lang="en-US" sz="2000" dirty="0"/>
              <a:t>Small evidence.</a:t>
            </a:r>
          </a:p>
          <a:p>
            <a:r>
              <a:rPr lang="en-US" sz="2000" dirty="0"/>
              <a:t>Less effective. </a:t>
            </a:r>
          </a:p>
          <a:p>
            <a:r>
              <a:rPr lang="en-US" sz="2000" dirty="0"/>
              <a:t>At home use. Online purchase.</a:t>
            </a:r>
          </a:p>
        </p:txBody>
      </p:sp>
      <p:sp>
        <p:nvSpPr>
          <p:cNvPr id="7" name="AutoShape 2" descr="Diagram&#10;&#10;Description automatically generated">
            <a:extLst>
              <a:ext uri="{FF2B5EF4-FFF2-40B4-BE49-F238E27FC236}">
                <a16:creationId xmlns:a16="http://schemas.microsoft.com/office/drawing/2014/main" id="{4080264C-4F57-9973-F8DD-F26A8DE23B3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Meet Relivion - Relivion MG">
            <a:extLst>
              <a:ext uri="{FF2B5EF4-FFF2-40B4-BE49-F238E27FC236}">
                <a16:creationId xmlns:a16="http://schemas.microsoft.com/office/drawing/2014/main" id="{D4D535EF-838A-BDE6-7915-18C03AAED1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9512" y="2138362"/>
            <a:ext cx="2609652" cy="2552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0863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69F5B-E5DF-09C2-2098-4327B47EDA06}"/>
              </a:ext>
            </a:extLst>
          </p:cNvPr>
          <p:cNvSpPr>
            <a:spLocks noGrp="1"/>
          </p:cNvSpPr>
          <p:nvPr>
            <p:ph type="title"/>
          </p:nvPr>
        </p:nvSpPr>
        <p:spPr/>
        <p:txBody>
          <a:bodyPr/>
          <a:lstStyle/>
          <a:p>
            <a:r>
              <a:rPr lang="en-US" dirty="0"/>
              <a:t>VNS</a:t>
            </a:r>
          </a:p>
        </p:txBody>
      </p:sp>
      <p:sp>
        <p:nvSpPr>
          <p:cNvPr id="3" name="Date Placeholder 2">
            <a:extLst>
              <a:ext uri="{FF2B5EF4-FFF2-40B4-BE49-F238E27FC236}">
                <a16:creationId xmlns:a16="http://schemas.microsoft.com/office/drawing/2014/main" id="{F14619EA-9170-5DAE-5333-21C9B328ACA5}"/>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B3E66176-04C5-AACF-C922-F45E912CE476}"/>
              </a:ext>
            </a:extLst>
          </p:cNvPr>
          <p:cNvSpPr>
            <a:spLocks noGrp="1"/>
          </p:cNvSpPr>
          <p:nvPr>
            <p:ph type="sldNum" sz="quarter" idx="12"/>
          </p:nvPr>
        </p:nvSpPr>
        <p:spPr/>
        <p:txBody>
          <a:bodyPr/>
          <a:lstStyle/>
          <a:p>
            <a:fld id="{B5CEABB6-07DC-46E8-9B57-56EC44A396E5}" type="slidenum">
              <a:rPr lang="en-US" smtClean="0"/>
              <a:t>21</a:t>
            </a:fld>
            <a:endParaRPr lang="en-US" dirty="0"/>
          </a:p>
        </p:txBody>
      </p:sp>
      <p:sp>
        <p:nvSpPr>
          <p:cNvPr id="6" name="Content Placeholder 5">
            <a:extLst>
              <a:ext uri="{FF2B5EF4-FFF2-40B4-BE49-F238E27FC236}">
                <a16:creationId xmlns:a16="http://schemas.microsoft.com/office/drawing/2014/main" id="{DFD0CC16-48FA-D3A1-F9C2-3F7107782AE8}"/>
              </a:ext>
            </a:extLst>
          </p:cNvPr>
          <p:cNvSpPr>
            <a:spLocks noGrp="1"/>
          </p:cNvSpPr>
          <p:nvPr>
            <p:ph sz="quarter" idx="16"/>
          </p:nvPr>
        </p:nvSpPr>
        <p:spPr>
          <a:xfrm>
            <a:off x="838200" y="2138363"/>
            <a:ext cx="4542183" cy="3695700"/>
          </a:xfrm>
        </p:spPr>
        <p:txBody>
          <a:bodyPr>
            <a:normAutofit/>
          </a:bodyPr>
          <a:lstStyle/>
          <a:p>
            <a:r>
              <a:rPr lang="en-US" sz="2000" dirty="0"/>
              <a:t>FDA approved in 2005.</a:t>
            </a:r>
          </a:p>
          <a:p>
            <a:r>
              <a:rPr lang="en-US" sz="2000" dirty="0"/>
              <a:t>Works when others things don’t.</a:t>
            </a:r>
          </a:p>
          <a:p>
            <a:r>
              <a:rPr lang="en-US" sz="2000" dirty="0"/>
              <a:t>No issues with compliance.</a:t>
            </a:r>
          </a:p>
          <a:p>
            <a:r>
              <a:rPr lang="en-US" sz="2000" dirty="0"/>
              <a:t>Slow cooker.</a:t>
            </a:r>
          </a:p>
          <a:p>
            <a:r>
              <a:rPr lang="en-US" sz="2000" dirty="0"/>
              <a:t>Effective for bipolar depression.</a:t>
            </a:r>
          </a:p>
          <a:p>
            <a:r>
              <a:rPr lang="en-US" sz="2000" dirty="0"/>
              <a:t>Hard to get insurance approval.</a:t>
            </a:r>
          </a:p>
          <a:p>
            <a:r>
              <a:rPr lang="en-US" sz="2000" dirty="0"/>
              <a:t>Requires neurosurgeon to implant.</a:t>
            </a:r>
          </a:p>
          <a:p>
            <a:endParaRPr lang="en-US" sz="2000" dirty="0"/>
          </a:p>
        </p:txBody>
      </p:sp>
      <p:pic>
        <p:nvPicPr>
          <p:cNvPr id="7" name="Picture 6" descr="Diagram&#10;&#10;Description automatically generated">
            <a:extLst>
              <a:ext uri="{FF2B5EF4-FFF2-40B4-BE49-F238E27FC236}">
                <a16:creationId xmlns:a16="http://schemas.microsoft.com/office/drawing/2014/main" id="{1450C983-652B-319C-7D05-A3D2247CB026}"/>
              </a:ext>
            </a:extLst>
          </p:cNvPr>
          <p:cNvPicPr>
            <a:picLocks noChangeAspect="1"/>
          </p:cNvPicPr>
          <p:nvPr/>
        </p:nvPicPr>
        <p:blipFill>
          <a:blip r:embed="rId3"/>
          <a:stretch>
            <a:fillRect/>
          </a:stretch>
        </p:blipFill>
        <p:spPr>
          <a:xfrm>
            <a:off x="6703437" y="2138363"/>
            <a:ext cx="3814326" cy="3297237"/>
          </a:xfrm>
          <a:prstGeom prst="rect">
            <a:avLst/>
          </a:prstGeom>
        </p:spPr>
      </p:pic>
    </p:spTree>
    <p:extLst>
      <p:ext uri="{BB962C8B-B14F-4D97-AF65-F5344CB8AC3E}">
        <p14:creationId xmlns:p14="http://schemas.microsoft.com/office/powerpoint/2010/main" val="1332930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69F5B-E5DF-09C2-2098-4327B47EDA06}"/>
              </a:ext>
            </a:extLst>
          </p:cNvPr>
          <p:cNvSpPr>
            <a:spLocks noGrp="1"/>
          </p:cNvSpPr>
          <p:nvPr>
            <p:ph type="title"/>
          </p:nvPr>
        </p:nvSpPr>
        <p:spPr/>
        <p:txBody>
          <a:bodyPr/>
          <a:lstStyle/>
          <a:p>
            <a:r>
              <a:rPr lang="en-US" dirty="0"/>
              <a:t>DBS</a:t>
            </a:r>
          </a:p>
        </p:txBody>
      </p:sp>
      <p:sp>
        <p:nvSpPr>
          <p:cNvPr id="3" name="Date Placeholder 2">
            <a:extLst>
              <a:ext uri="{FF2B5EF4-FFF2-40B4-BE49-F238E27FC236}">
                <a16:creationId xmlns:a16="http://schemas.microsoft.com/office/drawing/2014/main" id="{F14619EA-9170-5DAE-5333-21C9B328ACA5}"/>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B3E66176-04C5-AACF-C922-F45E912CE476}"/>
              </a:ext>
            </a:extLst>
          </p:cNvPr>
          <p:cNvSpPr>
            <a:spLocks noGrp="1"/>
          </p:cNvSpPr>
          <p:nvPr>
            <p:ph type="sldNum" sz="quarter" idx="12"/>
          </p:nvPr>
        </p:nvSpPr>
        <p:spPr/>
        <p:txBody>
          <a:bodyPr/>
          <a:lstStyle/>
          <a:p>
            <a:fld id="{B5CEABB6-07DC-46E8-9B57-56EC44A396E5}" type="slidenum">
              <a:rPr lang="en-US" smtClean="0"/>
              <a:t>22</a:t>
            </a:fld>
            <a:endParaRPr lang="en-US" dirty="0"/>
          </a:p>
        </p:txBody>
      </p:sp>
      <p:sp>
        <p:nvSpPr>
          <p:cNvPr id="6" name="Content Placeholder 5">
            <a:extLst>
              <a:ext uri="{FF2B5EF4-FFF2-40B4-BE49-F238E27FC236}">
                <a16:creationId xmlns:a16="http://schemas.microsoft.com/office/drawing/2014/main" id="{DFD0CC16-48FA-D3A1-F9C2-3F7107782AE8}"/>
              </a:ext>
            </a:extLst>
          </p:cNvPr>
          <p:cNvSpPr>
            <a:spLocks noGrp="1"/>
          </p:cNvSpPr>
          <p:nvPr>
            <p:ph sz="quarter" idx="16"/>
          </p:nvPr>
        </p:nvSpPr>
        <p:spPr>
          <a:xfrm>
            <a:off x="838200" y="2138363"/>
            <a:ext cx="4542183" cy="3695700"/>
          </a:xfrm>
        </p:spPr>
        <p:txBody>
          <a:bodyPr>
            <a:normAutofit/>
          </a:bodyPr>
          <a:lstStyle/>
          <a:p>
            <a:r>
              <a:rPr lang="en-US" sz="2000" dirty="0"/>
              <a:t>Multiple neurological indications.</a:t>
            </a:r>
          </a:p>
          <a:p>
            <a:r>
              <a:rPr lang="en-US" sz="2000" dirty="0"/>
              <a:t>Experimental for depression.</a:t>
            </a:r>
          </a:p>
          <a:p>
            <a:r>
              <a:rPr lang="en-US" sz="2000" dirty="0"/>
              <a:t>Most risk.</a:t>
            </a:r>
          </a:p>
          <a:p>
            <a:r>
              <a:rPr lang="en-US" sz="2000" dirty="0"/>
              <a:t>Recent research studies for depression have shown less efficacy than hoped. </a:t>
            </a:r>
          </a:p>
        </p:txBody>
      </p:sp>
      <p:pic>
        <p:nvPicPr>
          <p:cNvPr id="2052" name="Picture 4" descr="Deep-Brain Stimulation for Parkinson's Disease | NEJM">
            <a:extLst>
              <a:ext uri="{FF2B5EF4-FFF2-40B4-BE49-F238E27FC236}">
                <a16:creationId xmlns:a16="http://schemas.microsoft.com/office/drawing/2014/main" id="{84EF9613-536D-BB03-4DF1-4985E23A1A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8358" y="2138363"/>
            <a:ext cx="3008842" cy="2878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9078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69F5B-E5DF-09C2-2098-4327B47EDA06}"/>
              </a:ext>
            </a:extLst>
          </p:cNvPr>
          <p:cNvSpPr>
            <a:spLocks noGrp="1"/>
          </p:cNvSpPr>
          <p:nvPr>
            <p:ph type="title"/>
          </p:nvPr>
        </p:nvSpPr>
        <p:spPr/>
        <p:txBody>
          <a:bodyPr/>
          <a:lstStyle/>
          <a:p>
            <a:r>
              <a:rPr lang="en-US" dirty="0"/>
              <a:t>Ketamine</a:t>
            </a:r>
          </a:p>
        </p:txBody>
      </p:sp>
      <p:sp>
        <p:nvSpPr>
          <p:cNvPr id="3" name="Date Placeholder 2">
            <a:extLst>
              <a:ext uri="{FF2B5EF4-FFF2-40B4-BE49-F238E27FC236}">
                <a16:creationId xmlns:a16="http://schemas.microsoft.com/office/drawing/2014/main" id="{F14619EA-9170-5DAE-5333-21C9B328ACA5}"/>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B3E66176-04C5-AACF-C922-F45E912CE476}"/>
              </a:ext>
            </a:extLst>
          </p:cNvPr>
          <p:cNvSpPr>
            <a:spLocks noGrp="1"/>
          </p:cNvSpPr>
          <p:nvPr>
            <p:ph type="sldNum" sz="quarter" idx="12"/>
          </p:nvPr>
        </p:nvSpPr>
        <p:spPr/>
        <p:txBody>
          <a:bodyPr/>
          <a:lstStyle/>
          <a:p>
            <a:fld id="{B5CEABB6-07DC-46E8-9B57-56EC44A396E5}" type="slidenum">
              <a:rPr lang="en-US" smtClean="0"/>
              <a:t>23</a:t>
            </a:fld>
            <a:endParaRPr lang="en-US" dirty="0"/>
          </a:p>
        </p:txBody>
      </p:sp>
      <p:sp>
        <p:nvSpPr>
          <p:cNvPr id="6" name="Content Placeholder 5">
            <a:extLst>
              <a:ext uri="{FF2B5EF4-FFF2-40B4-BE49-F238E27FC236}">
                <a16:creationId xmlns:a16="http://schemas.microsoft.com/office/drawing/2014/main" id="{DFD0CC16-48FA-D3A1-F9C2-3F7107782AE8}"/>
              </a:ext>
            </a:extLst>
          </p:cNvPr>
          <p:cNvSpPr>
            <a:spLocks noGrp="1"/>
          </p:cNvSpPr>
          <p:nvPr>
            <p:ph sz="quarter" idx="16"/>
          </p:nvPr>
        </p:nvSpPr>
        <p:spPr>
          <a:xfrm>
            <a:off x="838200" y="2138363"/>
            <a:ext cx="4542183" cy="3695700"/>
          </a:xfrm>
        </p:spPr>
        <p:txBody>
          <a:bodyPr>
            <a:normAutofit/>
          </a:bodyPr>
          <a:lstStyle/>
          <a:p>
            <a:r>
              <a:rPr lang="en-US" sz="2000" dirty="0"/>
              <a:t>1960s drug, new life in last 10-20 years. </a:t>
            </a:r>
          </a:p>
          <a:p>
            <a:r>
              <a:rPr lang="en-US" sz="2000" dirty="0"/>
              <a:t>Rapid-onset, anti-suicidal.</a:t>
            </a:r>
          </a:p>
          <a:p>
            <a:r>
              <a:rPr lang="en-US" sz="2000" dirty="0"/>
              <a:t>Indications: depression, OCD, anxiety, PTSD.</a:t>
            </a:r>
          </a:p>
          <a:p>
            <a:r>
              <a:rPr lang="en-US" sz="2000" dirty="0"/>
              <a:t>Multiple routes: Troches, intranasal, IM, IV.</a:t>
            </a:r>
          </a:p>
          <a:p>
            <a:r>
              <a:rPr lang="en-US" sz="2000" dirty="0"/>
              <a:t>Works fast, just doesn’t last. </a:t>
            </a:r>
          </a:p>
          <a:p>
            <a:r>
              <a:rPr lang="en-US" sz="2000" dirty="0"/>
              <a:t>Recent study showed as effective as ECT, although study limitations. </a:t>
            </a:r>
          </a:p>
        </p:txBody>
      </p:sp>
      <p:pic>
        <p:nvPicPr>
          <p:cNvPr id="3074" name="Picture 2" descr="New research hints at the biology behind ketamine's antidepressant effects">
            <a:extLst>
              <a:ext uri="{FF2B5EF4-FFF2-40B4-BE49-F238E27FC236}">
                <a16:creationId xmlns:a16="http://schemas.microsoft.com/office/drawing/2014/main" id="{FE8CFF96-9CB5-948A-CC96-F18DD45A0E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5734" y="2138363"/>
            <a:ext cx="4292600" cy="241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7817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69F5B-E5DF-09C2-2098-4327B47EDA06}"/>
              </a:ext>
            </a:extLst>
          </p:cNvPr>
          <p:cNvSpPr>
            <a:spLocks noGrp="1"/>
          </p:cNvSpPr>
          <p:nvPr>
            <p:ph type="title"/>
          </p:nvPr>
        </p:nvSpPr>
        <p:spPr/>
        <p:txBody>
          <a:bodyPr/>
          <a:lstStyle/>
          <a:p>
            <a:r>
              <a:rPr lang="en-US" dirty="0"/>
              <a:t>Spravato</a:t>
            </a:r>
          </a:p>
        </p:txBody>
      </p:sp>
      <p:sp>
        <p:nvSpPr>
          <p:cNvPr id="3" name="Date Placeholder 2">
            <a:extLst>
              <a:ext uri="{FF2B5EF4-FFF2-40B4-BE49-F238E27FC236}">
                <a16:creationId xmlns:a16="http://schemas.microsoft.com/office/drawing/2014/main" id="{F14619EA-9170-5DAE-5333-21C9B328ACA5}"/>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B3E66176-04C5-AACF-C922-F45E912CE476}"/>
              </a:ext>
            </a:extLst>
          </p:cNvPr>
          <p:cNvSpPr>
            <a:spLocks noGrp="1"/>
          </p:cNvSpPr>
          <p:nvPr>
            <p:ph type="sldNum" sz="quarter" idx="12"/>
          </p:nvPr>
        </p:nvSpPr>
        <p:spPr/>
        <p:txBody>
          <a:bodyPr/>
          <a:lstStyle/>
          <a:p>
            <a:fld id="{B5CEABB6-07DC-46E8-9B57-56EC44A396E5}" type="slidenum">
              <a:rPr lang="en-US" smtClean="0"/>
              <a:t>24</a:t>
            </a:fld>
            <a:endParaRPr lang="en-US" dirty="0"/>
          </a:p>
        </p:txBody>
      </p:sp>
      <p:sp>
        <p:nvSpPr>
          <p:cNvPr id="6" name="Content Placeholder 5">
            <a:extLst>
              <a:ext uri="{FF2B5EF4-FFF2-40B4-BE49-F238E27FC236}">
                <a16:creationId xmlns:a16="http://schemas.microsoft.com/office/drawing/2014/main" id="{DFD0CC16-48FA-D3A1-F9C2-3F7107782AE8}"/>
              </a:ext>
            </a:extLst>
          </p:cNvPr>
          <p:cNvSpPr>
            <a:spLocks noGrp="1"/>
          </p:cNvSpPr>
          <p:nvPr>
            <p:ph sz="quarter" idx="16"/>
          </p:nvPr>
        </p:nvSpPr>
        <p:spPr>
          <a:xfrm>
            <a:off x="838200" y="2138363"/>
            <a:ext cx="4542183" cy="3695700"/>
          </a:xfrm>
        </p:spPr>
        <p:txBody>
          <a:bodyPr>
            <a:normAutofit/>
          </a:bodyPr>
          <a:lstStyle/>
          <a:p>
            <a:r>
              <a:rPr lang="en-US" sz="2000" dirty="0"/>
              <a:t>Intranasal, S-</a:t>
            </a:r>
            <a:r>
              <a:rPr lang="en-US" sz="2000" dirty="0" err="1"/>
              <a:t>enantomer</a:t>
            </a:r>
            <a:r>
              <a:rPr lang="en-US" sz="2000" dirty="0"/>
              <a:t>. </a:t>
            </a:r>
          </a:p>
          <a:p>
            <a:r>
              <a:rPr lang="en-US" sz="2000" dirty="0"/>
              <a:t>Antidepressant augmentation.</a:t>
            </a:r>
          </a:p>
          <a:p>
            <a:r>
              <a:rPr lang="en-US" sz="2000" dirty="0"/>
              <a:t>Cumbersome REMS program.</a:t>
            </a:r>
          </a:p>
          <a:p>
            <a:r>
              <a:rPr lang="en-US" sz="2000" dirty="0"/>
              <a:t>Available in more rural locations.</a:t>
            </a:r>
          </a:p>
          <a:p>
            <a:r>
              <a:rPr lang="en-US" sz="2000" dirty="0"/>
              <a:t>Can be as effective as IV ketamine.</a:t>
            </a:r>
          </a:p>
        </p:txBody>
      </p:sp>
      <p:pic>
        <p:nvPicPr>
          <p:cNvPr id="4098" name="Picture 2" descr="SPRAVATO Esketamine Nasal Spray for Hard-to-Treat Depression - CareWell  Health Medical Center">
            <a:extLst>
              <a:ext uri="{FF2B5EF4-FFF2-40B4-BE49-F238E27FC236}">
                <a16:creationId xmlns:a16="http://schemas.microsoft.com/office/drawing/2014/main" id="{D303DC8A-D076-B901-E537-237368676D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9050" y="2138363"/>
            <a:ext cx="27432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798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69F5B-E5DF-09C2-2098-4327B47EDA06}"/>
              </a:ext>
            </a:extLst>
          </p:cNvPr>
          <p:cNvSpPr>
            <a:spLocks noGrp="1"/>
          </p:cNvSpPr>
          <p:nvPr>
            <p:ph type="title"/>
          </p:nvPr>
        </p:nvSpPr>
        <p:spPr/>
        <p:txBody>
          <a:bodyPr/>
          <a:lstStyle/>
          <a:p>
            <a:r>
              <a:rPr lang="en-US" dirty="0"/>
              <a:t>Psychedelics</a:t>
            </a:r>
          </a:p>
        </p:txBody>
      </p:sp>
      <p:sp>
        <p:nvSpPr>
          <p:cNvPr id="3" name="Date Placeholder 2">
            <a:extLst>
              <a:ext uri="{FF2B5EF4-FFF2-40B4-BE49-F238E27FC236}">
                <a16:creationId xmlns:a16="http://schemas.microsoft.com/office/drawing/2014/main" id="{F14619EA-9170-5DAE-5333-21C9B328ACA5}"/>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B3E66176-04C5-AACF-C922-F45E912CE476}"/>
              </a:ext>
            </a:extLst>
          </p:cNvPr>
          <p:cNvSpPr>
            <a:spLocks noGrp="1"/>
          </p:cNvSpPr>
          <p:nvPr>
            <p:ph type="sldNum" sz="quarter" idx="12"/>
          </p:nvPr>
        </p:nvSpPr>
        <p:spPr/>
        <p:txBody>
          <a:bodyPr/>
          <a:lstStyle/>
          <a:p>
            <a:fld id="{B5CEABB6-07DC-46E8-9B57-56EC44A396E5}" type="slidenum">
              <a:rPr lang="en-US" smtClean="0"/>
              <a:t>25</a:t>
            </a:fld>
            <a:endParaRPr lang="en-US" dirty="0"/>
          </a:p>
        </p:txBody>
      </p:sp>
      <p:sp>
        <p:nvSpPr>
          <p:cNvPr id="6" name="Content Placeholder 5">
            <a:extLst>
              <a:ext uri="{FF2B5EF4-FFF2-40B4-BE49-F238E27FC236}">
                <a16:creationId xmlns:a16="http://schemas.microsoft.com/office/drawing/2014/main" id="{DFD0CC16-48FA-D3A1-F9C2-3F7107782AE8}"/>
              </a:ext>
            </a:extLst>
          </p:cNvPr>
          <p:cNvSpPr>
            <a:spLocks noGrp="1"/>
          </p:cNvSpPr>
          <p:nvPr>
            <p:ph sz="quarter" idx="16"/>
          </p:nvPr>
        </p:nvSpPr>
        <p:spPr>
          <a:xfrm>
            <a:off x="838200" y="2138363"/>
            <a:ext cx="4542183" cy="3695700"/>
          </a:xfrm>
        </p:spPr>
        <p:txBody>
          <a:bodyPr>
            <a:normAutofit fontScale="92500" lnSpcReduction="20000"/>
          </a:bodyPr>
          <a:lstStyle/>
          <a:p>
            <a:r>
              <a:rPr lang="en-US" sz="2000" dirty="0"/>
              <a:t>Old/new frontier.</a:t>
            </a:r>
          </a:p>
          <a:p>
            <a:r>
              <a:rPr lang="en-US" sz="2000" dirty="0"/>
              <a:t>Fast and effective.</a:t>
            </a:r>
          </a:p>
          <a:p>
            <a:r>
              <a:rPr lang="en-US" sz="2000" dirty="0"/>
              <a:t>Limited dosing - a couple times a year?</a:t>
            </a:r>
          </a:p>
          <a:p>
            <a:r>
              <a:rPr lang="en-US" sz="2000" dirty="0"/>
              <a:t>Indications: depression, anxiety, PTSD, substance use disorders, and others. </a:t>
            </a:r>
          </a:p>
          <a:p>
            <a:r>
              <a:rPr lang="en-US" sz="2000" dirty="0"/>
              <a:t>Psilocybin and MDMA most promising.</a:t>
            </a:r>
          </a:p>
          <a:p>
            <a:r>
              <a:rPr lang="en-US" sz="2000" dirty="0"/>
              <a:t>Generate experiences of awe – rate as most important experiences of life!</a:t>
            </a:r>
          </a:p>
          <a:p>
            <a:r>
              <a:rPr lang="en-US" sz="2000" dirty="0"/>
              <a:t>All about the setting!</a:t>
            </a:r>
          </a:p>
          <a:p>
            <a:r>
              <a:rPr lang="en-US" sz="2000" dirty="0"/>
              <a:t>FDA approval: next few years?</a:t>
            </a:r>
          </a:p>
          <a:p>
            <a:r>
              <a:rPr lang="en-US" sz="2000" dirty="0"/>
              <a:t>Research only unless underground or out of country. </a:t>
            </a:r>
          </a:p>
        </p:txBody>
      </p:sp>
      <p:pic>
        <p:nvPicPr>
          <p:cNvPr id="5122" name="Picture 2" descr="Aspen symposium takes on question of medical uses for psychedelics now that  it's legal - Aspen Film">
            <a:extLst>
              <a:ext uri="{FF2B5EF4-FFF2-40B4-BE49-F238E27FC236}">
                <a16:creationId xmlns:a16="http://schemas.microsoft.com/office/drawing/2014/main" id="{3265575A-4725-B0FA-E30B-20D0E44021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1804" y="2138363"/>
            <a:ext cx="3458503" cy="2501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916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efficacy</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26</a:t>
            </a:fld>
            <a:endParaRPr lang="en-US" dirty="0"/>
          </a:p>
        </p:txBody>
      </p:sp>
      <p:sp>
        <p:nvSpPr>
          <p:cNvPr id="6" name="Content Placeholder 5">
            <a:extLst>
              <a:ext uri="{FF2B5EF4-FFF2-40B4-BE49-F238E27FC236}">
                <a16:creationId xmlns:a16="http://schemas.microsoft.com/office/drawing/2014/main" id="{B1091120-EFA7-D5E2-D786-A46B2999FF8B}"/>
              </a:ext>
            </a:extLst>
          </p:cNvPr>
          <p:cNvSpPr>
            <a:spLocks noGrp="1"/>
          </p:cNvSpPr>
          <p:nvPr>
            <p:ph sz="quarter" idx="16"/>
          </p:nvPr>
        </p:nvSpPr>
        <p:spPr/>
        <p:txBody>
          <a:bodyPr>
            <a:normAutofit/>
          </a:bodyPr>
          <a:lstStyle/>
          <a:p>
            <a:pPr marL="0" marR="0">
              <a:spcBef>
                <a:spcPts val="0"/>
              </a:spcBef>
              <a:spcAft>
                <a:spcPts val="0"/>
              </a:spcAft>
            </a:pPr>
            <a:r>
              <a:rPr lang="en-US" sz="2000" dirty="0">
                <a:ea typeface="Calibri" panose="020F0502020204030204" pitchFamily="34" charset="0"/>
              </a:rPr>
              <a:t>ECT: 80% response/60% remission.</a:t>
            </a:r>
          </a:p>
          <a:p>
            <a:pPr marL="0" marR="0">
              <a:spcBef>
                <a:spcPts val="0"/>
              </a:spcBef>
              <a:spcAft>
                <a:spcPts val="0"/>
              </a:spcAft>
            </a:pPr>
            <a:r>
              <a:rPr lang="en-US" sz="2000" dirty="0">
                <a:ea typeface="Calibri" panose="020F0502020204030204" pitchFamily="34" charset="0"/>
              </a:rPr>
              <a:t>TMS: 60%/30%.</a:t>
            </a:r>
          </a:p>
          <a:p>
            <a:pPr marL="0" marR="0">
              <a:spcBef>
                <a:spcPts val="0"/>
              </a:spcBef>
              <a:spcAft>
                <a:spcPts val="0"/>
              </a:spcAft>
            </a:pPr>
            <a:r>
              <a:rPr lang="en-US" sz="2000" dirty="0" err="1">
                <a:ea typeface="Calibri" panose="020F0502020204030204" pitchFamily="34" charset="0"/>
              </a:rPr>
              <a:t>tDCS</a:t>
            </a:r>
            <a:r>
              <a:rPr lang="en-US" sz="2000" dirty="0">
                <a:ea typeface="Calibri" panose="020F0502020204030204" pitchFamily="34" charset="0"/>
              </a:rPr>
              <a:t>: 40%/25%?</a:t>
            </a:r>
          </a:p>
          <a:p>
            <a:pPr marL="0" marR="0">
              <a:spcBef>
                <a:spcPts val="0"/>
              </a:spcBef>
              <a:spcAft>
                <a:spcPts val="0"/>
              </a:spcAft>
            </a:pPr>
            <a:r>
              <a:rPr lang="en-US" sz="2000" dirty="0">
                <a:ea typeface="Calibri" panose="020F0502020204030204" pitchFamily="34" charset="0"/>
              </a:rPr>
              <a:t>VNS: 60%/40% at 5 years.</a:t>
            </a:r>
          </a:p>
          <a:p>
            <a:pPr marL="0" marR="0">
              <a:spcBef>
                <a:spcPts val="0"/>
              </a:spcBef>
              <a:spcAft>
                <a:spcPts val="0"/>
              </a:spcAft>
            </a:pPr>
            <a:r>
              <a:rPr lang="en-US" sz="2000" dirty="0">
                <a:ea typeface="Calibri" panose="020F0502020204030204" pitchFamily="34" charset="0"/>
              </a:rPr>
              <a:t>DBS: 60%/30%?</a:t>
            </a:r>
          </a:p>
          <a:p>
            <a:pPr marL="0" marR="0">
              <a:spcBef>
                <a:spcPts val="0"/>
              </a:spcBef>
              <a:spcAft>
                <a:spcPts val="0"/>
              </a:spcAft>
            </a:pPr>
            <a:r>
              <a:rPr lang="en-US" sz="2000" dirty="0">
                <a:ea typeface="Calibri" panose="020F0502020204030204" pitchFamily="34" charset="0"/>
              </a:rPr>
              <a:t>Ketamine: 65%/35%.</a:t>
            </a:r>
          </a:p>
          <a:p>
            <a:pPr marL="0" marR="0">
              <a:spcBef>
                <a:spcPts val="0"/>
              </a:spcBef>
              <a:spcAft>
                <a:spcPts val="0"/>
              </a:spcAft>
            </a:pPr>
            <a:r>
              <a:rPr lang="en-US" sz="2000" dirty="0">
                <a:ea typeface="Calibri" panose="020F0502020204030204" pitchFamily="34" charset="0"/>
              </a:rPr>
              <a:t>Spravato: 50%/35%.</a:t>
            </a:r>
          </a:p>
          <a:p>
            <a:pPr marL="0" marR="0">
              <a:spcBef>
                <a:spcPts val="0"/>
              </a:spcBef>
              <a:spcAft>
                <a:spcPts val="0"/>
              </a:spcAft>
            </a:pPr>
            <a:r>
              <a:rPr lang="en-US" sz="2000" dirty="0">
                <a:ea typeface="Calibri" panose="020F0502020204030204" pitchFamily="34" charset="0"/>
              </a:rPr>
              <a:t>Psychedelics: 70%/40%.</a:t>
            </a:r>
          </a:p>
          <a:p>
            <a:pPr marL="0" marR="0">
              <a:spcBef>
                <a:spcPts val="0"/>
              </a:spcBef>
              <a:spcAft>
                <a:spcPts val="0"/>
              </a:spcAft>
            </a:pPr>
            <a:endParaRPr lang="en-US" sz="2000" dirty="0">
              <a:ea typeface="Calibri" panose="020F0502020204030204" pitchFamily="34" charset="0"/>
            </a:endParaRPr>
          </a:p>
          <a:p>
            <a:pPr marL="0" marR="0" indent="0">
              <a:spcBef>
                <a:spcPts val="0"/>
              </a:spcBef>
              <a:spcAft>
                <a:spcPts val="0"/>
              </a:spcAft>
              <a:buNone/>
            </a:pPr>
            <a:endParaRPr lang="en-US" sz="1400" dirty="0">
              <a:ea typeface="Calibri" panose="020F0502020204030204" pitchFamily="34" charset="0"/>
            </a:endParaRPr>
          </a:p>
          <a:p>
            <a:pPr marL="0" marR="0" indent="0">
              <a:spcBef>
                <a:spcPts val="0"/>
              </a:spcBef>
              <a:spcAft>
                <a:spcPts val="0"/>
              </a:spcAft>
              <a:buNone/>
            </a:pPr>
            <a:endParaRPr lang="en-US" sz="1400" dirty="0">
              <a:ea typeface="Calibri" panose="020F0502020204030204" pitchFamily="34" charset="0"/>
            </a:endParaRPr>
          </a:p>
          <a:p>
            <a:pPr marL="0" marR="0" indent="0">
              <a:spcBef>
                <a:spcPts val="0"/>
              </a:spcBef>
              <a:spcAft>
                <a:spcPts val="0"/>
              </a:spcAft>
              <a:buNone/>
            </a:pPr>
            <a:endParaRPr lang="en-US" sz="1400" dirty="0">
              <a:ea typeface="Calibri" panose="020F0502020204030204" pitchFamily="34" charset="0"/>
            </a:endParaRPr>
          </a:p>
          <a:p>
            <a:pPr marL="0" marR="0" indent="0">
              <a:spcBef>
                <a:spcPts val="0"/>
              </a:spcBef>
              <a:spcAft>
                <a:spcPts val="0"/>
              </a:spcAft>
              <a:buNone/>
            </a:pPr>
            <a:r>
              <a:rPr lang="en-US" sz="1400" dirty="0">
                <a:ea typeface="Calibri" panose="020F0502020204030204" pitchFamily="34" charset="0"/>
              </a:rPr>
              <a:t>*Percentages rounded for ease based on best guess from data with the specific patient affecting efficacy*</a:t>
            </a:r>
          </a:p>
        </p:txBody>
      </p:sp>
    </p:spTree>
    <p:extLst>
      <p:ext uri="{BB962C8B-B14F-4D97-AF65-F5344CB8AC3E}">
        <p14:creationId xmlns:p14="http://schemas.microsoft.com/office/powerpoint/2010/main" val="1932383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How to use</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27</a:t>
            </a:fld>
            <a:endParaRPr lang="en-US" dirty="0"/>
          </a:p>
        </p:txBody>
      </p:sp>
      <p:pic>
        <p:nvPicPr>
          <p:cNvPr id="1026" name="Picture 2" descr="Track And Field Images – Browse 203,065 Stock Photos ...">
            <a:extLst>
              <a:ext uri="{FF2B5EF4-FFF2-40B4-BE49-F238E27FC236}">
                <a16:creationId xmlns:a16="http://schemas.microsoft.com/office/drawing/2014/main" id="{A7F79DD9-0AE6-8288-D681-B6E9E2929DDD}"/>
              </a:ext>
            </a:extLst>
          </p:cNvPr>
          <p:cNvPicPr>
            <a:picLocks noGrp="1" noChangeAspect="1" noChangeArrowheads="1"/>
          </p:cNvPicPr>
          <p:nvPr>
            <p:ph sz="quarter" idx="16"/>
          </p:nvPr>
        </p:nvPicPr>
        <p:blipFill>
          <a:blip r:embed="rId3">
            <a:extLst>
              <a:ext uri="{28A0092B-C50C-407E-A947-70E740481C1C}">
                <a14:useLocalDpi xmlns:a14="http://schemas.microsoft.com/office/drawing/2010/main" val="0"/>
              </a:ext>
            </a:extLst>
          </a:blip>
          <a:srcRect/>
          <a:stretch>
            <a:fillRect/>
          </a:stretch>
        </p:blipFill>
        <p:spPr bwMode="auto">
          <a:xfrm>
            <a:off x="3661647" y="1806098"/>
            <a:ext cx="4868706" cy="3245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434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What can I recommend to patients for depression?</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28</a:t>
            </a:fld>
            <a:endParaRPr lang="en-US" dirty="0"/>
          </a:p>
        </p:txBody>
      </p:sp>
      <p:sp>
        <p:nvSpPr>
          <p:cNvPr id="6" name="Content Placeholder 5">
            <a:extLst>
              <a:ext uri="{FF2B5EF4-FFF2-40B4-BE49-F238E27FC236}">
                <a16:creationId xmlns:a16="http://schemas.microsoft.com/office/drawing/2014/main" id="{B1091120-EFA7-D5E2-D786-A46B2999FF8B}"/>
              </a:ext>
            </a:extLst>
          </p:cNvPr>
          <p:cNvSpPr>
            <a:spLocks noGrp="1"/>
          </p:cNvSpPr>
          <p:nvPr>
            <p:ph sz="quarter" idx="16"/>
          </p:nvPr>
        </p:nvSpPr>
        <p:spPr/>
        <p:txBody>
          <a:bodyPr>
            <a:normAutofit/>
          </a:bodyPr>
          <a:lstStyle/>
          <a:p>
            <a:pPr marL="0" marR="0">
              <a:spcBef>
                <a:spcPts val="0"/>
              </a:spcBef>
              <a:spcAft>
                <a:spcPts val="0"/>
              </a:spcAft>
            </a:pPr>
            <a:r>
              <a:rPr lang="en-US" sz="2000" dirty="0">
                <a:ea typeface="Calibri" panose="020F0502020204030204" pitchFamily="34" charset="0"/>
              </a:rPr>
              <a:t>TMS for all. Ketamine/Spravato if not interested in TMS, sicker, or need to get well sooner. </a:t>
            </a:r>
          </a:p>
          <a:p>
            <a:pPr marL="0" marR="0">
              <a:spcBef>
                <a:spcPts val="0"/>
              </a:spcBef>
              <a:spcAft>
                <a:spcPts val="0"/>
              </a:spcAft>
            </a:pPr>
            <a:r>
              <a:rPr lang="en-US" sz="2000" dirty="0" err="1">
                <a:ea typeface="Calibri" panose="020F0502020204030204" pitchFamily="34" charset="0"/>
              </a:rPr>
              <a:t>tDCS</a:t>
            </a:r>
            <a:r>
              <a:rPr lang="en-US" sz="2000" dirty="0">
                <a:ea typeface="Calibri" panose="020F0502020204030204" pitchFamily="34" charset="0"/>
              </a:rPr>
              <a:t> if more worried well and not interested in meds or TMS.</a:t>
            </a:r>
          </a:p>
          <a:p>
            <a:pPr marL="0">
              <a:spcBef>
                <a:spcPts val="0"/>
              </a:spcBef>
            </a:pPr>
            <a:r>
              <a:rPr lang="en-US" sz="2000" dirty="0">
                <a:ea typeface="Calibri" panose="020F0502020204030204" pitchFamily="34" charset="0"/>
              </a:rPr>
              <a:t>ECT if acutely ill. </a:t>
            </a:r>
          </a:p>
          <a:p>
            <a:pPr marL="0" marR="0">
              <a:spcBef>
                <a:spcPts val="0"/>
              </a:spcBef>
              <a:spcAft>
                <a:spcPts val="0"/>
              </a:spcAft>
            </a:pPr>
            <a:r>
              <a:rPr lang="en-US" sz="2000" dirty="0">
                <a:ea typeface="Calibri" panose="020F0502020204030204" pitchFamily="34" charset="0"/>
              </a:rPr>
              <a:t>VNS, DBS, and psychedelics (all likely need research study) for severe, treatment-resistant depression. </a:t>
            </a:r>
          </a:p>
        </p:txBody>
      </p:sp>
    </p:spTree>
    <p:extLst>
      <p:ext uri="{BB962C8B-B14F-4D97-AF65-F5344CB8AC3E}">
        <p14:creationId xmlns:p14="http://schemas.microsoft.com/office/powerpoint/2010/main" val="17372467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Where to find?</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29</a:t>
            </a:fld>
            <a:endParaRPr lang="en-US" dirty="0"/>
          </a:p>
        </p:txBody>
      </p:sp>
      <p:sp>
        <p:nvSpPr>
          <p:cNvPr id="6" name="Content Placeholder 5">
            <a:extLst>
              <a:ext uri="{FF2B5EF4-FFF2-40B4-BE49-F238E27FC236}">
                <a16:creationId xmlns:a16="http://schemas.microsoft.com/office/drawing/2014/main" id="{B1091120-EFA7-D5E2-D786-A46B2999FF8B}"/>
              </a:ext>
            </a:extLst>
          </p:cNvPr>
          <p:cNvSpPr>
            <a:spLocks noGrp="1"/>
          </p:cNvSpPr>
          <p:nvPr>
            <p:ph sz="quarter" idx="16"/>
          </p:nvPr>
        </p:nvSpPr>
        <p:spPr/>
        <p:txBody>
          <a:bodyPr>
            <a:normAutofit/>
          </a:bodyPr>
          <a:lstStyle/>
          <a:p>
            <a:pPr marL="0" marR="0">
              <a:spcBef>
                <a:spcPts val="0"/>
              </a:spcBef>
              <a:spcAft>
                <a:spcPts val="0"/>
              </a:spcAft>
            </a:pPr>
            <a:r>
              <a:rPr lang="en-US" sz="2000" dirty="0">
                <a:ea typeface="Calibri" panose="020F0502020204030204" pitchFamily="34" charset="0"/>
              </a:rPr>
              <a:t>TMS, Ketamine/Spravato: Interventional clinics like The Remedy. Mostly in metro.</a:t>
            </a:r>
          </a:p>
          <a:p>
            <a:pPr marL="0" marR="0">
              <a:spcBef>
                <a:spcPts val="0"/>
              </a:spcBef>
              <a:spcAft>
                <a:spcPts val="0"/>
              </a:spcAft>
            </a:pPr>
            <a:r>
              <a:rPr lang="en-US" sz="2000" dirty="0" err="1">
                <a:ea typeface="Calibri" panose="020F0502020204030204" pitchFamily="34" charset="0"/>
              </a:rPr>
              <a:t>tDCS</a:t>
            </a:r>
            <a:r>
              <a:rPr lang="en-US" sz="2000" dirty="0">
                <a:ea typeface="Calibri" panose="020F0502020204030204" pitchFamily="34" charset="0"/>
              </a:rPr>
              <a:t>: Buy online or through a psychiatrist.</a:t>
            </a:r>
          </a:p>
          <a:p>
            <a:pPr marL="0">
              <a:spcBef>
                <a:spcPts val="0"/>
              </a:spcBef>
            </a:pPr>
            <a:r>
              <a:rPr lang="en-US" sz="2000" dirty="0">
                <a:ea typeface="Calibri" panose="020F0502020204030204" pitchFamily="34" charset="0"/>
              </a:rPr>
              <a:t>ECT: Hospital systems.</a:t>
            </a:r>
          </a:p>
          <a:p>
            <a:pPr marL="0" marR="0">
              <a:spcBef>
                <a:spcPts val="0"/>
              </a:spcBef>
              <a:spcAft>
                <a:spcPts val="0"/>
              </a:spcAft>
            </a:pPr>
            <a:r>
              <a:rPr lang="en-US" sz="2000" dirty="0">
                <a:ea typeface="Calibri" panose="020F0502020204030204" pitchFamily="34" charset="0"/>
              </a:rPr>
              <a:t>VNS, DBS, and psychedelics: Interventional clinics like The Remedy and universities like the University of Minnesota.</a:t>
            </a:r>
          </a:p>
        </p:txBody>
      </p:sp>
    </p:spTree>
    <p:extLst>
      <p:ext uri="{BB962C8B-B14F-4D97-AF65-F5344CB8AC3E}">
        <p14:creationId xmlns:p14="http://schemas.microsoft.com/office/powerpoint/2010/main" val="3327578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7CA089-F833-9A3C-0678-0A57F8403F66}"/>
              </a:ext>
            </a:extLst>
          </p:cNvPr>
          <p:cNvSpPr>
            <a:spLocks noGrp="1"/>
          </p:cNvSpPr>
          <p:nvPr>
            <p:ph type="sldNum" sz="quarter" idx="12"/>
          </p:nvPr>
        </p:nvSpPr>
        <p:spPr/>
        <p:txBody>
          <a:bodyPr/>
          <a:lstStyle/>
          <a:p>
            <a:fld id="{1FC4B0FD-5F77-433D-950B-A15A779E50E4}" type="slidenum">
              <a:rPr lang="en-US" smtClean="0"/>
              <a:pPr/>
              <a:t>3</a:t>
            </a:fld>
            <a:endParaRPr lang="en-US" dirty="0"/>
          </a:p>
        </p:txBody>
      </p:sp>
      <p:sp>
        <p:nvSpPr>
          <p:cNvPr id="3" name="Subtitle 2">
            <a:extLst>
              <a:ext uri="{FF2B5EF4-FFF2-40B4-BE49-F238E27FC236}">
                <a16:creationId xmlns:a16="http://schemas.microsoft.com/office/drawing/2014/main" id="{80C9C652-982A-D38C-DDB4-F24C55E14B74}"/>
              </a:ext>
            </a:extLst>
          </p:cNvPr>
          <p:cNvSpPr>
            <a:spLocks noGrp="1"/>
          </p:cNvSpPr>
          <p:nvPr>
            <p:ph type="subTitle" idx="1"/>
          </p:nvPr>
        </p:nvSpPr>
        <p:spPr/>
        <p:txBody>
          <a:bodyPr/>
          <a:lstStyle/>
          <a:p>
            <a:r>
              <a:rPr lang="en-US" dirty="0">
                <a:solidFill>
                  <a:srgbClr val="002060"/>
                </a:solidFill>
              </a:rPr>
              <a:t>Medical Director</a:t>
            </a:r>
          </a:p>
        </p:txBody>
      </p:sp>
      <p:sp>
        <p:nvSpPr>
          <p:cNvPr id="4" name="Title 3">
            <a:extLst>
              <a:ext uri="{FF2B5EF4-FFF2-40B4-BE49-F238E27FC236}">
                <a16:creationId xmlns:a16="http://schemas.microsoft.com/office/drawing/2014/main" id="{2DF696AF-D66E-C6AB-12A0-3B7E249FAE51}"/>
              </a:ext>
            </a:extLst>
          </p:cNvPr>
          <p:cNvSpPr>
            <a:spLocks noGrp="1"/>
          </p:cNvSpPr>
          <p:nvPr>
            <p:ph type="ctrTitle"/>
          </p:nvPr>
        </p:nvSpPr>
        <p:spPr>
          <a:xfrm>
            <a:off x="1058328" y="2729861"/>
            <a:ext cx="8196494" cy="2330646"/>
          </a:xfrm>
        </p:spPr>
        <p:txBody>
          <a:bodyPr/>
          <a:lstStyle/>
          <a:p>
            <a:r>
              <a:rPr lang="en-US" sz="4000" dirty="0">
                <a:solidFill>
                  <a:srgbClr val="002060"/>
                </a:solidFill>
              </a:rPr>
              <a:t>Dr. Daniel Montville, MD</a:t>
            </a:r>
          </a:p>
        </p:txBody>
      </p:sp>
      <p:pic>
        <p:nvPicPr>
          <p:cNvPr id="6" name="Picture 5">
            <a:extLst>
              <a:ext uri="{FF2B5EF4-FFF2-40B4-BE49-F238E27FC236}">
                <a16:creationId xmlns:a16="http://schemas.microsoft.com/office/drawing/2014/main" id="{E8BCA3F7-810F-BEA0-F06C-78ED3EC6521C}"/>
              </a:ext>
            </a:extLst>
          </p:cNvPr>
          <p:cNvPicPr>
            <a:picLocks noChangeAspect="1"/>
          </p:cNvPicPr>
          <p:nvPr/>
        </p:nvPicPr>
        <p:blipFill>
          <a:blip r:embed="rId3"/>
          <a:stretch>
            <a:fillRect/>
          </a:stretch>
        </p:blipFill>
        <p:spPr>
          <a:xfrm>
            <a:off x="7470242" y="452689"/>
            <a:ext cx="3037647" cy="3037647"/>
          </a:xfrm>
          <a:prstGeom prst="rect">
            <a:avLst/>
          </a:prstGeom>
        </p:spPr>
      </p:pic>
    </p:spTree>
    <p:extLst>
      <p:ext uri="{BB962C8B-B14F-4D97-AF65-F5344CB8AC3E}">
        <p14:creationId xmlns:p14="http://schemas.microsoft.com/office/powerpoint/2010/main" val="24989570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E0A63-A388-49B1-A04E-27CE9BD622EF}"/>
              </a:ext>
            </a:extLst>
          </p:cNvPr>
          <p:cNvSpPr>
            <a:spLocks noGrp="1"/>
          </p:cNvSpPr>
          <p:nvPr>
            <p:ph type="title"/>
          </p:nvPr>
        </p:nvSpPr>
        <p:spPr>
          <a:xfrm>
            <a:off x="5920169" y="1152771"/>
            <a:ext cx="5431971" cy="846301"/>
          </a:xfrm>
        </p:spPr>
        <p:txBody>
          <a:bodyPr/>
          <a:lstStyle/>
          <a:p>
            <a:r>
              <a:rPr lang="en-US" dirty="0"/>
              <a:t>Don’t forget</a:t>
            </a:r>
          </a:p>
        </p:txBody>
      </p:sp>
      <p:sp>
        <p:nvSpPr>
          <p:cNvPr id="6" name="Text Placeholder 5">
            <a:extLst>
              <a:ext uri="{FF2B5EF4-FFF2-40B4-BE49-F238E27FC236}">
                <a16:creationId xmlns:a16="http://schemas.microsoft.com/office/drawing/2014/main" id="{7640DF9D-0C9E-4C5D-9635-6B4DE10CCEE5}"/>
              </a:ext>
            </a:extLst>
          </p:cNvPr>
          <p:cNvSpPr>
            <a:spLocks noGrp="1"/>
          </p:cNvSpPr>
          <p:nvPr>
            <p:ph type="body" sz="quarter" idx="13"/>
          </p:nvPr>
        </p:nvSpPr>
        <p:spPr>
          <a:xfrm>
            <a:off x="5922254" y="2469515"/>
            <a:ext cx="5433204" cy="365125"/>
          </a:xfrm>
        </p:spPr>
        <p:txBody>
          <a:bodyPr vert="horz" lIns="91440" tIns="45720" rIns="91440" bIns="45720" rtlCol="0" anchor="t">
            <a:noAutofit/>
          </a:bodyPr>
          <a:lstStyle/>
          <a:p>
            <a:pPr marL="342900" indent="-342900">
              <a:buFont typeface="Arial" panose="020B0604020202020204" pitchFamily="34" charset="0"/>
              <a:buChar char="•"/>
            </a:pPr>
            <a:r>
              <a:rPr lang="en-US" noProof="1"/>
              <a:t>Psychotherapy</a:t>
            </a:r>
          </a:p>
          <a:p>
            <a:pPr marL="342900" indent="-342900">
              <a:buFont typeface="Arial" panose="020B0604020202020204" pitchFamily="34" charset="0"/>
              <a:buChar char="•"/>
            </a:pPr>
            <a:r>
              <a:rPr lang="en-US" noProof="1"/>
              <a:t>Exercise</a:t>
            </a:r>
          </a:p>
          <a:p>
            <a:pPr marL="342900" indent="-342900">
              <a:buFont typeface="Arial" panose="020B0604020202020204" pitchFamily="34" charset="0"/>
              <a:buChar char="•"/>
            </a:pPr>
            <a:r>
              <a:rPr lang="en-US" noProof="1"/>
              <a:t>Diet</a:t>
            </a:r>
          </a:p>
          <a:p>
            <a:pPr marL="342900" indent="-342900">
              <a:buFont typeface="Arial" panose="020B0604020202020204" pitchFamily="34" charset="0"/>
              <a:buChar char="•"/>
            </a:pPr>
            <a:r>
              <a:rPr lang="en-US" noProof="1"/>
              <a:t>Relationships</a:t>
            </a:r>
          </a:p>
          <a:p>
            <a:pPr marL="342900" indent="-342900">
              <a:buFont typeface="Arial" panose="020B0604020202020204" pitchFamily="34" charset="0"/>
              <a:buChar char="•"/>
            </a:pPr>
            <a:r>
              <a:rPr lang="en-US" noProof="1"/>
              <a:t>Community</a:t>
            </a:r>
          </a:p>
          <a:p>
            <a:pPr marL="342900" indent="-342900">
              <a:buFont typeface="Arial" panose="020B0604020202020204" pitchFamily="34" charset="0"/>
              <a:buChar char="•"/>
            </a:pPr>
            <a:r>
              <a:rPr lang="en-US" noProof="1"/>
              <a:t>Neutraceuticals</a:t>
            </a:r>
          </a:p>
          <a:p>
            <a:pPr marL="342900" indent="-342900">
              <a:buFont typeface="Arial" panose="020B0604020202020204" pitchFamily="34" charset="0"/>
              <a:buChar char="•"/>
            </a:pPr>
            <a:r>
              <a:rPr lang="en-US" noProof="1"/>
              <a:t>Spirituality</a:t>
            </a:r>
          </a:p>
          <a:p>
            <a:pPr marL="342900" indent="-342900">
              <a:buFont typeface="Arial" panose="020B0604020202020204" pitchFamily="34" charset="0"/>
              <a:buChar char="•"/>
            </a:pPr>
            <a:r>
              <a:rPr lang="en-US" noProof="1"/>
              <a:t>meaning </a:t>
            </a:r>
          </a:p>
          <a:p>
            <a:pPr marL="342900" indent="-342900">
              <a:buFont typeface="Arial" panose="020B0604020202020204" pitchFamily="34" charset="0"/>
              <a:buChar char="•"/>
            </a:pPr>
            <a:r>
              <a:rPr lang="en-US" noProof="1"/>
              <a:t>Gratitude</a:t>
            </a:r>
          </a:p>
          <a:p>
            <a:pPr marL="342900" indent="-342900">
              <a:buFont typeface="Arial" panose="020B0604020202020204" pitchFamily="34" charset="0"/>
              <a:buChar char="•"/>
            </a:pPr>
            <a:endParaRPr lang="en-US" noProof="1"/>
          </a:p>
          <a:p>
            <a:pPr marL="342900" indent="-342900">
              <a:buFont typeface="Arial" panose="020B0604020202020204" pitchFamily="34" charset="0"/>
              <a:buChar char="•"/>
            </a:pPr>
            <a:endParaRPr lang="en-US" noProof="1"/>
          </a:p>
        </p:txBody>
      </p:sp>
      <p:sp>
        <p:nvSpPr>
          <p:cNvPr id="32" name="Date Placeholder 31">
            <a:extLst>
              <a:ext uri="{FF2B5EF4-FFF2-40B4-BE49-F238E27FC236}">
                <a16:creationId xmlns:a16="http://schemas.microsoft.com/office/drawing/2014/main" id="{D5DB19F8-B538-4965-BA90-ED372B99F5DC}"/>
              </a:ext>
            </a:extLst>
          </p:cNvPr>
          <p:cNvSpPr>
            <a:spLocks noGrp="1"/>
          </p:cNvSpPr>
          <p:nvPr>
            <p:ph type="dt" sz="half" idx="20"/>
          </p:nvPr>
        </p:nvSpPr>
        <p:spPr>
          <a:xfrm>
            <a:off x="5919680" y="6356350"/>
            <a:ext cx="947516" cy="365125"/>
          </a:xfrm>
        </p:spPr>
        <p:txBody>
          <a:bodyPr/>
          <a:lstStyle/>
          <a:p>
            <a:r>
              <a:rPr lang="en-US" dirty="0"/>
              <a:t>2023</a:t>
            </a:r>
          </a:p>
        </p:txBody>
      </p:sp>
      <p:sp>
        <p:nvSpPr>
          <p:cNvPr id="4" name="Slide Number Placeholder 3">
            <a:extLst>
              <a:ext uri="{FF2B5EF4-FFF2-40B4-BE49-F238E27FC236}">
                <a16:creationId xmlns:a16="http://schemas.microsoft.com/office/drawing/2014/main" id="{79ED4A67-3A46-4F54-A12A-EAE1B53E6457}"/>
              </a:ext>
            </a:extLst>
          </p:cNvPr>
          <p:cNvSpPr>
            <a:spLocks noGrp="1"/>
          </p:cNvSpPr>
          <p:nvPr>
            <p:ph type="sldNum" sz="quarter" idx="22"/>
          </p:nvPr>
        </p:nvSpPr>
        <p:spPr>
          <a:xfrm>
            <a:off x="10700656" y="6356350"/>
            <a:ext cx="653143" cy="365125"/>
          </a:xfrm>
        </p:spPr>
        <p:txBody>
          <a:bodyPr/>
          <a:lstStyle/>
          <a:p>
            <a:fld id="{19B51A1E-902D-48AF-9020-955120F399B6}" type="slidenum">
              <a:rPr lang="en-US" smtClean="0"/>
              <a:pPr/>
              <a:t>30</a:t>
            </a:fld>
            <a:endParaRPr lang="en-US" dirty="0"/>
          </a:p>
        </p:txBody>
      </p:sp>
    </p:spTree>
    <p:extLst>
      <p:ext uri="{BB962C8B-B14F-4D97-AF65-F5344CB8AC3E}">
        <p14:creationId xmlns:p14="http://schemas.microsoft.com/office/powerpoint/2010/main" val="20693930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3AC94-B1CC-9308-8FD6-D12B6DA27210}"/>
              </a:ext>
            </a:extLst>
          </p:cNvPr>
          <p:cNvSpPr>
            <a:spLocks noGrp="1"/>
          </p:cNvSpPr>
          <p:nvPr>
            <p:ph type="title"/>
          </p:nvPr>
        </p:nvSpPr>
        <p:spPr/>
        <p:txBody>
          <a:bodyPr/>
          <a:lstStyle/>
          <a:p>
            <a:r>
              <a:rPr lang="en-US" dirty="0"/>
              <a:t>Questions?</a:t>
            </a:r>
          </a:p>
        </p:txBody>
      </p:sp>
      <p:sp>
        <p:nvSpPr>
          <p:cNvPr id="3" name="Text Placeholder 2">
            <a:extLst>
              <a:ext uri="{FF2B5EF4-FFF2-40B4-BE49-F238E27FC236}">
                <a16:creationId xmlns:a16="http://schemas.microsoft.com/office/drawing/2014/main" id="{1FE079DC-D692-1252-BD89-34BA2A874338}"/>
              </a:ext>
            </a:extLst>
          </p:cNvPr>
          <p:cNvSpPr>
            <a:spLocks noGrp="1"/>
          </p:cNvSpPr>
          <p:nvPr>
            <p:ph type="body" idx="1"/>
          </p:nvPr>
        </p:nvSpPr>
        <p:spPr/>
        <p:txBody>
          <a:bodyPr/>
          <a:lstStyle/>
          <a:p>
            <a:r>
              <a:rPr lang="en-US" dirty="0"/>
              <a:t>What have you found most challenging about caring for patients with depression?</a:t>
            </a:r>
          </a:p>
        </p:txBody>
      </p:sp>
      <p:sp>
        <p:nvSpPr>
          <p:cNvPr id="4" name="Date Placeholder 3">
            <a:extLst>
              <a:ext uri="{FF2B5EF4-FFF2-40B4-BE49-F238E27FC236}">
                <a16:creationId xmlns:a16="http://schemas.microsoft.com/office/drawing/2014/main" id="{F7AEA973-6896-C634-828F-E9210EDF28E3}"/>
              </a:ext>
            </a:extLst>
          </p:cNvPr>
          <p:cNvSpPr>
            <a:spLocks noGrp="1"/>
          </p:cNvSpPr>
          <p:nvPr>
            <p:ph type="dt" sz="half" idx="10"/>
          </p:nvPr>
        </p:nvSpPr>
        <p:spPr/>
        <p:txBody>
          <a:bodyPr/>
          <a:lstStyle/>
          <a:p>
            <a:r>
              <a:rPr lang="en-US" dirty="0"/>
              <a:t>2023</a:t>
            </a:r>
          </a:p>
        </p:txBody>
      </p:sp>
      <p:sp>
        <p:nvSpPr>
          <p:cNvPr id="6" name="Slide Number Placeholder 5">
            <a:extLst>
              <a:ext uri="{FF2B5EF4-FFF2-40B4-BE49-F238E27FC236}">
                <a16:creationId xmlns:a16="http://schemas.microsoft.com/office/drawing/2014/main" id="{06F0FDF3-558B-31DD-8BDE-6B86E5CABC74}"/>
              </a:ext>
            </a:extLst>
          </p:cNvPr>
          <p:cNvSpPr>
            <a:spLocks noGrp="1"/>
          </p:cNvSpPr>
          <p:nvPr>
            <p:ph type="sldNum" sz="quarter" idx="12"/>
          </p:nvPr>
        </p:nvSpPr>
        <p:spPr/>
        <p:txBody>
          <a:bodyPr/>
          <a:lstStyle/>
          <a:p>
            <a:fld id="{B5CEABB6-07DC-46E8-9B57-56EC44A396E5}" type="slidenum">
              <a:rPr lang="en-US" smtClean="0"/>
              <a:t>31</a:t>
            </a:fld>
            <a:endParaRPr lang="en-US" dirty="0"/>
          </a:p>
        </p:txBody>
      </p:sp>
    </p:spTree>
    <p:extLst>
      <p:ext uri="{BB962C8B-B14F-4D97-AF65-F5344CB8AC3E}">
        <p14:creationId xmlns:p14="http://schemas.microsoft.com/office/powerpoint/2010/main" val="3893898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DE7F2-E890-4744-88DD-A75F5E300513}"/>
              </a:ext>
            </a:extLst>
          </p:cNvPr>
          <p:cNvSpPr>
            <a:spLocks noGrp="1"/>
          </p:cNvSpPr>
          <p:nvPr>
            <p:ph type="ctrTitle"/>
          </p:nvPr>
        </p:nvSpPr>
        <p:spPr>
          <a:xfrm>
            <a:off x="6991350" y="2571235"/>
            <a:ext cx="4179570" cy="1715531"/>
          </a:xfrm>
        </p:spPr>
        <p:txBody>
          <a:bodyPr/>
          <a:lstStyle/>
          <a:p>
            <a:r>
              <a:rPr lang="en-US" dirty="0"/>
              <a:t>Co-Morbidities</a:t>
            </a:r>
          </a:p>
        </p:txBody>
      </p:sp>
    </p:spTree>
    <p:extLst>
      <p:ext uri="{BB962C8B-B14F-4D97-AF65-F5344CB8AC3E}">
        <p14:creationId xmlns:p14="http://schemas.microsoft.com/office/powerpoint/2010/main" val="37105028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E1C88-627C-4655-A4FB-0BB02EDB078A}"/>
              </a:ext>
            </a:extLst>
          </p:cNvPr>
          <p:cNvSpPr>
            <a:spLocks noGrp="1"/>
          </p:cNvSpPr>
          <p:nvPr>
            <p:ph type="title"/>
          </p:nvPr>
        </p:nvSpPr>
        <p:spPr>
          <a:xfrm>
            <a:off x="1362075" y="1671639"/>
            <a:ext cx="7906212" cy="1204912"/>
          </a:xfrm>
        </p:spPr>
        <p:txBody>
          <a:bodyPr/>
          <a:lstStyle/>
          <a:p>
            <a:r>
              <a:rPr lang="en-US" dirty="0"/>
              <a:t>borderline personality disorder (BPD)</a:t>
            </a:r>
          </a:p>
        </p:txBody>
      </p:sp>
      <p:sp>
        <p:nvSpPr>
          <p:cNvPr id="3" name="Content Placeholder 2">
            <a:extLst>
              <a:ext uri="{FF2B5EF4-FFF2-40B4-BE49-F238E27FC236}">
                <a16:creationId xmlns:a16="http://schemas.microsoft.com/office/drawing/2014/main" id="{033634FE-ADF0-4BC3-A0A9-447EA9DD096B}"/>
              </a:ext>
            </a:extLst>
          </p:cNvPr>
          <p:cNvSpPr>
            <a:spLocks noGrp="1"/>
          </p:cNvSpPr>
          <p:nvPr>
            <p:ph type="body" idx="1"/>
          </p:nvPr>
        </p:nvSpPr>
        <p:spPr>
          <a:xfrm>
            <a:off x="1362075" y="3660774"/>
            <a:ext cx="5111750" cy="1525588"/>
          </a:xfrm>
        </p:spPr>
        <p:txBody>
          <a:bodyPr vert="horz" lIns="91440" tIns="45720" rIns="91440" bIns="45720" rtlCol="0" anchor="t">
            <a:normAutofit/>
          </a:bodyPr>
          <a:lstStyle/>
          <a:p>
            <a:r>
              <a:rPr lang="en-US" dirty="0"/>
              <a:t>BPD is common for patients with depression (~28% of patients with persistent depressive disorder). Patients with BPD have a high rate of depression (~50%, some studies show as high as 83%). Depression in patients with BPD can be more challenging to treat. Almost all patients with this condition have dysphoria. </a:t>
            </a:r>
          </a:p>
        </p:txBody>
      </p:sp>
    </p:spTree>
    <p:extLst>
      <p:ext uri="{BB962C8B-B14F-4D97-AF65-F5344CB8AC3E}">
        <p14:creationId xmlns:p14="http://schemas.microsoft.com/office/powerpoint/2010/main" val="13417046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05AF1-623C-4E09-AB5D-8DD0571489F6}"/>
              </a:ext>
            </a:extLst>
          </p:cNvPr>
          <p:cNvSpPr>
            <a:spLocks noGrp="1"/>
          </p:cNvSpPr>
          <p:nvPr>
            <p:ph type="title"/>
          </p:nvPr>
        </p:nvSpPr>
        <p:spPr>
          <a:xfrm>
            <a:off x="5920169" y="1152771"/>
            <a:ext cx="5431971" cy="846301"/>
          </a:xfrm>
        </p:spPr>
        <p:txBody>
          <a:bodyPr>
            <a:normAutofit fontScale="90000"/>
          </a:bodyPr>
          <a:lstStyle/>
          <a:p>
            <a:r>
              <a:rPr lang="en-US" dirty="0"/>
              <a:t>Deficit in self-management and emotional regulation</a:t>
            </a:r>
          </a:p>
        </p:txBody>
      </p:sp>
      <p:sp>
        <p:nvSpPr>
          <p:cNvPr id="4" name="Date Placeholder 3">
            <a:extLst>
              <a:ext uri="{FF2B5EF4-FFF2-40B4-BE49-F238E27FC236}">
                <a16:creationId xmlns:a16="http://schemas.microsoft.com/office/drawing/2014/main" id="{7FDC0E0A-2715-4BF9-8659-0ED8629BA242}"/>
              </a:ext>
            </a:extLst>
          </p:cNvPr>
          <p:cNvSpPr>
            <a:spLocks noGrp="1"/>
          </p:cNvSpPr>
          <p:nvPr>
            <p:ph type="dt" sz="half" idx="10"/>
          </p:nvPr>
        </p:nvSpPr>
        <p:spPr>
          <a:xfrm>
            <a:off x="838200" y="6356350"/>
            <a:ext cx="2743200" cy="365125"/>
          </a:xfrm>
        </p:spPr>
        <p:txBody>
          <a:bodyPr/>
          <a:lstStyle/>
          <a:p>
            <a:r>
              <a:rPr lang="en-US" dirty="0"/>
              <a:t>2023</a:t>
            </a:r>
          </a:p>
        </p:txBody>
      </p:sp>
      <p:sp>
        <p:nvSpPr>
          <p:cNvPr id="6" name="Slide Number Placeholder 5">
            <a:extLst>
              <a:ext uri="{FF2B5EF4-FFF2-40B4-BE49-F238E27FC236}">
                <a16:creationId xmlns:a16="http://schemas.microsoft.com/office/drawing/2014/main" id="{BA32F697-D1D4-4B0A-B960-D1869BF8607A}"/>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34</a:t>
            </a:fld>
            <a:endParaRPr lang="en-US" dirty="0"/>
          </a:p>
        </p:txBody>
      </p:sp>
      <p:pic>
        <p:nvPicPr>
          <p:cNvPr id="2052" name="Picture 4" descr="Emotions Photos, Download The BEST Free Emotions Stock Photos &amp; HD Images">
            <a:extLst>
              <a:ext uri="{FF2B5EF4-FFF2-40B4-BE49-F238E27FC236}">
                <a16:creationId xmlns:a16="http://schemas.microsoft.com/office/drawing/2014/main" id="{0A237F1B-7D76-0547-8B03-71CDE2EFE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8139" y="2253106"/>
            <a:ext cx="3724922" cy="3724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0530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Hope in despair</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35</a:t>
            </a:fld>
            <a:endParaRPr lang="en-US" dirty="0"/>
          </a:p>
        </p:txBody>
      </p:sp>
      <p:pic>
        <p:nvPicPr>
          <p:cNvPr id="7" name="Content Placeholder 6">
            <a:extLst>
              <a:ext uri="{FF2B5EF4-FFF2-40B4-BE49-F238E27FC236}">
                <a16:creationId xmlns:a16="http://schemas.microsoft.com/office/drawing/2014/main" id="{E890DFCB-FFB4-2088-478F-7923F4B09B5E}"/>
              </a:ext>
            </a:extLst>
          </p:cNvPr>
          <p:cNvPicPr>
            <a:picLocks noGrp="1" noChangeAspect="1"/>
          </p:cNvPicPr>
          <p:nvPr>
            <p:ph sz="quarter" idx="16"/>
          </p:nvPr>
        </p:nvPicPr>
        <p:blipFill>
          <a:blip r:embed="rId3"/>
          <a:stretch>
            <a:fillRect/>
          </a:stretch>
        </p:blipFill>
        <p:spPr>
          <a:xfrm>
            <a:off x="3395874" y="1956986"/>
            <a:ext cx="5400252" cy="4133065"/>
          </a:xfrm>
        </p:spPr>
      </p:pic>
    </p:spTree>
    <p:extLst>
      <p:ext uri="{BB962C8B-B14F-4D97-AF65-F5344CB8AC3E}">
        <p14:creationId xmlns:p14="http://schemas.microsoft.com/office/powerpoint/2010/main" val="9081004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Common myths </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36</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p:txBody>
          <a:bodyPr/>
          <a:lstStyle/>
          <a:p>
            <a:r>
              <a:rPr lang="en-US" dirty="0"/>
              <a:t>BPD is a lifetime diagnosis.</a:t>
            </a:r>
          </a:p>
          <a:p>
            <a:r>
              <a:rPr lang="en-US" dirty="0"/>
              <a:t>BPD only happens in women.</a:t>
            </a:r>
          </a:p>
          <a:p>
            <a:r>
              <a:rPr lang="en-US" dirty="0"/>
              <a:t>BPD is the result of bad parenting.</a:t>
            </a:r>
          </a:p>
          <a:p>
            <a:r>
              <a:rPr lang="en-US" dirty="0"/>
              <a:t>Patients with BPD are hard.</a:t>
            </a:r>
          </a:p>
          <a:p>
            <a:r>
              <a:rPr lang="en-US" dirty="0"/>
              <a:t>Medications don’t work.</a:t>
            </a:r>
          </a:p>
          <a:p>
            <a:r>
              <a:rPr lang="en-US" dirty="0"/>
              <a:t>Fixing depression will fix BPD.</a:t>
            </a:r>
          </a:p>
          <a:p>
            <a:endParaRPr lang="en-US" dirty="0"/>
          </a:p>
          <a:p>
            <a:endParaRPr lang="en-US" dirty="0"/>
          </a:p>
          <a:p>
            <a:endParaRPr lang="en-US" dirty="0"/>
          </a:p>
        </p:txBody>
      </p:sp>
    </p:spTree>
    <p:extLst>
      <p:ext uri="{BB962C8B-B14F-4D97-AF65-F5344CB8AC3E}">
        <p14:creationId xmlns:p14="http://schemas.microsoft.com/office/powerpoint/2010/main" val="28731394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Helpful resource</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37</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p:txBody>
          <a:bodyPr/>
          <a:lstStyle/>
          <a:p>
            <a:pPr marL="0" indent="0">
              <a:buNone/>
            </a:pPr>
            <a:endParaRPr lang="en-US" dirty="0"/>
          </a:p>
          <a:p>
            <a:endParaRPr lang="en-US" dirty="0"/>
          </a:p>
          <a:p>
            <a:endParaRPr lang="en-US" dirty="0"/>
          </a:p>
        </p:txBody>
      </p:sp>
      <p:pic>
        <p:nvPicPr>
          <p:cNvPr id="7170" name="Picture 2" descr="Borderline Personality Disorder Demystified, Revised Edition (An Essential Guide for Understanding and Living with BPD) by Robert O. Friedel, Linda F. Cox, Karin Friedel, 9780738220246">
            <a:extLst>
              <a:ext uri="{FF2B5EF4-FFF2-40B4-BE49-F238E27FC236}">
                <a16:creationId xmlns:a16="http://schemas.microsoft.com/office/drawing/2014/main" id="{3780C3D7-ACF0-6E13-578C-43D1B86485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0087" y="1473878"/>
            <a:ext cx="317182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8391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Treatment</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38</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a:xfrm>
            <a:off x="2258627" y="4068908"/>
            <a:ext cx="5939913" cy="2047585"/>
          </a:xfrm>
        </p:spPr>
        <p:txBody>
          <a:bodyPr/>
          <a:lstStyle/>
          <a:p>
            <a:pPr marL="0" indent="0">
              <a:buNone/>
            </a:pPr>
            <a:endParaRPr lang="en-US" dirty="0"/>
          </a:p>
          <a:p>
            <a:endParaRPr lang="en-US" dirty="0"/>
          </a:p>
          <a:p>
            <a:endParaRPr lang="en-US" dirty="0"/>
          </a:p>
        </p:txBody>
      </p:sp>
      <p:pic>
        <p:nvPicPr>
          <p:cNvPr id="1026" name="Picture 2" descr="Online Group Therapy for DBT | Grouport">
            <a:extLst>
              <a:ext uri="{FF2B5EF4-FFF2-40B4-BE49-F238E27FC236}">
                <a16:creationId xmlns:a16="http://schemas.microsoft.com/office/drawing/2014/main" id="{5326A460-2EC6-B0C8-6ABB-1CDD5C4E9D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5203" y="1930545"/>
            <a:ext cx="3898068" cy="3873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817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Other therapies</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39</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p:txBody>
          <a:bodyPr/>
          <a:lstStyle/>
          <a:p>
            <a:r>
              <a:rPr lang="en-US" dirty="0"/>
              <a:t>Transference-focused psychotherapy</a:t>
            </a:r>
          </a:p>
          <a:p>
            <a:r>
              <a:rPr lang="en-US" dirty="0"/>
              <a:t>Psychodynamic</a:t>
            </a:r>
          </a:p>
          <a:p>
            <a:r>
              <a:rPr lang="en-US" dirty="0"/>
              <a:t>Mentalization-based treatment</a:t>
            </a:r>
          </a:p>
          <a:p>
            <a:r>
              <a:rPr lang="en-US" dirty="0"/>
              <a:t>Schema-focused therapy</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349687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6416040" y="4434840"/>
            <a:ext cx="4941771" cy="1122202"/>
          </a:xfrm>
        </p:spPr>
        <p:txBody>
          <a:bodyPr/>
          <a:lstStyle/>
          <a:p>
            <a:r>
              <a:rPr lang="en-US" sz="2000" dirty="0"/>
              <a:t>Interventional Psychiatry: The future of the field?</a:t>
            </a:r>
          </a:p>
        </p:txBody>
      </p:sp>
      <p:sp>
        <p:nvSpPr>
          <p:cNvPr id="3" name="Subtitle 2">
            <a:extLst>
              <a:ext uri="{FF2B5EF4-FFF2-40B4-BE49-F238E27FC236}">
                <a16:creationId xmlns:a16="http://schemas.microsoft.com/office/drawing/2014/main" id="{1901B20D-4C28-4DA3-ABBD-718C22A5E58B}"/>
              </a:ext>
            </a:extLst>
          </p:cNvPr>
          <p:cNvSpPr>
            <a:spLocks noGrp="1"/>
          </p:cNvSpPr>
          <p:nvPr>
            <p:ph type="subTitle" idx="1"/>
          </p:nvPr>
        </p:nvSpPr>
        <p:spPr>
          <a:xfrm>
            <a:off x="6416041" y="5586890"/>
            <a:ext cx="4941770" cy="396660"/>
          </a:xfrm>
        </p:spPr>
        <p:txBody>
          <a:bodyPr>
            <a:normAutofit/>
          </a:bodyPr>
          <a:lstStyle/>
          <a:p>
            <a:r>
              <a:rPr lang="en-US" dirty="0"/>
              <a:t>Dr. Dan Montville and Dr. Glen Rebman, 11/14/2023</a:t>
            </a:r>
          </a:p>
        </p:txBody>
      </p:sp>
    </p:spTree>
    <p:extLst>
      <p:ext uri="{BB962C8B-B14F-4D97-AF65-F5344CB8AC3E}">
        <p14:creationId xmlns:p14="http://schemas.microsoft.com/office/powerpoint/2010/main" val="16424253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medications</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40</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a:xfrm>
            <a:off x="2258627" y="4068908"/>
            <a:ext cx="5939913" cy="2047585"/>
          </a:xfrm>
        </p:spPr>
        <p:txBody>
          <a:bodyPr/>
          <a:lstStyle/>
          <a:p>
            <a:pPr marL="0" indent="0">
              <a:buNone/>
            </a:pPr>
            <a:endParaRPr lang="en-US" dirty="0"/>
          </a:p>
          <a:p>
            <a:endParaRPr lang="en-US" dirty="0"/>
          </a:p>
          <a:p>
            <a:endParaRPr lang="en-US" dirty="0"/>
          </a:p>
        </p:txBody>
      </p:sp>
      <p:pic>
        <p:nvPicPr>
          <p:cNvPr id="7" name="Content Placeholder 4" descr="Text&#10;&#10;Description automatically generated">
            <a:extLst>
              <a:ext uri="{FF2B5EF4-FFF2-40B4-BE49-F238E27FC236}">
                <a16:creationId xmlns:a16="http://schemas.microsoft.com/office/drawing/2014/main" id="{0793B621-0788-81FD-7BA0-F8CDF7CF9F48}"/>
              </a:ext>
            </a:extLst>
          </p:cNvPr>
          <p:cNvPicPr>
            <a:picLocks noChangeAspect="1"/>
          </p:cNvPicPr>
          <p:nvPr/>
        </p:nvPicPr>
        <p:blipFill>
          <a:blip r:embed="rId3"/>
          <a:stretch>
            <a:fillRect/>
          </a:stretch>
        </p:blipFill>
        <p:spPr>
          <a:xfrm>
            <a:off x="3361028" y="2017678"/>
            <a:ext cx="5469944" cy="4102459"/>
          </a:xfrm>
          <a:prstGeom prst="rect">
            <a:avLst/>
          </a:prstGeom>
        </p:spPr>
      </p:pic>
    </p:spTree>
    <p:extLst>
      <p:ext uri="{BB962C8B-B14F-4D97-AF65-F5344CB8AC3E}">
        <p14:creationId xmlns:p14="http://schemas.microsoft.com/office/powerpoint/2010/main" val="8931898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Interventional treatments</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41</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p:txBody>
          <a:bodyPr/>
          <a:lstStyle/>
          <a:p>
            <a:r>
              <a:rPr lang="en-US" dirty="0"/>
              <a:t>Principle of treating BPD prior to treating depression. </a:t>
            </a:r>
          </a:p>
          <a:p>
            <a:r>
              <a:rPr lang="en-US" dirty="0"/>
              <a:t>Interventional treatments are used to treat depression in BPD.</a:t>
            </a:r>
          </a:p>
          <a:p>
            <a:r>
              <a:rPr lang="en-US" dirty="0"/>
              <a:t>Reduced likelihood of efficacy.</a:t>
            </a:r>
          </a:p>
          <a:p>
            <a:pPr marL="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29270936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Non-specialized Treatment</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42</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a:xfrm>
            <a:off x="2258627" y="4068908"/>
            <a:ext cx="5939913" cy="2047585"/>
          </a:xfrm>
        </p:spPr>
        <p:txBody>
          <a:bodyPr/>
          <a:lstStyle/>
          <a:p>
            <a:pPr marL="0" indent="0">
              <a:buNone/>
            </a:pPr>
            <a:endParaRPr lang="en-US" dirty="0"/>
          </a:p>
          <a:p>
            <a:endParaRPr lang="en-US" dirty="0"/>
          </a:p>
          <a:p>
            <a:endParaRPr lang="en-US" dirty="0"/>
          </a:p>
        </p:txBody>
      </p:sp>
      <p:pic>
        <p:nvPicPr>
          <p:cNvPr id="4" name="Picture 2">
            <a:extLst>
              <a:ext uri="{FF2B5EF4-FFF2-40B4-BE49-F238E27FC236}">
                <a16:creationId xmlns:a16="http://schemas.microsoft.com/office/drawing/2014/main" id="{6B4BFD2F-FCC2-907A-6168-D8AF279DAC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2283" y="1990725"/>
            <a:ext cx="2027434" cy="310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0479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3AC94-B1CC-9308-8FD6-D12B6DA27210}"/>
              </a:ext>
            </a:extLst>
          </p:cNvPr>
          <p:cNvSpPr>
            <a:spLocks noGrp="1"/>
          </p:cNvSpPr>
          <p:nvPr>
            <p:ph type="title"/>
          </p:nvPr>
        </p:nvSpPr>
        <p:spPr/>
        <p:txBody>
          <a:bodyPr/>
          <a:lstStyle/>
          <a:p>
            <a:r>
              <a:rPr lang="en-US" dirty="0"/>
              <a:t>Questions?</a:t>
            </a:r>
          </a:p>
        </p:txBody>
      </p:sp>
      <p:sp>
        <p:nvSpPr>
          <p:cNvPr id="3" name="Text Placeholder 2">
            <a:extLst>
              <a:ext uri="{FF2B5EF4-FFF2-40B4-BE49-F238E27FC236}">
                <a16:creationId xmlns:a16="http://schemas.microsoft.com/office/drawing/2014/main" id="{1FE079DC-D692-1252-BD89-34BA2A874338}"/>
              </a:ext>
            </a:extLst>
          </p:cNvPr>
          <p:cNvSpPr>
            <a:spLocks noGrp="1"/>
          </p:cNvSpPr>
          <p:nvPr>
            <p:ph type="body" idx="1"/>
          </p:nvPr>
        </p:nvSpPr>
        <p:spPr/>
        <p:txBody>
          <a:bodyPr/>
          <a:lstStyle/>
          <a:p>
            <a:r>
              <a:rPr lang="en-US" dirty="0"/>
              <a:t>What treatments have you found most effective for BPD and depression in BPD?</a:t>
            </a:r>
          </a:p>
        </p:txBody>
      </p:sp>
      <p:sp>
        <p:nvSpPr>
          <p:cNvPr id="4" name="Date Placeholder 3">
            <a:extLst>
              <a:ext uri="{FF2B5EF4-FFF2-40B4-BE49-F238E27FC236}">
                <a16:creationId xmlns:a16="http://schemas.microsoft.com/office/drawing/2014/main" id="{F7AEA973-6896-C634-828F-E9210EDF28E3}"/>
              </a:ext>
            </a:extLst>
          </p:cNvPr>
          <p:cNvSpPr>
            <a:spLocks noGrp="1"/>
          </p:cNvSpPr>
          <p:nvPr>
            <p:ph type="dt" sz="half" idx="10"/>
          </p:nvPr>
        </p:nvSpPr>
        <p:spPr/>
        <p:txBody>
          <a:bodyPr/>
          <a:lstStyle/>
          <a:p>
            <a:r>
              <a:rPr lang="en-US" dirty="0"/>
              <a:t>2023</a:t>
            </a:r>
          </a:p>
        </p:txBody>
      </p:sp>
      <p:sp>
        <p:nvSpPr>
          <p:cNvPr id="6" name="Slide Number Placeholder 5">
            <a:extLst>
              <a:ext uri="{FF2B5EF4-FFF2-40B4-BE49-F238E27FC236}">
                <a16:creationId xmlns:a16="http://schemas.microsoft.com/office/drawing/2014/main" id="{06F0FDF3-558B-31DD-8BDE-6B86E5CABC74}"/>
              </a:ext>
            </a:extLst>
          </p:cNvPr>
          <p:cNvSpPr>
            <a:spLocks noGrp="1"/>
          </p:cNvSpPr>
          <p:nvPr>
            <p:ph type="sldNum" sz="quarter" idx="12"/>
          </p:nvPr>
        </p:nvSpPr>
        <p:spPr/>
        <p:txBody>
          <a:bodyPr/>
          <a:lstStyle/>
          <a:p>
            <a:fld id="{B5CEABB6-07DC-46E8-9B57-56EC44A396E5}" type="slidenum">
              <a:rPr lang="en-US" smtClean="0"/>
              <a:t>43</a:t>
            </a:fld>
            <a:endParaRPr lang="en-US" dirty="0"/>
          </a:p>
        </p:txBody>
      </p:sp>
    </p:spTree>
    <p:extLst>
      <p:ext uri="{BB962C8B-B14F-4D97-AF65-F5344CB8AC3E}">
        <p14:creationId xmlns:p14="http://schemas.microsoft.com/office/powerpoint/2010/main" val="11847287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DE7F2-E890-4744-88DD-A75F5E300513}"/>
              </a:ext>
            </a:extLst>
          </p:cNvPr>
          <p:cNvSpPr>
            <a:spLocks noGrp="1"/>
          </p:cNvSpPr>
          <p:nvPr>
            <p:ph type="ctrTitle"/>
          </p:nvPr>
        </p:nvSpPr>
        <p:spPr>
          <a:xfrm>
            <a:off x="6991350" y="2571235"/>
            <a:ext cx="4179570" cy="1715531"/>
          </a:xfrm>
        </p:spPr>
        <p:txBody>
          <a:bodyPr/>
          <a:lstStyle/>
          <a:p>
            <a:r>
              <a:rPr lang="en-US" dirty="0"/>
              <a:t>Posttraumatic stress disorder</a:t>
            </a:r>
          </a:p>
        </p:txBody>
      </p:sp>
    </p:spTree>
    <p:extLst>
      <p:ext uri="{BB962C8B-B14F-4D97-AF65-F5344CB8AC3E}">
        <p14:creationId xmlns:p14="http://schemas.microsoft.com/office/powerpoint/2010/main" val="36571389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E1C88-627C-4655-A4FB-0BB02EDB078A}"/>
              </a:ext>
            </a:extLst>
          </p:cNvPr>
          <p:cNvSpPr>
            <a:spLocks noGrp="1"/>
          </p:cNvSpPr>
          <p:nvPr>
            <p:ph type="title"/>
          </p:nvPr>
        </p:nvSpPr>
        <p:spPr>
          <a:xfrm>
            <a:off x="1362075" y="1671639"/>
            <a:ext cx="7906212" cy="1204912"/>
          </a:xfrm>
        </p:spPr>
        <p:txBody>
          <a:bodyPr/>
          <a:lstStyle/>
          <a:p>
            <a:r>
              <a:rPr lang="en-US" dirty="0"/>
              <a:t>Posttraumatic stress disorder(PTSD)</a:t>
            </a:r>
          </a:p>
        </p:txBody>
      </p:sp>
      <p:sp>
        <p:nvSpPr>
          <p:cNvPr id="3" name="Content Placeholder 2">
            <a:extLst>
              <a:ext uri="{FF2B5EF4-FFF2-40B4-BE49-F238E27FC236}">
                <a16:creationId xmlns:a16="http://schemas.microsoft.com/office/drawing/2014/main" id="{033634FE-ADF0-4BC3-A0A9-447EA9DD096B}"/>
              </a:ext>
            </a:extLst>
          </p:cNvPr>
          <p:cNvSpPr>
            <a:spLocks noGrp="1"/>
          </p:cNvSpPr>
          <p:nvPr>
            <p:ph type="body" idx="1"/>
          </p:nvPr>
        </p:nvSpPr>
        <p:spPr>
          <a:xfrm>
            <a:off x="1362075" y="3660774"/>
            <a:ext cx="5111750" cy="1525588"/>
          </a:xfrm>
        </p:spPr>
        <p:txBody>
          <a:bodyPr vert="horz" lIns="91440" tIns="45720" rIns="91440" bIns="45720" rtlCol="0" anchor="t">
            <a:normAutofit/>
          </a:bodyPr>
          <a:lstStyle/>
          <a:p>
            <a:r>
              <a:rPr lang="en-US" dirty="0"/>
              <a:t>1 in 11 people will be diagnosed in their lifetime. Twice as likely in women. Higher rate in US Latinos, African Americans, and Native Americans/Alaska Natives. Different types- acute vs chronic. Effective treatments exist.</a:t>
            </a:r>
          </a:p>
        </p:txBody>
      </p:sp>
    </p:spTree>
    <p:extLst>
      <p:ext uri="{BB962C8B-B14F-4D97-AF65-F5344CB8AC3E}">
        <p14:creationId xmlns:p14="http://schemas.microsoft.com/office/powerpoint/2010/main" val="11305710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05AF1-623C-4E09-AB5D-8DD0571489F6}"/>
              </a:ext>
            </a:extLst>
          </p:cNvPr>
          <p:cNvSpPr>
            <a:spLocks noGrp="1"/>
          </p:cNvSpPr>
          <p:nvPr>
            <p:ph type="title"/>
          </p:nvPr>
        </p:nvSpPr>
        <p:spPr>
          <a:xfrm>
            <a:off x="5920169" y="1152771"/>
            <a:ext cx="5431971" cy="846301"/>
          </a:xfrm>
        </p:spPr>
        <p:txBody>
          <a:bodyPr>
            <a:normAutofit/>
          </a:bodyPr>
          <a:lstStyle/>
          <a:p>
            <a:r>
              <a:rPr lang="en-US" dirty="0"/>
              <a:t>Life is traumatic</a:t>
            </a:r>
          </a:p>
        </p:txBody>
      </p:sp>
      <p:sp>
        <p:nvSpPr>
          <p:cNvPr id="4" name="Date Placeholder 3">
            <a:extLst>
              <a:ext uri="{FF2B5EF4-FFF2-40B4-BE49-F238E27FC236}">
                <a16:creationId xmlns:a16="http://schemas.microsoft.com/office/drawing/2014/main" id="{7FDC0E0A-2715-4BF9-8659-0ED8629BA242}"/>
              </a:ext>
            </a:extLst>
          </p:cNvPr>
          <p:cNvSpPr>
            <a:spLocks noGrp="1"/>
          </p:cNvSpPr>
          <p:nvPr>
            <p:ph type="dt" sz="half" idx="10"/>
          </p:nvPr>
        </p:nvSpPr>
        <p:spPr>
          <a:xfrm>
            <a:off x="838200" y="6356350"/>
            <a:ext cx="2743200" cy="365125"/>
          </a:xfrm>
        </p:spPr>
        <p:txBody>
          <a:bodyPr/>
          <a:lstStyle/>
          <a:p>
            <a:r>
              <a:rPr lang="en-US" dirty="0"/>
              <a:t>2023</a:t>
            </a:r>
          </a:p>
        </p:txBody>
      </p:sp>
      <p:sp>
        <p:nvSpPr>
          <p:cNvPr id="6" name="Slide Number Placeholder 5">
            <a:extLst>
              <a:ext uri="{FF2B5EF4-FFF2-40B4-BE49-F238E27FC236}">
                <a16:creationId xmlns:a16="http://schemas.microsoft.com/office/drawing/2014/main" id="{BA32F697-D1D4-4B0A-B960-D1869BF8607A}"/>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46</a:t>
            </a:fld>
            <a:endParaRPr lang="en-US" dirty="0"/>
          </a:p>
        </p:txBody>
      </p:sp>
      <p:pic>
        <p:nvPicPr>
          <p:cNvPr id="10242" name="Picture 2" descr="Struggling to Cope with the Demands of Everyday Life?">
            <a:extLst>
              <a:ext uri="{FF2B5EF4-FFF2-40B4-BE49-F238E27FC236}">
                <a16:creationId xmlns:a16="http://schemas.microsoft.com/office/drawing/2014/main" id="{5355FFAD-B6BF-B7E4-AFFB-6EF461A988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4369" y="2289514"/>
            <a:ext cx="4762500" cy="270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8573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05AF1-623C-4E09-AB5D-8DD0571489F6}"/>
              </a:ext>
            </a:extLst>
          </p:cNvPr>
          <p:cNvSpPr>
            <a:spLocks noGrp="1"/>
          </p:cNvSpPr>
          <p:nvPr>
            <p:ph type="title"/>
          </p:nvPr>
        </p:nvSpPr>
        <p:spPr>
          <a:xfrm>
            <a:off x="5920169" y="1152771"/>
            <a:ext cx="5431971" cy="846301"/>
          </a:xfrm>
        </p:spPr>
        <p:txBody>
          <a:bodyPr>
            <a:normAutofit fontScale="90000"/>
          </a:bodyPr>
          <a:lstStyle/>
          <a:p>
            <a:r>
              <a:rPr lang="en-US" dirty="0"/>
              <a:t>Mind-body, memory-stress system response designed to protect</a:t>
            </a:r>
          </a:p>
        </p:txBody>
      </p:sp>
      <p:sp>
        <p:nvSpPr>
          <p:cNvPr id="4" name="Date Placeholder 3">
            <a:extLst>
              <a:ext uri="{FF2B5EF4-FFF2-40B4-BE49-F238E27FC236}">
                <a16:creationId xmlns:a16="http://schemas.microsoft.com/office/drawing/2014/main" id="{7FDC0E0A-2715-4BF9-8659-0ED8629BA242}"/>
              </a:ext>
            </a:extLst>
          </p:cNvPr>
          <p:cNvSpPr>
            <a:spLocks noGrp="1"/>
          </p:cNvSpPr>
          <p:nvPr>
            <p:ph type="dt" sz="half" idx="10"/>
          </p:nvPr>
        </p:nvSpPr>
        <p:spPr>
          <a:xfrm>
            <a:off x="838200" y="6356350"/>
            <a:ext cx="2743200" cy="365125"/>
          </a:xfrm>
        </p:spPr>
        <p:txBody>
          <a:bodyPr/>
          <a:lstStyle/>
          <a:p>
            <a:r>
              <a:rPr lang="en-US" dirty="0"/>
              <a:t>2023</a:t>
            </a:r>
          </a:p>
        </p:txBody>
      </p:sp>
      <p:sp>
        <p:nvSpPr>
          <p:cNvPr id="6" name="Slide Number Placeholder 5">
            <a:extLst>
              <a:ext uri="{FF2B5EF4-FFF2-40B4-BE49-F238E27FC236}">
                <a16:creationId xmlns:a16="http://schemas.microsoft.com/office/drawing/2014/main" id="{BA32F697-D1D4-4B0A-B960-D1869BF8607A}"/>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47</a:t>
            </a:fld>
            <a:endParaRPr lang="en-US" dirty="0"/>
          </a:p>
        </p:txBody>
      </p:sp>
      <p:pic>
        <p:nvPicPr>
          <p:cNvPr id="9218" name="Picture 2" descr="Integrative Interventions for Trauma and PTSD « Biofeedback Federation of  Europe – BFE">
            <a:extLst>
              <a:ext uri="{FF2B5EF4-FFF2-40B4-BE49-F238E27FC236}">
                <a16:creationId xmlns:a16="http://schemas.microsoft.com/office/drawing/2014/main" id="{A34EDFC1-9BE9-E26C-A7AD-6E546CD85F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5096" y="2940728"/>
            <a:ext cx="3963316" cy="2276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5122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05AF1-623C-4E09-AB5D-8DD0571489F6}"/>
              </a:ext>
            </a:extLst>
          </p:cNvPr>
          <p:cNvSpPr>
            <a:spLocks noGrp="1"/>
          </p:cNvSpPr>
          <p:nvPr>
            <p:ph type="title"/>
          </p:nvPr>
        </p:nvSpPr>
        <p:spPr>
          <a:xfrm>
            <a:off x="5920169" y="1152771"/>
            <a:ext cx="5431971" cy="846301"/>
          </a:xfrm>
        </p:spPr>
        <p:txBody>
          <a:bodyPr>
            <a:normAutofit/>
          </a:bodyPr>
          <a:lstStyle/>
          <a:p>
            <a:r>
              <a:rPr lang="en-US" dirty="0"/>
              <a:t>Time heals for many</a:t>
            </a:r>
          </a:p>
        </p:txBody>
      </p:sp>
      <p:sp>
        <p:nvSpPr>
          <p:cNvPr id="4" name="Date Placeholder 3">
            <a:extLst>
              <a:ext uri="{FF2B5EF4-FFF2-40B4-BE49-F238E27FC236}">
                <a16:creationId xmlns:a16="http://schemas.microsoft.com/office/drawing/2014/main" id="{7FDC0E0A-2715-4BF9-8659-0ED8629BA242}"/>
              </a:ext>
            </a:extLst>
          </p:cNvPr>
          <p:cNvSpPr>
            <a:spLocks noGrp="1"/>
          </p:cNvSpPr>
          <p:nvPr>
            <p:ph type="dt" sz="half" idx="10"/>
          </p:nvPr>
        </p:nvSpPr>
        <p:spPr>
          <a:xfrm>
            <a:off x="838200" y="6356350"/>
            <a:ext cx="2743200" cy="365125"/>
          </a:xfrm>
        </p:spPr>
        <p:txBody>
          <a:bodyPr/>
          <a:lstStyle/>
          <a:p>
            <a:r>
              <a:rPr lang="en-US" dirty="0"/>
              <a:t>2023</a:t>
            </a:r>
          </a:p>
        </p:txBody>
      </p:sp>
      <p:sp>
        <p:nvSpPr>
          <p:cNvPr id="6" name="Slide Number Placeholder 5">
            <a:extLst>
              <a:ext uri="{FF2B5EF4-FFF2-40B4-BE49-F238E27FC236}">
                <a16:creationId xmlns:a16="http://schemas.microsoft.com/office/drawing/2014/main" id="{BA32F697-D1D4-4B0A-B960-D1869BF8607A}"/>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48</a:t>
            </a:fld>
            <a:endParaRPr lang="en-US" dirty="0"/>
          </a:p>
        </p:txBody>
      </p:sp>
      <p:sp>
        <p:nvSpPr>
          <p:cNvPr id="5" name="TextBox 4">
            <a:extLst>
              <a:ext uri="{FF2B5EF4-FFF2-40B4-BE49-F238E27FC236}">
                <a16:creationId xmlns:a16="http://schemas.microsoft.com/office/drawing/2014/main" id="{44387BCB-9863-3702-D2F8-C598FF54DD70}"/>
              </a:ext>
            </a:extLst>
          </p:cNvPr>
          <p:cNvSpPr txBox="1"/>
          <p:nvPr/>
        </p:nvSpPr>
        <p:spPr>
          <a:xfrm>
            <a:off x="5825971" y="3093841"/>
            <a:ext cx="6094520" cy="923330"/>
          </a:xfrm>
          <a:prstGeom prst="rect">
            <a:avLst/>
          </a:prstGeom>
          <a:noFill/>
        </p:spPr>
        <p:txBody>
          <a:bodyPr wrap="square">
            <a:spAutoFit/>
          </a:bodyPr>
          <a:lstStyle/>
          <a:p>
            <a:r>
              <a:rPr lang="en-US" b="0" i="0" dirty="0">
                <a:solidFill>
                  <a:srgbClr val="212121"/>
                </a:solidFill>
                <a:effectLst/>
                <a:latin typeface="Cambria" panose="02040503050406030204" pitchFamily="18" charset="0"/>
              </a:rPr>
              <a:t>20%, 27%, and 50% of cases recovered within 3, 6, and 24 months and 77% within 10 years (the longest duration allowing stable estimates).</a:t>
            </a:r>
            <a:endParaRPr lang="en-US" dirty="0"/>
          </a:p>
        </p:txBody>
      </p:sp>
    </p:spTree>
    <p:extLst>
      <p:ext uri="{BB962C8B-B14F-4D97-AF65-F5344CB8AC3E}">
        <p14:creationId xmlns:p14="http://schemas.microsoft.com/office/powerpoint/2010/main" val="33775170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Treatment</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49</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a:xfrm>
            <a:off x="2258627" y="4068908"/>
            <a:ext cx="5939913" cy="2047585"/>
          </a:xfrm>
        </p:spPr>
        <p:txBody>
          <a:bodyPr/>
          <a:lstStyle/>
          <a:p>
            <a:pPr marL="0" indent="0">
              <a:buNone/>
            </a:pPr>
            <a:endParaRPr lang="en-US" dirty="0"/>
          </a:p>
          <a:p>
            <a:endParaRPr lang="en-US" dirty="0"/>
          </a:p>
          <a:p>
            <a:endParaRPr lang="en-US" dirty="0"/>
          </a:p>
        </p:txBody>
      </p:sp>
      <p:pic>
        <p:nvPicPr>
          <p:cNvPr id="11266" name="Picture 2" descr="How PTSD Is Treated: Is There a Cure?">
            <a:extLst>
              <a:ext uri="{FF2B5EF4-FFF2-40B4-BE49-F238E27FC236}">
                <a16:creationId xmlns:a16="http://schemas.microsoft.com/office/drawing/2014/main" id="{4CAAAD3C-5259-6ADB-F41D-8BF8E4950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6125" y="1690688"/>
            <a:ext cx="6939749" cy="4626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694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 uri="{C183D7F6-B498-43B3-948B-1728B52AA6E4}">
                <adec:decorative xmlns:adec="http://schemas.microsoft.com/office/drawing/2017/decorative" val="0"/>
              </a:ext>
            </a:extLst>
          </p:cNvPr>
          <p:cNvSpPr>
            <a:spLocks noGrp="1"/>
          </p:cNvSpPr>
          <p:nvPr>
            <p:ph type="title"/>
          </p:nvPr>
        </p:nvSpPr>
        <p:spPr>
          <a:xfrm>
            <a:off x="1333499" y="1020445"/>
            <a:ext cx="3171825" cy="1325563"/>
          </a:xfrm>
        </p:spPr>
        <p:txBody>
          <a:bodyPr/>
          <a:lstStyle/>
          <a:p>
            <a:r>
              <a:rPr lang="en-US" dirty="0"/>
              <a:t>Disclosures </a:t>
            </a:r>
          </a:p>
        </p:txBody>
      </p:sp>
      <p:sp>
        <p:nvSpPr>
          <p:cNvPr id="3" name="Subtitle 2">
            <a:extLst>
              <a:ext uri="{FF2B5EF4-FFF2-40B4-BE49-F238E27FC236}">
                <a16:creationId xmlns:a16="http://schemas.microsoft.com/office/drawing/2014/main" id="{35E3EA69-4E0E-41BD-8095-A124225A2647}"/>
              </a:ext>
              <a:ext uri="{C183D7F6-B498-43B3-948B-1728B52AA6E4}">
                <adec:decorative xmlns:adec="http://schemas.microsoft.com/office/drawing/2017/decorative" val="0"/>
              </a:ext>
            </a:extLst>
          </p:cNvPr>
          <p:cNvSpPr>
            <a:spLocks noGrp="1"/>
          </p:cNvSpPr>
          <p:nvPr>
            <p:ph idx="1"/>
          </p:nvPr>
        </p:nvSpPr>
        <p:spPr>
          <a:xfrm>
            <a:off x="1333499" y="2924175"/>
            <a:ext cx="4347634" cy="2519363"/>
          </a:xfrm>
        </p:spPr>
        <p:txBody>
          <a:bodyPr>
            <a:normAutofit fontScale="92500" lnSpcReduction="20000"/>
          </a:bodyPr>
          <a:lstStyle/>
          <a:p>
            <a:r>
              <a:rPr lang="en-US" dirty="0"/>
              <a:t>Relevant financial relationships: </a:t>
            </a:r>
          </a:p>
          <a:p>
            <a:pPr lvl="1"/>
            <a:r>
              <a:rPr lang="en-US" dirty="0"/>
              <a:t>We have no financial relationships to disclose related to pharmaceutical companies, device makers, or third-party vendors. We have part ownership in a private practice that focuses on interventional psychiatry. </a:t>
            </a:r>
          </a:p>
          <a:p>
            <a:r>
              <a:rPr lang="en-US" dirty="0"/>
              <a:t>Off-label and/or Investigative Use:</a:t>
            </a:r>
          </a:p>
          <a:p>
            <a:pPr lvl="1"/>
            <a:r>
              <a:rPr lang="en-US" dirty="0"/>
              <a:t>We will discuss off-label approaches in depression, personality disorders, PTSD, and substance use disorders. </a:t>
            </a:r>
          </a:p>
        </p:txBody>
      </p:sp>
      <p:sp>
        <p:nvSpPr>
          <p:cNvPr id="6" name="Date Placeholder 5">
            <a:extLst>
              <a:ext uri="{FF2B5EF4-FFF2-40B4-BE49-F238E27FC236}">
                <a16:creationId xmlns:a16="http://schemas.microsoft.com/office/drawing/2014/main" id="{B69DF042-37C5-4E09-AA4C-AA66649C9533}"/>
              </a:ext>
            </a:extLst>
          </p:cNvPr>
          <p:cNvSpPr>
            <a:spLocks noGrp="1"/>
          </p:cNvSpPr>
          <p:nvPr>
            <p:ph type="dt" sz="half" idx="10"/>
          </p:nvPr>
        </p:nvSpPr>
        <p:spPr>
          <a:xfrm>
            <a:off x="1333500" y="6356350"/>
            <a:ext cx="985157" cy="365125"/>
          </a:xfrm>
        </p:spPr>
        <p:txBody>
          <a:bodyPr/>
          <a:lstStyle/>
          <a:p>
            <a:r>
              <a:rPr lang="en-US" dirty="0"/>
              <a:t>2023</a:t>
            </a: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5536305" y="6356350"/>
            <a:ext cx="987552" cy="365125"/>
          </a:xfrm>
        </p:spPr>
        <p:txBody>
          <a:bodyPr/>
          <a:lstStyle/>
          <a:p>
            <a:fld id="{19B51A1E-902D-48AF-9020-955120F399B6}" type="slidenum">
              <a:rPr lang="en-US" smtClean="0"/>
              <a:pPr/>
              <a:t>5</a:t>
            </a:fld>
            <a:endParaRPr lang="en-US" dirty="0"/>
          </a:p>
        </p:txBody>
      </p:sp>
    </p:spTree>
    <p:extLst>
      <p:ext uri="{BB962C8B-B14F-4D97-AF65-F5344CB8AC3E}">
        <p14:creationId xmlns:p14="http://schemas.microsoft.com/office/powerpoint/2010/main" val="22434949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therapy</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50</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p:txBody>
          <a:bodyPr/>
          <a:lstStyle/>
          <a:p>
            <a:r>
              <a:rPr lang="en-US" dirty="0"/>
              <a:t>Gold-standard.</a:t>
            </a:r>
          </a:p>
          <a:p>
            <a:r>
              <a:rPr lang="en-US" dirty="0"/>
              <a:t>Prolonged exposure therapy and cognitive processing therapy can be up to 80% effective, but only 50% complete it. 40% experience worsening of symptoms prior to getting better. </a:t>
            </a:r>
          </a:p>
          <a:p>
            <a:r>
              <a:rPr lang="en-US" dirty="0"/>
              <a:t>Other options- somatic therapy, eye movement desensitization and reprocessing (EMDR), trauma-focused cognitive behavior therapy, hypnotherapy, and others.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8220089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medications</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51</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p:txBody>
          <a:bodyPr/>
          <a:lstStyle/>
          <a:p>
            <a:r>
              <a:rPr lang="en-US" dirty="0"/>
              <a:t>Somewhat similar response rates to treating depression. 1/3 do not respond.</a:t>
            </a:r>
          </a:p>
          <a:p>
            <a:r>
              <a:rPr lang="en-US" dirty="0"/>
              <a:t>Use multiple classes, off-label, given only Zoloft and Paxil are FDA approved.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6559020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Interventional treatments </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52</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p:txBody>
          <a:bodyPr/>
          <a:lstStyle/>
          <a:p>
            <a:r>
              <a:rPr lang="en-US" dirty="0"/>
              <a:t>Ketamine: Evidence to support, although smaller. Study below showed 60% of patient had treatment response (30% reduction in symptoms). </a:t>
            </a:r>
          </a:p>
          <a:p>
            <a:endParaRPr lang="en-US" dirty="0"/>
          </a:p>
          <a:p>
            <a:r>
              <a:rPr lang="en-US" dirty="0"/>
              <a:t>Stellate ganglion block.</a:t>
            </a:r>
          </a:p>
          <a:p>
            <a:r>
              <a:rPr lang="en-US" dirty="0"/>
              <a:t>Psychedelics: MDMA.</a:t>
            </a:r>
          </a:p>
          <a:p>
            <a:endParaRPr lang="en-US" dirty="0"/>
          </a:p>
          <a:p>
            <a:endParaRPr lang="en-US" dirty="0"/>
          </a:p>
          <a:p>
            <a:endParaRPr lang="en-US" dirty="0"/>
          </a:p>
          <a:p>
            <a:endParaRPr lang="en-US" dirty="0"/>
          </a:p>
        </p:txBody>
      </p:sp>
      <p:pic>
        <p:nvPicPr>
          <p:cNvPr id="7" name="Picture 6">
            <a:extLst>
              <a:ext uri="{FF2B5EF4-FFF2-40B4-BE49-F238E27FC236}">
                <a16:creationId xmlns:a16="http://schemas.microsoft.com/office/drawing/2014/main" id="{95282E35-C4D6-9233-32EC-B46A81BD6F0D}"/>
              </a:ext>
            </a:extLst>
          </p:cNvPr>
          <p:cNvPicPr>
            <a:picLocks noChangeAspect="1"/>
          </p:cNvPicPr>
          <p:nvPr/>
        </p:nvPicPr>
        <p:blipFill>
          <a:blip r:embed="rId3"/>
          <a:stretch>
            <a:fillRect/>
          </a:stretch>
        </p:blipFill>
        <p:spPr>
          <a:xfrm>
            <a:off x="2928495" y="3047947"/>
            <a:ext cx="6335009" cy="762106"/>
          </a:xfrm>
          <a:prstGeom prst="rect">
            <a:avLst/>
          </a:prstGeom>
        </p:spPr>
      </p:pic>
    </p:spTree>
    <p:extLst>
      <p:ext uri="{BB962C8B-B14F-4D97-AF65-F5344CB8AC3E}">
        <p14:creationId xmlns:p14="http://schemas.microsoft.com/office/powerpoint/2010/main" val="39125452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3AC94-B1CC-9308-8FD6-D12B6DA27210}"/>
              </a:ext>
            </a:extLst>
          </p:cNvPr>
          <p:cNvSpPr>
            <a:spLocks noGrp="1"/>
          </p:cNvSpPr>
          <p:nvPr>
            <p:ph type="title"/>
          </p:nvPr>
        </p:nvSpPr>
        <p:spPr/>
        <p:txBody>
          <a:bodyPr/>
          <a:lstStyle/>
          <a:p>
            <a:r>
              <a:rPr lang="en-US" dirty="0"/>
              <a:t>Questions?</a:t>
            </a:r>
          </a:p>
        </p:txBody>
      </p:sp>
      <p:sp>
        <p:nvSpPr>
          <p:cNvPr id="3" name="Text Placeholder 2">
            <a:extLst>
              <a:ext uri="{FF2B5EF4-FFF2-40B4-BE49-F238E27FC236}">
                <a16:creationId xmlns:a16="http://schemas.microsoft.com/office/drawing/2014/main" id="{1FE079DC-D692-1252-BD89-34BA2A874338}"/>
              </a:ext>
            </a:extLst>
          </p:cNvPr>
          <p:cNvSpPr>
            <a:spLocks noGrp="1"/>
          </p:cNvSpPr>
          <p:nvPr>
            <p:ph type="body" idx="1"/>
          </p:nvPr>
        </p:nvSpPr>
        <p:spPr/>
        <p:txBody>
          <a:bodyPr/>
          <a:lstStyle/>
          <a:p>
            <a:r>
              <a:rPr lang="en-US" dirty="0"/>
              <a:t>What therapies do you find your patients with PTSD being able to complete and benefit from the most?</a:t>
            </a:r>
          </a:p>
        </p:txBody>
      </p:sp>
      <p:sp>
        <p:nvSpPr>
          <p:cNvPr id="4" name="Date Placeholder 3">
            <a:extLst>
              <a:ext uri="{FF2B5EF4-FFF2-40B4-BE49-F238E27FC236}">
                <a16:creationId xmlns:a16="http://schemas.microsoft.com/office/drawing/2014/main" id="{F7AEA973-6896-C634-828F-E9210EDF28E3}"/>
              </a:ext>
            </a:extLst>
          </p:cNvPr>
          <p:cNvSpPr>
            <a:spLocks noGrp="1"/>
          </p:cNvSpPr>
          <p:nvPr>
            <p:ph type="dt" sz="half" idx="10"/>
          </p:nvPr>
        </p:nvSpPr>
        <p:spPr/>
        <p:txBody>
          <a:bodyPr/>
          <a:lstStyle/>
          <a:p>
            <a:r>
              <a:rPr lang="en-US" dirty="0"/>
              <a:t>2023</a:t>
            </a:r>
          </a:p>
        </p:txBody>
      </p:sp>
      <p:sp>
        <p:nvSpPr>
          <p:cNvPr id="6" name="Slide Number Placeholder 5">
            <a:extLst>
              <a:ext uri="{FF2B5EF4-FFF2-40B4-BE49-F238E27FC236}">
                <a16:creationId xmlns:a16="http://schemas.microsoft.com/office/drawing/2014/main" id="{06F0FDF3-558B-31DD-8BDE-6B86E5CABC74}"/>
              </a:ext>
            </a:extLst>
          </p:cNvPr>
          <p:cNvSpPr>
            <a:spLocks noGrp="1"/>
          </p:cNvSpPr>
          <p:nvPr>
            <p:ph type="sldNum" sz="quarter" idx="12"/>
          </p:nvPr>
        </p:nvSpPr>
        <p:spPr/>
        <p:txBody>
          <a:bodyPr/>
          <a:lstStyle/>
          <a:p>
            <a:fld id="{B5CEABB6-07DC-46E8-9B57-56EC44A396E5}" type="slidenum">
              <a:rPr lang="en-US" smtClean="0"/>
              <a:t>53</a:t>
            </a:fld>
            <a:endParaRPr lang="en-US" dirty="0"/>
          </a:p>
        </p:txBody>
      </p:sp>
    </p:spTree>
    <p:extLst>
      <p:ext uri="{BB962C8B-B14F-4D97-AF65-F5344CB8AC3E}">
        <p14:creationId xmlns:p14="http://schemas.microsoft.com/office/powerpoint/2010/main" val="1799632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DE7F2-E890-4744-88DD-A75F5E300513}"/>
              </a:ext>
            </a:extLst>
          </p:cNvPr>
          <p:cNvSpPr>
            <a:spLocks noGrp="1"/>
          </p:cNvSpPr>
          <p:nvPr>
            <p:ph type="ctrTitle"/>
          </p:nvPr>
        </p:nvSpPr>
        <p:spPr>
          <a:xfrm>
            <a:off x="6909711" y="2835930"/>
            <a:ext cx="4511842" cy="3235676"/>
          </a:xfrm>
        </p:spPr>
        <p:txBody>
          <a:bodyPr/>
          <a:lstStyle/>
          <a:p>
            <a:r>
              <a:rPr lang="en-US" dirty="0"/>
              <a:t>intersection of mental health and substance abuse</a:t>
            </a:r>
          </a:p>
        </p:txBody>
      </p:sp>
      <p:pic>
        <p:nvPicPr>
          <p:cNvPr id="3" name="Picture 2" descr="Scientists say the chicken came first - but they're just eggheads | Science  | The Guardian">
            <a:extLst>
              <a:ext uri="{FF2B5EF4-FFF2-40B4-BE49-F238E27FC236}">
                <a16:creationId xmlns:a16="http://schemas.microsoft.com/office/drawing/2014/main" id="{D26D5639-7D4D-D91C-D5AA-AD039A2B74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2545" y="1051089"/>
            <a:ext cx="2646175" cy="1587705"/>
          </a:xfrm>
          <a:prstGeom prst="rect">
            <a:avLst/>
          </a:prstGeom>
          <a:noFill/>
          <a:effectLst>
            <a:softEdge rad="2032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7414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Addiction &amp; YOUR BRAIN:</a:t>
            </a:r>
            <a:br>
              <a:rPr lang="en-US" dirty="0"/>
            </a:br>
            <a:r>
              <a:rPr lang="en-US" dirty="0"/>
              <a:t>What IS THE CONNECTION?</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55</a:t>
            </a:fld>
            <a:endParaRPr lang="en-US" dirty="0"/>
          </a:p>
        </p:txBody>
      </p:sp>
      <p:pic>
        <p:nvPicPr>
          <p:cNvPr id="10" name="Picture 9">
            <a:extLst>
              <a:ext uri="{FF2B5EF4-FFF2-40B4-BE49-F238E27FC236}">
                <a16:creationId xmlns:a16="http://schemas.microsoft.com/office/drawing/2014/main" id="{42CDF0DA-9549-D445-9644-8C41EA642DF9}"/>
              </a:ext>
            </a:extLst>
          </p:cNvPr>
          <p:cNvPicPr>
            <a:picLocks noChangeAspect="1"/>
          </p:cNvPicPr>
          <p:nvPr/>
        </p:nvPicPr>
        <p:blipFill>
          <a:blip r:embed="rId3"/>
          <a:stretch>
            <a:fillRect/>
          </a:stretch>
        </p:blipFill>
        <p:spPr>
          <a:xfrm>
            <a:off x="1750594" y="1690688"/>
            <a:ext cx="8690811" cy="4345406"/>
          </a:xfrm>
          <a:prstGeom prst="rect">
            <a:avLst/>
          </a:prstGeom>
          <a:effectLst>
            <a:softEdge rad="50800"/>
          </a:effectLst>
        </p:spPr>
      </p:pic>
    </p:spTree>
    <p:extLst>
      <p:ext uri="{BB962C8B-B14F-4D97-AF65-F5344CB8AC3E}">
        <p14:creationId xmlns:p14="http://schemas.microsoft.com/office/powerpoint/2010/main" val="1489333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Addiction &amp; YOUR BRAIN: </a:t>
            </a:r>
            <a:br>
              <a:rPr lang="en-US" dirty="0"/>
            </a:br>
            <a:r>
              <a:rPr lang="en-US" dirty="0"/>
              <a:t>What is the connection? </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56</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p:txBody>
          <a:bodyPr/>
          <a:lstStyle/>
          <a:p>
            <a:r>
              <a:rPr lang="en-US" dirty="0"/>
              <a:t>How do you know something is important to you?</a:t>
            </a:r>
          </a:p>
          <a:p>
            <a:pPr marL="0" indent="0">
              <a:buNone/>
            </a:pPr>
            <a:endParaRPr lang="en-US" dirty="0"/>
          </a:p>
          <a:p>
            <a:endParaRPr lang="en-US" dirty="0"/>
          </a:p>
          <a:p>
            <a:endParaRPr lang="en-US" dirty="0"/>
          </a:p>
          <a:p>
            <a:endParaRPr lang="en-US" dirty="0"/>
          </a:p>
        </p:txBody>
      </p:sp>
      <p:pic>
        <p:nvPicPr>
          <p:cNvPr id="2052" name="Picture 4" descr="6 Questions About the History of Money and Banking Answered | Britannica">
            <a:extLst>
              <a:ext uri="{FF2B5EF4-FFF2-40B4-BE49-F238E27FC236}">
                <a16:creationId xmlns:a16="http://schemas.microsoft.com/office/drawing/2014/main" id="{0AA17F68-0927-4D37-8A6D-8CE4CDB4FA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291839">
            <a:off x="1045947" y="542741"/>
            <a:ext cx="2055139" cy="1125433"/>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2054" name="Picture 6" descr="How to Have a Good Family Relationships">
            <a:extLst>
              <a:ext uri="{FF2B5EF4-FFF2-40B4-BE49-F238E27FC236}">
                <a16:creationId xmlns:a16="http://schemas.microsoft.com/office/drawing/2014/main" id="{E949291D-AB6D-A369-8DCF-4A562030DF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292" y="3741138"/>
            <a:ext cx="2743201" cy="2221715"/>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2056" name="Picture 8" descr="How reading habits have changed during the COVID-19 lockdown">
            <a:extLst>
              <a:ext uri="{FF2B5EF4-FFF2-40B4-BE49-F238E27FC236}">
                <a16:creationId xmlns:a16="http://schemas.microsoft.com/office/drawing/2014/main" id="{E7BEBE28-662E-8AC1-0E73-09CA082C31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8562" y="2983722"/>
            <a:ext cx="3605013" cy="2452655"/>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2060" name="Picture 12" descr="Huge blow mold yard display in Wayne County | wnep.com">
            <a:extLst>
              <a:ext uri="{FF2B5EF4-FFF2-40B4-BE49-F238E27FC236}">
                <a16:creationId xmlns:a16="http://schemas.microsoft.com/office/drawing/2014/main" id="{3A110267-605B-0D5A-3DFB-25C21CC71B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5029" y="3569775"/>
            <a:ext cx="4842685" cy="2724010"/>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2068" name="Picture 20" descr="Minnesota Timberwolves 2023-24 City Edition Uniform">
            <a:extLst>
              <a:ext uri="{FF2B5EF4-FFF2-40B4-BE49-F238E27FC236}">
                <a16:creationId xmlns:a16="http://schemas.microsoft.com/office/drawing/2014/main" id="{8024EF5D-9B49-6C5A-31E1-C3F8C72DDD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42632" y="840597"/>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7438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IMPORTANCE</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57</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a:xfrm>
            <a:off x="838201" y="2138363"/>
            <a:ext cx="5257800" cy="3695700"/>
          </a:xfrm>
        </p:spPr>
        <p:txBody>
          <a:bodyPr/>
          <a:lstStyle/>
          <a:p>
            <a:r>
              <a:rPr lang="en-US" dirty="0"/>
              <a:t>You may </a:t>
            </a:r>
            <a:r>
              <a:rPr lang="en-US" u="sng" dirty="0"/>
              <a:t>THINK</a:t>
            </a:r>
            <a:r>
              <a:rPr lang="en-US" dirty="0"/>
              <a:t> many things are important</a:t>
            </a:r>
          </a:p>
          <a:p>
            <a:r>
              <a:rPr lang="en-US" dirty="0"/>
              <a:t>Your </a:t>
            </a:r>
            <a:r>
              <a:rPr lang="en-US" u="sng" dirty="0"/>
              <a:t>ACTIONS</a:t>
            </a:r>
            <a:r>
              <a:rPr lang="en-US" dirty="0"/>
              <a:t> will show what is currently important</a:t>
            </a:r>
          </a:p>
          <a:p>
            <a:r>
              <a:rPr lang="en-US" dirty="0"/>
              <a:t>How you spend your </a:t>
            </a:r>
            <a:r>
              <a:rPr lang="en-US" u="sng" dirty="0"/>
              <a:t>TIME, ENERGY and RESOURCES</a:t>
            </a:r>
            <a:r>
              <a:rPr lang="en-US" dirty="0"/>
              <a:t> indicates importance</a:t>
            </a:r>
          </a:p>
          <a:p>
            <a:pPr marL="0" indent="0">
              <a:buNone/>
            </a:pPr>
            <a:endParaRPr lang="en-US" dirty="0"/>
          </a:p>
          <a:p>
            <a:endParaRPr lang="en-US" dirty="0"/>
          </a:p>
          <a:p>
            <a:endParaRPr lang="en-US" dirty="0"/>
          </a:p>
          <a:p>
            <a:endParaRPr lang="en-US" dirty="0"/>
          </a:p>
        </p:txBody>
      </p:sp>
      <p:pic>
        <p:nvPicPr>
          <p:cNvPr id="4" name="Picture 2">
            <a:extLst>
              <a:ext uri="{FF2B5EF4-FFF2-40B4-BE49-F238E27FC236}">
                <a16:creationId xmlns:a16="http://schemas.microsoft.com/office/drawing/2014/main" id="{A89465BF-918B-E734-DF75-DEA205D557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0832" y="1265263"/>
            <a:ext cx="5294007" cy="456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877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THE FIRST TIME…</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58</a:t>
            </a:fld>
            <a:endParaRPr lang="en-US" dirty="0"/>
          </a:p>
        </p:txBody>
      </p:sp>
      <p:pic>
        <p:nvPicPr>
          <p:cNvPr id="4098" name="Picture 2" descr="Teen Alcohol Rehab - Newport Academy">
            <a:extLst>
              <a:ext uri="{FF2B5EF4-FFF2-40B4-BE49-F238E27FC236}">
                <a16:creationId xmlns:a16="http://schemas.microsoft.com/office/drawing/2014/main" id="{8C9F9F4B-F164-A33D-43BC-0EDEB52DBE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4463" y="1986915"/>
            <a:ext cx="6243073" cy="2884170"/>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2325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solidFill>
                  <a:schemeClr val="accent6">
                    <a:lumMod val="75000"/>
                  </a:schemeClr>
                </a:solidFill>
              </a:rPr>
              <a:t>ENTER ADDICTION</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59</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a:xfrm>
            <a:off x="838200" y="1385740"/>
            <a:ext cx="10515600" cy="4448323"/>
          </a:xfrm>
        </p:spPr>
        <p:txBody>
          <a:bodyPr/>
          <a:lstStyle/>
          <a:p>
            <a:r>
              <a:rPr lang="en-US" dirty="0"/>
              <a:t>DRUGS BECOME MORE IMORTANT THAN PERSONAL VALUES AND NEEDS</a:t>
            </a:r>
          </a:p>
          <a:p>
            <a:pPr marL="0" indent="0">
              <a:buNone/>
            </a:pPr>
            <a:endParaRPr lang="en-US" dirty="0"/>
          </a:p>
          <a:p>
            <a:endParaRPr lang="en-US" dirty="0"/>
          </a:p>
          <a:p>
            <a:endParaRPr lang="en-US" dirty="0"/>
          </a:p>
          <a:p>
            <a:endParaRPr lang="en-US" dirty="0"/>
          </a:p>
        </p:txBody>
      </p:sp>
      <p:pic>
        <p:nvPicPr>
          <p:cNvPr id="4" name="Picture 5">
            <a:extLst>
              <a:ext uri="{FF2B5EF4-FFF2-40B4-BE49-F238E27FC236}">
                <a16:creationId xmlns:a16="http://schemas.microsoft.com/office/drawing/2014/main" id="{EAC6512A-BBFF-352B-5A3C-F63AA90C37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826" y="2212975"/>
            <a:ext cx="3973531" cy="3973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A596C251-1AB2-3FC5-602F-D4E141A731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4983" y="2111803"/>
            <a:ext cx="4091233" cy="407470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1215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Objectives</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6</a:t>
            </a:fld>
            <a:endParaRPr lang="en-US" dirty="0"/>
          </a:p>
        </p:txBody>
      </p:sp>
      <p:sp>
        <p:nvSpPr>
          <p:cNvPr id="6" name="Content Placeholder 5">
            <a:extLst>
              <a:ext uri="{FF2B5EF4-FFF2-40B4-BE49-F238E27FC236}">
                <a16:creationId xmlns:a16="http://schemas.microsoft.com/office/drawing/2014/main" id="{B1091120-EFA7-D5E2-D786-A46B2999FF8B}"/>
              </a:ext>
            </a:extLst>
          </p:cNvPr>
          <p:cNvSpPr>
            <a:spLocks noGrp="1"/>
          </p:cNvSpPr>
          <p:nvPr>
            <p:ph sz="quarter" idx="16"/>
          </p:nvPr>
        </p:nvSpPr>
        <p:spPr/>
        <p:txBody>
          <a:bodyPr>
            <a:normAutofit/>
          </a:bodyPr>
          <a:lstStyle/>
          <a:p>
            <a:pPr marL="0" marR="0">
              <a:spcBef>
                <a:spcPts val="0"/>
              </a:spcBef>
              <a:spcAft>
                <a:spcPts val="0"/>
              </a:spcAft>
            </a:pPr>
            <a:r>
              <a:rPr lang="en-US" sz="2000" dirty="0">
                <a:effectLst/>
                <a:ea typeface="Calibri" panose="020F0502020204030204" pitchFamily="34" charset="0"/>
              </a:rPr>
              <a:t>Define interventional psychiatry.</a:t>
            </a:r>
            <a:endParaRPr lang="en-US" sz="2000" dirty="0">
              <a:ea typeface="Calibri" panose="020F0502020204030204" pitchFamily="34" charset="0"/>
            </a:endParaRPr>
          </a:p>
          <a:p>
            <a:pPr marL="0" marR="0">
              <a:spcBef>
                <a:spcPts val="0"/>
              </a:spcBef>
              <a:spcAft>
                <a:spcPts val="0"/>
              </a:spcAft>
            </a:pPr>
            <a:r>
              <a:rPr lang="en-US" sz="2000" dirty="0">
                <a:effectLst/>
                <a:ea typeface="Calibri" panose="020F0502020204030204" pitchFamily="34" charset="0"/>
              </a:rPr>
              <a:t>Learn about </a:t>
            </a:r>
            <a:r>
              <a:rPr lang="en-US" sz="2000" dirty="0">
                <a:ea typeface="Calibri" panose="020F0502020204030204" pitchFamily="34" charset="0"/>
              </a:rPr>
              <a:t>all the interventional treatments.</a:t>
            </a:r>
          </a:p>
          <a:p>
            <a:pPr marL="0" marR="0">
              <a:spcBef>
                <a:spcPts val="0"/>
              </a:spcBef>
              <a:spcAft>
                <a:spcPts val="0"/>
              </a:spcAft>
            </a:pPr>
            <a:r>
              <a:rPr lang="en-US" sz="2000" dirty="0">
                <a:effectLst/>
                <a:ea typeface="Calibri" panose="020F0502020204030204" pitchFamily="34" charset="0"/>
              </a:rPr>
              <a:t>Better understand depression, posttraumatic stress disorder (PTSD), borderline personality disorder (BPD), and substance use disorders.</a:t>
            </a:r>
          </a:p>
          <a:p>
            <a:pPr marL="0">
              <a:spcBef>
                <a:spcPts val="0"/>
              </a:spcBef>
            </a:pPr>
            <a:r>
              <a:rPr lang="en-US" altLang="en-US" sz="2000" dirty="0"/>
              <a:t>Examine and identify the relationship between substance use disorders and mental health disorders.</a:t>
            </a:r>
            <a:endParaRPr lang="en-US" sz="2000" dirty="0">
              <a:effectLst/>
              <a:ea typeface="Calibri" panose="020F0502020204030204" pitchFamily="34" charset="0"/>
            </a:endParaRPr>
          </a:p>
          <a:p>
            <a:pPr marL="0" marR="0">
              <a:spcBef>
                <a:spcPts val="0"/>
              </a:spcBef>
              <a:spcAft>
                <a:spcPts val="0"/>
              </a:spcAft>
            </a:pPr>
            <a:r>
              <a:rPr lang="en-US" sz="2000" dirty="0">
                <a:effectLst/>
                <a:ea typeface="Calibri" panose="020F0502020204030204" pitchFamily="34" charset="0"/>
              </a:rPr>
              <a:t>Discover new ways to treat these common disorders.</a:t>
            </a:r>
          </a:p>
          <a:p>
            <a:pPr marL="0" marR="0">
              <a:spcBef>
                <a:spcPts val="0"/>
              </a:spcBef>
              <a:spcAft>
                <a:spcPts val="0"/>
              </a:spcAft>
            </a:pPr>
            <a:r>
              <a:rPr lang="en-US" sz="2000" dirty="0">
                <a:ea typeface="Calibri" panose="020F0502020204030204" pitchFamily="34" charset="0"/>
              </a:rPr>
              <a:t>Learn how to better navigate these conditions in the mental health care system.</a:t>
            </a:r>
            <a:endParaRPr lang="en-US" sz="2000" dirty="0">
              <a:effectLst/>
              <a:ea typeface="Calibri" panose="020F0502020204030204" pitchFamily="34" charset="0"/>
            </a:endParaRPr>
          </a:p>
          <a:p>
            <a:pPr marL="0" marR="0">
              <a:spcBef>
                <a:spcPts val="0"/>
              </a:spcBef>
              <a:spcAft>
                <a:spcPts val="0"/>
              </a:spcAft>
            </a:pPr>
            <a:r>
              <a:rPr lang="en-US" sz="2000" dirty="0">
                <a:effectLst/>
                <a:ea typeface="Calibri" panose="020F0502020204030204" pitchFamily="34" charset="0"/>
              </a:rPr>
              <a:t>Apply this knowledge to your practice.</a:t>
            </a:r>
          </a:p>
        </p:txBody>
      </p:sp>
    </p:spTree>
    <p:extLst>
      <p:ext uri="{BB962C8B-B14F-4D97-AF65-F5344CB8AC3E}">
        <p14:creationId xmlns:p14="http://schemas.microsoft.com/office/powerpoint/2010/main" val="33351276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HOW DOES YOUR BRAIN CHANGE?</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60</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a:xfrm>
            <a:off x="1907146" y="1884004"/>
            <a:ext cx="4559122" cy="3889017"/>
          </a:xfrm>
        </p:spPr>
        <p:txBody>
          <a:bodyPr>
            <a:normAutofit/>
          </a:bodyPr>
          <a:lstStyle/>
          <a:p>
            <a:r>
              <a:rPr lang="en-US" dirty="0"/>
              <a:t>Nerve Cells Release Chemicals (Dopamine) when there is a new experience </a:t>
            </a:r>
          </a:p>
          <a:p>
            <a:r>
              <a:rPr lang="en-US" altLang="en-US" dirty="0"/>
              <a:t>Brain creates memories of the experience</a:t>
            </a:r>
          </a:p>
          <a:p>
            <a:r>
              <a:rPr lang="en-US" altLang="en-US" dirty="0"/>
              <a:t>Increases motivation to repeat the experience</a:t>
            </a:r>
          </a:p>
          <a:p>
            <a:endParaRPr lang="en-US" dirty="0"/>
          </a:p>
          <a:p>
            <a:pPr marL="0" indent="0">
              <a:buNone/>
            </a:pPr>
            <a:endParaRPr lang="en-US" dirty="0"/>
          </a:p>
          <a:p>
            <a:endParaRPr lang="en-US" dirty="0"/>
          </a:p>
          <a:p>
            <a:endParaRPr lang="en-US" dirty="0"/>
          </a:p>
          <a:p>
            <a:endParaRPr lang="en-US" dirty="0"/>
          </a:p>
        </p:txBody>
      </p:sp>
      <p:pic>
        <p:nvPicPr>
          <p:cNvPr id="7" name="Picture 7" descr="MPj04387170000[1]">
            <a:extLst>
              <a:ext uri="{FF2B5EF4-FFF2-40B4-BE49-F238E27FC236}">
                <a16:creationId xmlns:a16="http://schemas.microsoft.com/office/drawing/2014/main" id="{97130C7A-770A-198E-D376-3434101657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466268" y="1884004"/>
            <a:ext cx="4572000" cy="3429000"/>
          </a:xfrm>
          <a:prstGeom prst="rect">
            <a:avLst/>
          </a:prstGeom>
          <a:noFill/>
          <a:effectLst>
            <a:outerShdw dist="35921" dir="2700000" algn="ctr" rotWithShape="0">
              <a:srgbClr val="808080"/>
            </a:outerShdw>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01954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61</a:t>
            </a:fld>
            <a:endParaRPr lang="en-US" dirty="0"/>
          </a:p>
        </p:txBody>
      </p:sp>
      <p:pic>
        <p:nvPicPr>
          <p:cNvPr id="4" name="Picture 2" descr="Slide15">
            <a:extLst>
              <a:ext uri="{FF2B5EF4-FFF2-40B4-BE49-F238E27FC236}">
                <a16:creationId xmlns:a16="http://schemas.microsoft.com/office/drawing/2014/main" id="{C14420A8-BF72-7888-986C-126D2EF04B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990600"/>
            <a:ext cx="6553200" cy="48768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03789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62</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a:xfrm>
            <a:off x="838200" y="2138363"/>
            <a:ext cx="7880797" cy="3695700"/>
          </a:xfrm>
        </p:spPr>
        <p:txBody>
          <a:bodyPr/>
          <a:lstStyle/>
          <a:p>
            <a:r>
              <a:rPr lang="en-US" dirty="0"/>
              <a:t>MORE DOPAMINE RELEASED          </a:t>
            </a:r>
          </a:p>
          <a:p>
            <a:endParaRPr lang="en-US" dirty="0"/>
          </a:p>
          <a:p>
            <a:endParaRPr lang="en-US" dirty="0"/>
          </a:p>
          <a:p>
            <a:pPr marL="0" indent="0">
              <a:buNone/>
            </a:pPr>
            <a:r>
              <a:rPr lang="en-US" dirty="0"/>
              <a:t>…. The more importance is </a:t>
            </a:r>
          </a:p>
          <a:p>
            <a:pPr marL="0" indent="0">
              <a:buNone/>
            </a:pPr>
            <a:r>
              <a:rPr lang="en-US" dirty="0"/>
              <a:t>placed on the experience</a:t>
            </a:r>
          </a:p>
          <a:p>
            <a:pPr marL="0" indent="0">
              <a:buNone/>
            </a:pPr>
            <a:endParaRPr lang="en-US" dirty="0"/>
          </a:p>
          <a:p>
            <a:endParaRPr lang="en-US" dirty="0"/>
          </a:p>
          <a:p>
            <a:endParaRPr lang="en-US" dirty="0"/>
          </a:p>
          <a:p>
            <a:endParaRPr lang="en-US" dirty="0"/>
          </a:p>
        </p:txBody>
      </p:sp>
      <p:pic>
        <p:nvPicPr>
          <p:cNvPr id="5122" name="Picture 2" descr="figure holding justice scales uneven rt up">
            <a:extLst>
              <a:ext uri="{FF2B5EF4-FFF2-40B4-BE49-F238E27FC236}">
                <a16:creationId xmlns:a16="http://schemas.microsoft.com/office/drawing/2014/main" id="{F59B34C0-4FEE-2092-AF44-865B7C7AD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8239" y="1938204"/>
            <a:ext cx="3895859" cy="3895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0673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Not a fair fight</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63</a:t>
            </a:fld>
            <a:endParaRPr lang="en-US" dirty="0"/>
          </a:p>
        </p:txBody>
      </p:sp>
      <p:pic>
        <p:nvPicPr>
          <p:cNvPr id="6146" name="Picture 2" descr="Unfair Business Stock Illustration - Download Image Now - Unfairness,  Winning, Competition - iStock">
            <a:extLst>
              <a:ext uri="{FF2B5EF4-FFF2-40B4-BE49-F238E27FC236}">
                <a16:creationId xmlns:a16="http://schemas.microsoft.com/office/drawing/2014/main" id="{70505148-18DD-1C8E-5F57-21E1B78654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1969" y="1690688"/>
            <a:ext cx="5829300" cy="40767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6150" name="Picture 6" descr="Just Say No - Wikipedia">
            <a:extLst>
              <a:ext uri="{FF2B5EF4-FFF2-40B4-BE49-F238E27FC236}">
                <a16:creationId xmlns:a16="http://schemas.microsoft.com/office/drawing/2014/main" id="{E4A3DB2B-8972-20F7-158C-BEDC581A58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3721" y="1690688"/>
            <a:ext cx="2572727" cy="3841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8747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Food vs Drugs </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64</a:t>
            </a:fld>
            <a:endParaRPr lang="en-US" dirty="0"/>
          </a:p>
        </p:txBody>
      </p:sp>
      <p:grpSp>
        <p:nvGrpSpPr>
          <p:cNvPr id="4" name="Group 3">
            <a:extLst>
              <a:ext uri="{FF2B5EF4-FFF2-40B4-BE49-F238E27FC236}">
                <a16:creationId xmlns:a16="http://schemas.microsoft.com/office/drawing/2014/main" id="{CE02100B-1D45-EA17-DF35-55BF8284D324}"/>
              </a:ext>
            </a:extLst>
          </p:cNvPr>
          <p:cNvGrpSpPr/>
          <p:nvPr/>
        </p:nvGrpSpPr>
        <p:grpSpPr>
          <a:xfrm>
            <a:off x="1789091" y="1143001"/>
            <a:ext cx="8381999" cy="5213349"/>
            <a:chOff x="1905001" y="1219201"/>
            <a:chExt cx="8381999" cy="5213349"/>
          </a:xfrm>
        </p:grpSpPr>
        <p:grpSp>
          <p:nvGrpSpPr>
            <p:cNvPr id="7" name="Group 2">
              <a:extLst>
                <a:ext uri="{FF2B5EF4-FFF2-40B4-BE49-F238E27FC236}">
                  <a16:creationId xmlns:a16="http://schemas.microsoft.com/office/drawing/2014/main" id="{29D8D453-1851-E4FA-070C-D593940B5318}"/>
                </a:ext>
              </a:extLst>
            </p:cNvPr>
            <p:cNvGrpSpPr>
              <a:grpSpLocks/>
            </p:cNvGrpSpPr>
            <p:nvPr/>
          </p:nvGrpSpPr>
          <p:grpSpPr bwMode="auto">
            <a:xfrm>
              <a:off x="2667000" y="1676401"/>
              <a:ext cx="7456488" cy="3482975"/>
              <a:chOff x="1296" y="1584"/>
              <a:chExt cx="3360" cy="528"/>
            </a:xfrm>
          </p:grpSpPr>
          <p:sp>
            <p:nvSpPr>
              <p:cNvPr id="29" name="Line 3">
                <a:extLst>
                  <a:ext uri="{FF2B5EF4-FFF2-40B4-BE49-F238E27FC236}">
                    <a16:creationId xmlns:a16="http://schemas.microsoft.com/office/drawing/2014/main" id="{53FCBF5B-55FF-A095-7D20-71A7DCCD0BA7}"/>
                  </a:ext>
                </a:extLst>
              </p:cNvPr>
              <p:cNvSpPr>
                <a:spLocks noChangeShapeType="1"/>
              </p:cNvSpPr>
              <p:nvPr/>
            </p:nvSpPr>
            <p:spPr bwMode="auto">
              <a:xfrm>
                <a:off x="1296" y="2112"/>
                <a:ext cx="336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4">
                <a:extLst>
                  <a:ext uri="{FF2B5EF4-FFF2-40B4-BE49-F238E27FC236}">
                    <a16:creationId xmlns:a16="http://schemas.microsoft.com/office/drawing/2014/main" id="{92E5D050-CEED-FC5C-B613-544ECD6C3C03}"/>
                  </a:ext>
                </a:extLst>
              </p:cNvPr>
              <p:cNvSpPr>
                <a:spLocks noChangeShapeType="1"/>
              </p:cNvSpPr>
              <p:nvPr/>
            </p:nvSpPr>
            <p:spPr bwMode="auto">
              <a:xfrm>
                <a:off x="1296" y="1584"/>
                <a:ext cx="0" cy="528"/>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 name="Group 5">
              <a:extLst>
                <a:ext uri="{FF2B5EF4-FFF2-40B4-BE49-F238E27FC236}">
                  <a16:creationId xmlns:a16="http://schemas.microsoft.com/office/drawing/2014/main" id="{F78D2BDC-EB51-B2D5-D58B-31A56D0CB6AD}"/>
                </a:ext>
              </a:extLst>
            </p:cNvPr>
            <p:cNvGrpSpPr>
              <a:grpSpLocks/>
            </p:cNvGrpSpPr>
            <p:nvPr/>
          </p:nvGrpSpPr>
          <p:grpSpPr bwMode="auto">
            <a:xfrm>
              <a:off x="1905001" y="2057400"/>
              <a:ext cx="576263" cy="1843088"/>
              <a:chOff x="1440" y="3034"/>
              <a:chExt cx="363" cy="1161"/>
            </a:xfrm>
          </p:grpSpPr>
          <p:sp>
            <p:nvSpPr>
              <p:cNvPr id="27" name="Rectangle 6">
                <a:extLst>
                  <a:ext uri="{FF2B5EF4-FFF2-40B4-BE49-F238E27FC236}">
                    <a16:creationId xmlns:a16="http://schemas.microsoft.com/office/drawing/2014/main" id="{EB90D492-FCE5-C119-DE4D-19F2D5C73B46}"/>
                  </a:ext>
                </a:extLst>
              </p:cNvPr>
              <p:cNvSpPr>
                <a:spLocks noChangeArrowheads="1"/>
              </p:cNvSpPr>
              <p:nvPr/>
            </p:nvSpPr>
            <p:spPr bwMode="auto">
              <a:xfrm rot="-5400000">
                <a:off x="1078" y="3471"/>
                <a:ext cx="116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pPr eaLnBrk="1" hangingPunct="1"/>
                <a:r>
                  <a:rPr lang="en-US" altLang="en-US" sz="2400" b="0" dirty="0">
                    <a:latin typeface="Arial Black" panose="020B0A04020102020204" pitchFamily="34" charset="0"/>
                  </a:rPr>
                  <a:t>Dopamine</a:t>
                </a:r>
                <a:endParaRPr lang="en-US" altLang="en-US" sz="2400" b="0" dirty="0">
                  <a:latin typeface="Arial Black" panose="020B0A04020102020204" pitchFamily="34" charset="0"/>
                  <a:hlinkClick r:id="rId3" tooltip="Click to search for citations by this author."/>
                </a:endParaRPr>
              </a:p>
            </p:txBody>
          </p:sp>
          <p:sp>
            <p:nvSpPr>
              <p:cNvPr id="28" name="AutoShape 7">
                <a:extLst>
                  <a:ext uri="{FF2B5EF4-FFF2-40B4-BE49-F238E27FC236}">
                    <a16:creationId xmlns:a16="http://schemas.microsoft.com/office/drawing/2014/main" id="{DCEE3596-53D0-9D9A-D15D-A5C7C6ED1DC3}"/>
                  </a:ext>
                </a:extLst>
              </p:cNvPr>
              <p:cNvSpPr>
                <a:spLocks noChangeArrowheads="1"/>
              </p:cNvSpPr>
              <p:nvPr/>
            </p:nvSpPr>
            <p:spPr bwMode="auto">
              <a:xfrm>
                <a:off x="1440" y="3552"/>
                <a:ext cx="144" cy="384"/>
              </a:xfrm>
              <a:prstGeom prst="upArrow">
                <a:avLst>
                  <a:gd name="adj1" fmla="val 50000"/>
                  <a:gd name="adj2" fmla="val 66667"/>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pPr algn="ctr"/>
                <a:endParaRPr lang="en-US" altLang="en-US"/>
              </a:p>
            </p:txBody>
          </p:sp>
        </p:grpSp>
        <p:sp>
          <p:nvSpPr>
            <p:cNvPr id="9" name="Freeform 9">
              <a:extLst>
                <a:ext uri="{FF2B5EF4-FFF2-40B4-BE49-F238E27FC236}">
                  <a16:creationId xmlns:a16="http://schemas.microsoft.com/office/drawing/2014/main" id="{8EA3123D-3164-91DF-BDCD-FB68F48B27D9}"/>
                </a:ext>
              </a:extLst>
            </p:cNvPr>
            <p:cNvSpPr>
              <a:spLocks/>
            </p:cNvSpPr>
            <p:nvPr/>
          </p:nvSpPr>
          <p:spPr bwMode="auto">
            <a:xfrm>
              <a:off x="2590800" y="4648200"/>
              <a:ext cx="533400" cy="57150"/>
            </a:xfrm>
            <a:custGeom>
              <a:avLst/>
              <a:gdLst>
                <a:gd name="T0" fmla="*/ 0 w 336"/>
                <a:gd name="T1" fmla="*/ 0 h 36"/>
                <a:gd name="T2" fmla="*/ 2147483646 w 336"/>
                <a:gd name="T3" fmla="*/ 0 h 36"/>
                <a:gd name="T4" fmla="*/ 0 60000 65536"/>
                <a:gd name="T5" fmla="*/ 0 60000 65536"/>
              </a:gdLst>
              <a:ahLst/>
              <a:cxnLst>
                <a:cxn ang="T4">
                  <a:pos x="T0" y="T1"/>
                </a:cxn>
                <a:cxn ang="T5">
                  <a:pos x="T2" y="T3"/>
                </a:cxn>
              </a:cxnLst>
              <a:rect l="0" t="0" r="r" b="b"/>
              <a:pathLst>
                <a:path w="336" h="36">
                  <a:moveTo>
                    <a:pt x="0" y="0"/>
                  </a:moveTo>
                  <a:cubicBezTo>
                    <a:pt x="108" y="36"/>
                    <a:pt x="223" y="0"/>
                    <a:pt x="336" y="0"/>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Freeform 10">
              <a:extLst>
                <a:ext uri="{FF2B5EF4-FFF2-40B4-BE49-F238E27FC236}">
                  <a16:creationId xmlns:a16="http://schemas.microsoft.com/office/drawing/2014/main" id="{A816F1FF-D199-E367-B689-A13311254CF1}"/>
                </a:ext>
              </a:extLst>
            </p:cNvPr>
            <p:cNvSpPr>
              <a:spLocks/>
            </p:cNvSpPr>
            <p:nvPr/>
          </p:nvSpPr>
          <p:spPr bwMode="auto">
            <a:xfrm>
              <a:off x="3124200" y="4267200"/>
              <a:ext cx="1193800" cy="431800"/>
            </a:xfrm>
            <a:custGeom>
              <a:avLst/>
              <a:gdLst>
                <a:gd name="T0" fmla="*/ 0 w 752"/>
                <a:gd name="T1" fmla="*/ 2147483646 h 272"/>
                <a:gd name="T2" fmla="*/ 2147483646 w 752"/>
                <a:gd name="T3" fmla="*/ 2147483646 h 272"/>
                <a:gd name="T4" fmla="*/ 2147483646 w 752"/>
                <a:gd name="T5" fmla="*/ 2147483646 h 272"/>
                <a:gd name="T6" fmla="*/ 2147483646 w 752"/>
                <a:gd name="T7" fmla="*/ 2147483646 h 272"/>
                <a:gd name="T8" fmla="*/ 2147483646 w 752"/>
                <a:gd name="T9" fmla="*/ 2147483646 h 272"/>
                <a:gd name="T10" fmla="*/ 2147483646 w 752"/>
                <a:gd name="T11" fmla="*/ 2147483646 h 272"/>
                <a:gd name="T12" fmla="*/ 2147483646 w 752"/>
                <a:gd name="T13" fmla="*/ 2147483646 h 272"/>
                <a:gd name="T14" fmla="*/ 2147483646 w 752"/>
                <a:gd name="T15" fmla="*/ 0 h 272"/>
                <a:gd name="T16" fmla="*/ 2147483646 w 752"/>
                <a:gd name="T17" fmla="*/ 2147483646 h 272"/>
                <a:gd name="T18" fmla="*/ 2147483646 w 752"/>
                <a:gd name="T19" fmla="*/ 2147483646 h 272"/>
                <a:gd name="T20" fmla="*/ 2147483646 w 752"/>
                <a:gd name="T21" fmla="*/ 2147483646 h 272"/>
                <a:gd name="T22" fmla="*/ 2147483646 w 752"/>
                <a:gd name="T23" fmla="*/ 2147483646 h 272"/>
                <a:gd name="T24" fmla="*/ 2147483646 w 752"/>
                <a:gd name="T25" fmla="*/ 2147483646 h 272"/>
                <a:gd name="T26" fmla="*/ 2147483646 w 752"/>
                <a:gd name="T27" fmla="*/ 2147483646 h 2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52" h="272">
                  <a:moveTo>
                    <a:pt x="0" y="272"/>
                  </a:moveTo>
                  <a:cubicBezTo>
                    <a:pt x="16" y="267"/>
                    <a:pt x="32" y="261"/>
                    <a:pt x="48" y="256"/>
                  </a:cubicBezTo>
                  <a:cubicBezTo>
                    <a:pt x="56" y="253"/>
                    <a:pt x="72" y="248"/>
                    <a:pt x="72" y="248"/>
                  </a:cubicBezTo>
                  <a:cubicBezTo>
                    <a:pt x="131" y="256"/>
                    <a:pt x="148" y="265"/>
                    <a:pt x="208" y="256"/>
                  </a:cubicBezTo>
                  <a:cubicBezTo>
                    <a:pt x="234" y="247"/>
                    <a:pt x="280" y="216"/>
                    <a:pt x="280" y="216"/>
                  </a:cubicBezTo>
                  <a:cubicBezTo>
                    <a:pt x="292" y="168"/>
                    <a:pt x="302" y="148"/>
                    <a:pt x="344" y="120"/>
                  </a:cubicBezTo>
                  <a:cubicBezTo>
                    <a:pt x="354" y="105"/>
                    <a:pt x="358" y="87"/>
                    <a:pt x="368" y="72"/>
                  </a:cubicBezTo>
                  <a:cubicBezTo>
                    <a:pt x="387" y="44"/>
                    <a:pt x="405" y="34"/>
                    <a:pt x="416" y="0"/>
                  </a:cubicBezTo>
                  <a:cubicBezTo>
                    <a:pt x="453" y="56"/>
                    <a:pt x="432" y="37"/>
                    <a:pt x="472" y="64"/>
                  </a:cubicBezTo>
                  <a:cubicBezTo>
                    <a:pt x="483" y="96"/>
                    <a:pt x="492" y="109"/>
                    <a:pt x="520" y="128"/>
                  </a:cubicBezTo>
                  <a:cubicBezTo>
                    <a:pt x="538" y="156"/>
                    <a:pt x="595" y="214"/>
                    <a:pt x="624" y="224"/>
                  </a:cubicBezTo>
                  <a:cubicBezTo>
                    <a:pt x="640" y="229"/>
                    <a:pt x="656" y="235"/>
                    <a:pt x="672" y="240"/>
                  </a:cubicBezTo>
                  <a:cubicBezTo>
                    <a:pt x="680" y="243"/>
                    <a:pt x="696" y="248"/>
                    <a:pt x="696" y="248"/>
                  </a:cubicBezTo>
                  <a:cubicBezTo>
                    <a:pt x="736" y="238"/>
                    <a:pt x="717" y="240"/>
                    <a:pt x="752" y="240"/>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1" name="Group 11">
              <a:extLst>
                <a:ext uri="{FF2B5EF4-FFF2-40B4-BE49-F238E27FC236}">
                  <a16:creationId xmlns:a16="http://schemas.microsoft.com/office/drawing/2014/main" id="{6DD8B9ED-11E7-2BE8-9852-6F8AB653EC93}"/>
                </a:ext>
              </a:extLst>
            </p:cNvPr>
            <p:cNvGrpSpPr>
              <a:grpSpLocks/>
            </p:cNvGrpSpPr>
            <p:nvPr/>
          </p:nvGrpSpPr>
          <p:grpSpPr bwMode="auto">
            <a:xfrm>
              <a:off x="3124200" y="5257801"/>
              <a:ext cx="1295400" cy="823913"/>
              <a:chOff x="0" y="3504"/>
              <a:chExt cx="2832" cy="519"/>
            </a:xfrm>
          </p:grpSpPr>
          <p:sp>
            <p:nvSpPr>
              <p:cNvPr id="25" name="Rectangle 12">
                <a:extLst>
                  <a:ext uri="{FF2B5EF4-FFF2-40B4-BE49-F238E27FC236}">
                    <a16:creationId xmlns:a16="http://schemas.microsoft.com/office/drawing/2014/main" id="{11AD4241-E33B-0FB7-6064-D012756785A8}"/>
                  </a:ext>
                </a:extLst>
              </p:cNvPr>
              <p:cNvSpPr>
                <a:spLocks noChangeArrowheads="1"/>
              </p:cNvSpPr>
              <p:nvPr/>
            </p:nvSpPr>
            <p:spPr bwMode="auto">
              <a:xfrm>
                <a:off x="0" y="3792"/>
                <a:ext cx="28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pPr algn="ctr" eaLnBrk="1" hangingPunct="1"/>
                <a:r>
                  <a:rPr lang="en-US" altLang="en-US" sz="1800">
                    <a:solidFill>
                      <a:schemeClr val="tx2"/>
                    </a:solidFill>
                    <a:latin typeface="Arial Black" panose="020B0A04020102020204" pitchFamily="34" charset="0"/>
                  </a:rPr>
                  <a:t>Food</a:t>
                </a:r>
              </a:p>
            </p:txBody>
          </p:sp>
          <p:sp>
            <p:nvSpPr>
              <p:cNvPr id="26" name="Line 13">
                <a:extLst>
                  <a:ext uri="{FF2B5EF4-FFF2-40B4-BE49-F238E27FC236}">
                    <a16:creationId xmlns:a16="http://schemas.microsoft.com/office/drawing/2014/main" id="{268B16CC-F705-6067-F5DA-7A2DD48FD041}"/>
                  </a:ext>
                </a:extLst>
              </p:cNvPr>
              <p:cNvSpPr>
                <a:spLocks noChangeShapeType="1"/>
              </p:cNvSpPr>
              <p:nvPr/>
            </p:nvSpPr>
            <p:spPr bwMode="auto">
              <a:xfrm flipV="1">
                <a:off x="1440" y="3504"/>
                <a:ext cx="0" cy="19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 name="Group 18">
              <a:extLst>
                <a:ext uri="{FF2B5EF4-FFF2-40B4-BE49-F238E27FC236}">
                  <a16:creationId xmlns:a16="http://schemas.microsoft.com/office/drawing/2014/main" id="{8CBCBCAB-AC40-62F9-DBBE-61D1A2890E2F}"/>
                </a:ext>
              </a:extLst>
            </p:cNvPr>
            <p:cNvGrpSpPr>
              <a:grpSpLocks/>
            </p:cNvGrpSpPr>
            <p:nvPr/>
          </p:nvGrpSpPr>
          <p:grpSpPr bwMode="auto">
            <a:xfrm>
              <a:off x="5029200" y="5334000"/>
              <a:ext cx="1295400" cy="960438"/>
              <a:chOff x="0" y="3504"/>
              <a:chExt cx="2832" cy="605"/>
            </a:xfrm>
          </p:grpSpPr>
          <p:sp>
            <p:nvSpPr>
              <p:cNvPr id="23" name="Rectangle 19">
                <a:extLst>
                  <a:ext uri="{FF2B5EF4-FFF2-40B4-BE49-F238E27FC236}">
                    <a16:creationId xmlns:a16="http://schemas.microsoft.com/office/drawing/2014/main" id="{10052233-1748-97CD-2C03-CD8B39C77BAD}"/>
                  </a:ext>
                </a:extLst>
              </p:cNvPr>
              <p:cNvSpPr>
                <a:spLocks noChangeArrowheads="1"/>
              </p:cNvSpPr>
              <p:nvPr/>
            </p:nvSpPr>
            <p:spPr bwMode="auto">
              <a:xfrm>
                <a:off x="0" y="3705"/>
                <a:ext cx="283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pPr algn="ctr" eaLnBrk="1" hangingPunct="1"/>
                <a:r>
                  <a:rPr lang="en-US" altLang="en-US" sz="1800" b="0">
                    <a:solidFill>
                      <a:srgbClr val="FF0000"/>
                    </a:solidFill>
                    <a:latin typeface="Arial Black" panose="020B0A04020102020204" pitchFamily="34" charset="0"/>
                  </a:rPr>
                  <a:t>Cocaine snorting</a:t>
                </a:r>
              </a:p>
            </p:txBody>
          </p:sp>
          <p:sp>
            <p:nvSpPr>
              <p:cNvPr id="24" name="Line 20">
                <a:extLst>
                  <a:ext uri="{FF2B5EF4-FFF2-40B4-BE49-F238E27FC236}">
                    <a16:creationId xmlns:a16="http://schemas.microsoft.com/office/drawing/2014/main" id="{20C4AC59-3F22-904E-A2E9-56B03C109AE0}"/>
                  </a:ext>
                </a:extLst>
              </p:cNvPr>
              <p:cNvSpPr>
                <a:spLocks noChangeShapeType="1"/>
              </p:cNvSpPr>
              <p:nvPr/>
            </p:nvSpPr>
            <p:spPr bwMode="auto">
              <a:xfrm flipV="1">
                <a:off x="1440" y="3504"/>
                <a:ext cx="0" cy="19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 name="Freeform 21">
              <a:extLst>
                <a:ext uri="{FF2B5EF4-FFF2-40B4-BE49-F238E27FC236}">
                  <a16:creationId xmlns:a16="http://schemas.microsoft.com/office/drawing/2014/main" id="{593B87EB-0988-7287-BF08-56F26D6BE1FB}"/>
                </a:ext>
              </a:extLst>
            </p:cNvPr>
            <p:cNvSpPr>
              <a:spLocks/>
            </p:cNvSpPr>
            <p:nvPr/>
          </p:nvSpPr>
          <p:spPr bwMode="auto">
            <a:xfrm rot="236465">
              <a:off x="4260850" y="3122613"/>
              <a:ext cx="2667000" cy="1676400"/>
            </a:xfrm>
            <a:custGeom>
              <a:avLst/>
              <a:gdLst>
                <a:gd name="T0" fmla="*/ 0 w 752"/>
                <a:gd name="T1" fmla="*/ 2147483646 h 272"/>
                <a:gd name="T2" fmla="*/ 2147483646 w 752"/>
                <a:gd name="T3" fmla="*/ 2147483646 h 272"/>
                <a:gd name="T4" fmla="*/ 2147483646 w 752"/>
                <a:gd name="T5" fmla="*/ 2147483646 h 272"/>
                <a:gd name="T6" fmla="*/ 2147483646 w 752"/>
                <a:gd name="T7" fmla="*/ 2147483646 h 272"/>
                <a:gd name="T8" fmla="*/ 2147483646 w 752"/>
                <a:gd name="T9" fmla="*/ 2147483646 h 272"/>
                <a:gd name="T10" fmla="*/ 2147483646 w 752"/>
                <a:gd name="T11" fmla="*/ 2147483646 h 272"/>
                <a:gd name="T12" fmla="*/ 2147483646 w 752"/>
                <a:gd name="T13" fmla="*/ 2147483646 h 272"/>
                <a:gd name="T14" fmla="*/ 2147483646 w 752"/>
                <a:gd name="T15" fmla="*/ 0 h 272"/>
                <a:gd name="T16" fmla="*/ 2147483646 w 752"/>
                <a:gd name="T17" fmla="*/ 2147483646 h 272"/>
                <a:gd name="T18" fmla="*/ 2147483646 w 752"/>
                <a:gd name="T19" fmla="*/ 2147483646 h 272"/>
                <a:gd name="T20" fmla="*/ 2147483646 w 752"/>
                <a:gd name="T21" fmla="*/ 2147483646 h 272"/>
                <a:gd name="T22" fmla="*/ 2147483646 w 752"/>
                <a:gd name="T23" fmla="*/ 2147483646 h 272"/>
                <a:gd name="T24" fmla="*/ 2147483646 w 752"/>
                <a:gd name="T25" fmla="*/ 2147483646 h 272"/>
                <a:gd name="T26" fmla="*/ 2147483646 w 752"/>
                <a:gd name="T27" fmla="*/ 2147483646 h 2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52" h="272">
                  <a:moveTo>
                    <a:pt x="0" y="272"/>
                  </a:moveTo>
                  <a:cubicBezTo>
                    <a:pt x="16" y="267"/>
                    <a:pt x="32" y="261"/>
                    <a:pt x="48" y="256"/>
                  </a:cubicBezTo>
                  <a:cubicBezTo>
                    <a:pt x="56" y="253"/>
                    <a:pt x="72" y="248"/>
                    <a:pt x="72" y="248"/>
                  </a:cubicBezTo>
                  <a:cubicBezTo>
                    <a:pt x="131" y="256"/>
                    <a:pt x="148" y="265"/>
                    <a:pt x="208" y="256"/>
                  </a:cubicBezTo>
                  <a:cubicBezTo>
                    <a:pt x="234" y="247"/>
                    <a:pt x="280" y="216"/>
                    <a:pt x="280" y="216"/>
                  </a:cubicBezTo>
                  <a:cubicBezTo>
                    <a:pt x="292" y="168"/>
                    <a:pt x="302" y="148"/>
                    <a:pt x="344" y="120"/>
                  </a:cubicBezTo>
                  <a:cubicBezTo>
                    <a:pt x="354" y="105"/>
                    <a:pt x="358" y="87"/>
                    <a:pt x="368" y="72"/>
                  </a:cubicBezTo>
                  <a:cubicBezTo>
                    <a:pt x="387" y="44"/>
                    <a:pt x="405" y="34"/>
                    <a:pt x="416" y="0"/>
                  </a:cubicBezTo>
                  <a:cubicBezTo>
                    <a:pt x="453" y="56"/>
                    <a:pt x="432" y="37"/>
                    <a:pt x="472" y="64"/>
                  </a:cubicBezTo>
                  <a:cubicBezTo>
                    <a:pt x="483" y="96"/>
                    <a:pt x="492" y="109"/>
                    <a:pt x="520" y="128"/>
                  </a:cubicBezTo>
                  <a:cubicBezTo>
                    <a:pt x="538" y="156"/>
                    <a:pt x="595" y="214"/>
                    <a:pt x="624" y="224"/>
                  </a:cubicBezTo>
                  <a:cubicBezTo>
                    <a:pt x="640" y="229"/>
                    <a:pt x="656" y="235"/>
                    <a:pt x="672" y="240"/>
                  </a:cubicBezTo>
                  <a:cubicBezTo>
                    <a:pt x="680" y="243"/>
                    <a:pt x="696" y="248"/>
                    <a:pt x="696" y="248"/>
                  </a:cubicBezTo>
                  <a:cubicBezTo>
                    <a:pt x="736" y="238"/>
                    <a:pt x="717" y="240"/>
                    <a:pt x="752" y="240"/>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Freeform 22">
              <a:extLst>
                <a:ext uri="{FF2B5EF4-FFF2-40B4-BE49-F238E27FC236}">
                  <a16:creationId xmlns:a16="http://schemas.microsoft.com/office/drawing/2014/main" id="{26AD40AF-D512-3E92-0E4C-B8CEBD3F653B}"/>
                </a:ext>
              </a:extLst>
            </p:cNvPr>
            <p:cNvSpPr>
              <a:spLocks/>
            </p:cNvSpPr>
            <p:nvPr/>
          </p:nvSpPr>
          <p:spPr bwMode="auto">
            <a:xfrm rot="252524">
              <a:off x="6934200" y="2667000"/>
              <a:ext cx="1066800" cy="2057400"/>
            </a:xfrm>
            <a:custGeom>
              <a:avLst/>
              <a:gdLst>
                <a:gd name="T0" fmla="*/ 0 w 752"/>
                <a:gd name="T1" fmla="*/ 2147483646 h 272"/>
                <a:gd name="T2" fmla="*/ 2147483646 w 752"/>
                <a:gd name="T3" fmla="*/ 2147483646 h 272"/>
                <a:gd name="T4" fmla="*/ 2147483646 w 752"/>
                <a:gd name="T5" fmla="*/ 2147483646 h 272"/>
                <a:gd name="T6" fmla="*/ 2147483646 w 752"/>
                <a:gd name="T7" fmla="*/ 2147483646 h 272"/>
                <a:gd name="T8" fmla="*/ 2147483646 w 752"/>
                <a:gd name="T9" fmla="*/ 2147483646 h 272"/>
                <a:gd name="T10" fmla="*/ 2147483646 w 752"/>
                <a:gd name="T11" fmla="*/ 2147483646 h 272"/>
                <a:gd name="T12" fmla="*/ 2147483646 w 752"/>
                <a:gd name="T13" fmla="*/ 2147483646 h 272"/>
                <a:gd name="T14" fmla="*/ 2147483646 w 752"/>
                <a:gd name="T15" fmla="*/ 0 h 272"/>
                <a:gd name="T16" fmla="*/ 2147483646 w 752"/>
                <a:gd name="T17" fmla="*/ 2147483646 h 272"/>
                <a:gd name="T18" fmla="*/ 2147483646 w 752"/>
                <a:gd name="T19" fmla="*/ 2147483646 h 272"/>
                <a:gd name="T20" fmla="*/ 2147483646 w 752"/>
                <a:gd name="T21" fmla="*/ 2147483646 h 272"/>
                <a:gd name="T22" fmla="*/ 2147483646 w 752"/>
                <a:gd name="T23" fmla="*/ 2147483646 h 272"/>
                <a:gd name="T24" fmla="*/ 2147483646 w 752"/>
                <a:gd name="T25" fmla="*/ 2147483646 h 272"/>
                <a:gd name="T26" fmla="*/ 2147483646 w 752"/>
                <a:gd name="T27" fmla="*/ 2147483646 h 2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52" h="272">
                  <a:moveTo>
                    <a:pt x="0" y="272"/>
                  </a:moveTo>
                  <a:cubicBezTo>
                    <a:pt x="16" y="267"/>
                    <a:pt x="32" y="261"/>
                    <a:pt x="48" y="256"/>
                  </a:cubicBezTo>
                  <a:cubicBezTo>
                    <a:pt x="56" y="253"/>
                    <a:pt x="72" y="248"/>
                    <a:pt x="72" y="248"/>
                  </a:cubicBezTo>
                  <a:cubicBezTo>
                    <a:pt x="131" y="256"/>
                    <a:pt x="148" y="265"/>
                    <a:pt x="208" y="256"/>
                  </a:cubicBezTo>
                  <a:cubicBezTo>
                    <a:pt x="234" y="247"/>
                    <a:pt x="280" y="216"/>
                    <a:pt x="280" y="216"/>
                  </a:cubicBezTo>
                  <a:cubicBezTo>
                    <a:pt x="292" y="168"/>
                    <a:pt x="302" y="148"/>
                    <a:pt x="344" y="120"/>
                  </a:cubicBezTo>
                  <a:cubicBezTo>
                    <a:pt x="354" y="105"/>
                    <a:pt x="358" y="87"/>
                    <a:pt x="368" y="72"/>
                  </a:cubicBezTo>
                  <a:cubicBezTo>
                    <a:pt x="387" y="44"/>
                    <a:pt x="405" y="34"/>
                    <a:pt x="416" y="0"/>
                  </a:cubicBezTo>
                  <a:cubicBezTo>
                    <a:pt x="453" y="56"/>
                    <a:pt x="432" y="37"/>
                    <a:pt x="472" y="64"/>
                  </a:cubicBezTo>
                  <a:cubicBezTo>
                    <a:pt x="483" y="96"/>
                    <a:pt x="492" y="109"/>
                    <a:pt x="520" y="128"/>
                  </a:cubicBezTo>
                  <a:cubicBezTo>
                    <a:pt x="538" y="156"/>
                    <a:pt x="595" y="214"/>
                    <a:pt x="624" y="224"/>
                  </a:cubicBezTo>
                  <a:cubicBezTo>
                    <a:pt x="640" y="229"/>
                    <a:pt x="656" y="235"/>
                    <a:pt x="672" y="240"/>
                  </a:cubicBezTo>
                  <a:cubicBezTo>
                    <a:pt x="680" y="243"/>
                    <a:pt x="696" y="248"/>
                    <a:pt x="696" y="248"/>
                  </a:cubicBezTo>
                  <a:cubicBezTo>
                    <a:pt x="736" y="238"/>
                    <a:pt x="717" y="240"/>
                    <a:pt x="752" y="240"/>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5" name="Group 26">
              <a:extLst>
                <a:ext uri="{FF2B5EF4-FFF2-40B4-BE49-F238E27FC236}">
                  <a16:creationId xmlns:a16="http://schemas.microsoft.com/office/drawing/2014/main" id="{74DD3EA8-2BB5-91D3-61D9-B1F8627EB212}"/>
                </a:ext>
              </a:extLst>
            </p:cNvPr>
            <p:cNvGrpSpPr>
              <a:grpSpLocks/>
            </p:cNvGrpSpPr>
            <p:nvPr/>
          </p:nvGrpSpPr>
          <p:grpSpPr bwMode="auto">
            <a:xfrm>
              <a:off x="6629400" y="5334000"/>
              <a:ext cx="1676400" cy="1098550"/>
              <a:chOff x="0" y="3504"/>
              <a:chExt cx="2832" cy="692"/>
            </a:xfrm>
          </p:grpSpPr>
          <p:sp>
            <p:nvSpPr>
              <p:cNvPr id="21" name="Rectangle 27">
                <a:extLst>
                  <a:ext uri="{FF2B5EF4-FFF2-40B4-BE49-F238E27FC236}">
                    <a16:creationId xmlns:a16="http://schemas.microsoft.com/office/drawing/2014/main" id="{76AF3454-029B-5A81-C20F-C7A9AD82853A}"/>
                  </a:ext>
                </a:extLst>
              </p:cNvPr>
              <p:cNvSpPr>
                <a:spLocks noChangeArrowheads="1"/>
              </p:cNvSpPr>
              <p:nvPr/>
            </p:nvSpPr>
            <p:spPr bwMode="auto">
              <a:xfrm>
                <a:off x="0" y="3619"/>
                <a:ext cx="2832"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pPr algn="ctr" eaLnBrk="1" hangingPunct="1"/>
                <a:r>
                  <a:rPr lang="en-US" altLang="en-US" sz="1800" b="0">
                    <a:solidFill>
                      <a:srgbClr val="FF0000"/>
                    </a:solidFill>
                    <a:latin typeface="Arial Black" panose="020B0A04020102020204" pitchFamily="34" charset="0"/>
                  </a:rPr>
                  <a:t>Crack cocaine smoking</a:t>
                </a:r>
              </a:p>
            </p:txBody>
          </p:sp>
          <p:sp>
            <p:nvSpPr>
              <p:cNvPr id="22" name="Line 28">
                <a:extLst>
                  <a:ext uri="{FF2B5EF4-FFF2-40B4-BE49-F238E27FC236}">
                    <a16:creationId xmlns:a16="http://schemas.microsoft.com/office/drawing/2014/main" id="{AD99CBD2-A10C-0878-4395-3AFE5C244D42}"/>
                  </a:ext>
                </a:extLst>
              </p:cNvPr>
              <p:cNvSpPr>
                <a:spLocks noChangeShapeType="1"/>
              </p:cNvSpPr>
              <p:nvPr/>
            </p:nvSpPr>
            <p:spPr bwMode="auto">
              <a:xfrm flipV="1">
                <a:off x="1440" y="3504"/>
                <a:ext cx="0" cy="19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6" name="Group 32">
              <a:extLst>
                <a:ext uri="{FF2B5EF4-FFF2-40B4-BE49-F238E27FC236}">
                  <a16:creationId xmlns:a16="http://schemas.microsoft.com/office/drawing/2014/main" id="{D2242E5F-37ED-9B8C-69C6-0057761551E6}"/>
                </a:ext>
              </a:extLst>
            </p:cNvPr>
            <p:cNvGrpSpPr>
              <a:grpSpLocks/>
            </p:cNvGrpSpPr>
            <p:nvPr/>
          </p:nvGrpSpPr>
          <p:grpSpPr bwMode="auto">
            <a:xfrm>
              <a:off x="8305800" y="5257800"/>
              <a:ext cx="1981200" cy="781050"/>
              <a:chOff x="0" y="3504"/>
              <a:chExt cx="2832" cy="527"/>
            </a:xfrm>
          </p:grpSpPr>
          <p:sp>
            <p:nvSpPr>
              <p:cNvPr id="19" name="Rectangle 33">
                <a:extLst>
                  <a:ext uri="{FF2B5EF4-FFF2-40B4-BE49-F238E27FC236}">
                    <a16:creationId xmlns:a16="http://schemas.microsoft.com/office/drawing/2014/main" id="{3F6DE1AC-DC58-7699-C392-CDA711035B97}"/>
                  </a:ext>
                </a:extLst>
              </p:cNvPr>
              <p:cNvSpPr>
                <a:spLocks noChangeArrowheads="1"/>
              </p:cNvSpPr>
              <p:nvPr/>
            </p:nvSpPr>
            <p:spPr bwMode="auto">
              <a:xfrm>
                <a:off x="0" y="3784"/>
                <a:ext cx="2832" cy="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pPr algn="ctr" eaLnBrk="1" hangingPunct="1"/>
                <a:r>
                  <a:rPr lang="en-US" altLang="en-US" sz="1800" b="0">
                    <a:solidFill>
                      <a:srgbClr val="FF0000"/>
                    </a:solidFill>
                    <a:latin typeface="Arial Black" panose="020B0A04020102020204" pitchFamily="34" charset="0"/>
                  </a:rPr>
                  <a:t>Meth IV</a:t>
                </a:r>
              </a:p>
            </p:txBody>
          </p:sp>
          <p:sp>
            <p:nvSpPr>
              <p:cNvPr id="20" name="Line 34">
                <a:extLst>
                  <a:ext uri="{FF2B5EF4-FFF2-40B4-BE49-F238E27FC236}">
                    <a16:creationId xmlns:a16="http://schemas.microsoft.com/office/drawing/2014/main" id="{BC921B28-AB7E-B155-7AE5-6F8448F0FB30}"/>
                  </a:ext>
                </a:extLst>
              </p:cNvPr>
              <p:cNvSpPr>
                <a:spLocks noChangeShapeType="1"/>
              </p:cNvSpPr>
              <p:nvPr/>
            </p:nvSpPr>
            <p:spPr bwMode="auto">
              <a:xfrm flipV="1">
                <a:off x="1440" y="3504"/>
                <a:ext cx="0" cy="19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7" name="Freeform 35">
              <a:extLst>
                <a:ext uri="{FF2B5EF4-FFF2-40B4-BE49-F238E27FC236}">
                  <a16:creationId xmlns:a16="http://schemas.microsoft.com/office/drawing/2014/main" id="{1B5FC123-ED38-BC83-16FF-A42548492DA0}"/>
                </a:ext>
              </a:extLst>
            </p:cNvPr>
            <p:cNvSpPr>
              <a:spLocks/>
            </p:cNvSpPr>
            <p:nvPr/>
          </p:nvSpPr>
          <p:spPr bwMode="auto">
            <a:xfrm rot="182848">
              <a:off x="8534401" y="1219201"/>
              <a:ext cx="1063625" cy="3351213"/>
            </a:xfrm>
            <a:custGeom>
              <a:avLst/>
              <a:gdLst>
                <a:gd name="T0" fmla="*/ 0 w 752"/>
                <a:gd name="T1" fmla="*/ 2147483646 h 272"/>
                <a:gd name="T2" fmla="*/ 2147483646 w 752"/>
                <a:gd name="T3" fmla="*/ 2147483646 h 272"/>
                <a:gd name="T4" fmla="*/ 2147483646 w 752"/>
                <a:gd name="T5" fmla="*/ 2147483646 h 272"/>
                <a:gd name="T6" fmla="*/ 2147483646 w 752"/>
                <a:gd name="T7" fmla="*/ 2147483646 h 272"/>
                <a:gd name="T8" fmla="*/ 2147483646 w 752"/>
                <a:gd name="T9" fmla="*/ 2147483646 h 272"/>
                <a:gd name="T10" fmla="*/ 2147483646 w 752"/>
                <a:gd name="T11" fmla="*/ 2147483646 h 272"/>
                <a:gd name="T12" fmla="*/ 2147483646 w 752"/>
                <a:gd name="T13" fmla="*/ 2147483646 h 272"/>
                <a:gd name="T14" fmla="*/ 2147483646 w 752"/>
                <a:gd name="T15" fmla="*/ 0 h 272"/>
                <a:gd name="T16" fmla="*/ 2147483646 w 752"/>
                <a:gd name="T17" fmla="*/ 2147483646 h 272"/>
                <a:gd name="T18" fmla="*/ 2147483646 w 752"/>
                <a:gd name="T19" fmla="*/ 2147483646 h 272"/>
                <a:gd name="T20" fmla="*/ 2147483646 w 752"/>
                <a:gd name="T21" fmla="*/ 2147483646 h 272"/>
                <a:gd name="T22" fmla="*/ 2147483646 w 752"/>
                <a:gd name="T23" fmla="*/ 2147483646 h 272"/>
                <a:gd name="T24" fmla="*/ 2147483646 w 752"/>
                <a:gd name="T25" fmla="*/ 2147483646 h 272"/>
                <a:gd name="T26" fmla="*/ 2147483646 w 752"/>
                <a:gd name="T27" fmla="*/ 2147483646 h 2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52" h="272">
                  <a:moveTo>
                    <a:pt x="0" y="272"/>
                  </a:moveTo>
                  <a:cubicBezTo>
                    <a:pt x="16" y="267"/>
                    <a:pt x="32" y="261"/>
                    <a:pt x="48" y="256"/>
                  </a:cubicBezTo>
                  <a:cubicBezTo>
                    <a:pt x="56" y="253"/>
                    <a:pt x="72" y="248"/>
                    <a:pt x="72" y="248"/>
                  </a:cubicBezTo>
                  <a:cubicBezTo>
                    <a:pt x="131" y="256"/>
                    <a:pt x="148" y="265"/>
                    <a:pt x="208" y="256"/>
                  </a:cubicBezTo>
                  <a:cubicBezTo>
                    <a:pt x="234" y="247"/>
                    <a:pt x="280" y="216"/>
                    <a:pt x="280" y="216"/>
                  </a:cubicBezTo>
                  <a:cubicBezTo>
                    <a:pt x="292" y="168"/>
                    <a:pt x="302" y="148"/>
                    <a:pt x="344" y="120"/>
                  </a:cubicBezTo>
                  <a:cubicBezTo>
                    <a:pt x="354" y="105"/>
                    <a:pt x="358" y="87"/>
                    <a:pt x="368" y="72"/>
                  </a:cubicBezTo>
                  <a:cubicBezTo>
                    <a:pt x="387" y="44"/>
                    <a:pt x="405" y="34"/>
                    <a:pt x="416" y="0"/>
                  </a:cubicBezTo>
                  <a:cubicBezTo>
                    <a:pt x="453" y="56"/>
                    <a:pt x="432" y="37"/>
                    <a:pt x="472" y="64"/>
                  </a:cubicBezTo>
                  <a:cubicBezTo>
                    <a:pt x="483" y="96"/>
                    <a:pt x="492" y="109"/>
                    <a:pt x="520" y="128"/>
                  </a:cubicBezTo>
                  <a:cubicBezTo>
                    <a:pt x="538" y="156"/>
                    <a:pt x="595" y="214"/>
                    <a:pt x="624" y="224"/>
                  </a:cubicBezTo>
                  <a:cubicBezTo>
                    <a:pt x="640" y="229"/>
                    <a:pt x="656" y="235"/>
                    <a:pt x="672" y="240"/>
                  </a:cubicBezTo>
                  <a:cubicBezTo>
                    <a:pt x="680" y="243"/>
                    <a:pt x="696" y="248"/>
                    <a:pt x="696" y="248"/>
                  </a:cubicBezTo>
                  <a:cubicBezTo>
                    <a:pt x="736" y="238"/>
                    <a:pt x="717" y="240"/>
                    <a:pt x="752" y="240"/>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Freeform 36">
              <a:extLst>
                <a:ext uri="{FF2B5EF4-FFF2-40B4-BE49-F238E27FC236}">
                  <a16:creationId xmlns:a16="http://schemas.microsoft.com/office/drawing/2014/main" id="{06D9C1B9-F6EB-A375-AC69-D860CC61216C}"/>
                </a:ext>
              </a:extLst>
            </p:cNvPr>
            <p:cNvSpPr>
              <a:spLocks/>
            </p:cNvSpPr>
            <p:nvPr/>
          </p:nvSpPr>
          <p:spPr bwMode="auto">
            <a:xfrm rot="371317">
              <a:off x="7924800" y="4495800"/>
              <a:ext cx="533400" cy="57150"/>
            </a:xfrm>
            <a:custGeom>
              <a:avLst/>
              <a:gdLst>
                <a:gd name="T0" fmla="*/ 0 w 336"/>
                <a:gd name="T1" fmla="*/ 0 h 36"/>
                <a:gd name="T2" fmla="*/ 2147483646 w 336"/>
                <a:gd name="T3" fmla="*/ 0 h 36"/>
                <a:gd name="T4" fmla="*/ 0 60000 65536"/>
                <a:gd name="T5" fmla="*/ 0 60000 65536"/>
              </a:gdLst>
              <a:ahLst/>
              <a:cxnLst>
                <a:cxn ang="T4">
                  <a:pos x="T0" y="T1"/>
                </a:cxn>
                <a:cxn ang="T5">
                  <a:pos x="T2" y="T3"/>
                </a:cxn>
              </a:cxnLst>
              <a:rect l="0" t="0" r="r" b="b"/>
              <a:pathLst>
                <a:path w="336" h="36">
                  <a:moveTo>
                    <a:pt x="0" y="0"/>
                  </a:moveTo>
                  <a:cubicBezTo>
                    <a:pt x="108" y="36"/>
                    <a:pt x="223" y="0"/>
                    <a:pt x="336" y="0"/>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33" name="Picture 2" descr="Lab Rats, One And All: That Unsettling Facebook Experiment : NPR">
            <a:extLst>
              <a:ext uri="{FF2B5EF4-FFF2-40B4-BE49-F238E27FC236}">
                <a16:creationId xmlns:a16="http://schemas.microsoft.com/office/drawing/2014/main" id="{1F8CFD57-80CE-5D65-FEC4-B810938E8B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41458" y="170780"/>
            <a:ext cx="2021067" cy="1519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2509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IMPORTANCE SCALE</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65</a:t>
            </a:fld>
            <a:endParaRPr lang="en-US" dirty="0"/>
          </a:p>
        </p:txBody>
      </p:sp>
      <p:pic>
        <p:nvPicPr>
          <p:cNvPr id="9" name="Picture 2" descr="Essential Guide to Strength Training | Fitness | MyFitnessPal">
            <a:extLst>
              <a:ext uri="{FF2B5EF4-FFF2-40B4-BE49-F238E27FC236}">
                <a16:creationId xmlns:a16="http://schemas.microsoft.com/office/drawing/2014/main" id="{90344927-AD5E-059A-807B-41DAC0AD46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8453" y="1911663"/>
            <a:ext cx="5395093" cy="338628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018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66</a:t>
            </a:fld>
            <a:endParaRPr lang="en-US" dirty="0"/>
          </a:p>
        </p:txBody>
      </p:sp>
      <p:pic>
        <p:nvPicPr>
          <p:cNvPr id="4" name="Picture 2">
            <a:extLst>
              <a:ext uri="{FF2B5EF4-FFF2-40B4-BE49-F238E27FC236}">
                <a16:creationId xmlns:a16="http://schemas.microsoft.com/office/drawing/2014/main" id="{362223AA-ACAC-F3D8-8B59-A556633E7F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6704" y="1272680"/>
            <a:ext cx="6629421" cy="508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82539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a:xfrm>
            <a:off x="838199" y="365125"/>
            <a:ext cx="10515600" cy="1325563"/>
          </a:xfrm>
        </p:spPr>
        <p:txBody>
          <a:bodyPr/>
          <a:lstStyle/>
          <a:p>
            <a:r>
              <a:rPr lang="en-US" dirty="0"/>
              <a:t>“JUST QUIT COLD TURKEY”</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67</a:t>
            </a:fld>
            <a:endParaRPr lang="en-US" dirty="0"/>
          </a:p>
        </p:txBody>
      </p:sp>
      <p:pic>
        <p:nvPicPr>
          <p:cNvPr id="8194" name="Picture 2" descr="Cold Turkey Not For Everyone - Guide to Medication Addiction Treatment">
            <a:extLst>
              <a:ext uri="{FF2B5EF4-FFF2-40B4-BE49-F238E27FC236}">
                <a16:creationId xmlns:a16="http://schemas.microsoft.com/office/drawing/2014/main" id="{5EB0B19E-826D-0A1B-8A9C-F105DB197E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3190" y="1690688"/>
            <a:ext cx="3845619" cy="383317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Bob Newhart Stop It GIF - Bob Newhart Stop It - Discover &amp; Share GIFs">
            <a:extLst>
              <a:ext uri="{FF2B5EF4-FFF2-40B4-BE49-F238E27FC236}">
                <a16:creationId xmlns:a16="http://schemas.microsoft.com/office/drawing/2014/main" id="{747A3C7F-164E-4568-D279-FCB88A2921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0600" y="2499271"/>
            <a:ext cx="2887014" cy="2165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5849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68</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a:xfrm>
            <a:off x="838200" y="695928"/>
            <a:ext cx="10515600" cy="5660421"/>
          </a:xfrm>
        </p:spPr>
        <p:txBody>
          <a:bodyPr>
            <a:normAutofit/>
          </a:bodyPr>
          <a:lstStyle/>
          <a:p>
            <a:r>
              <a:rPr lang="en-US" dirty="0">
                <a:solidFill>
                  <a:srgbClr val="FF0000"/>
                </a:solidFill>
              </a:rPr>
              <a:t>Addiction is a chronic, relapsing Disease, which causes long-lasting physical and chemical changes in areas of your brain that control:</a:t>
            </a:r>
          </a:p>
          <a:p>
            <a:pPr lvl="1"/>
            <a:r>
              <a:rPr lang="en-US" dirty="0"/>
              <a:t>Responses to reward and stress</a:t>
            </a:r>
          </a:p>
          <a:p>
            <a:pPr lvl="1"/>
            <a:r>
              <a:rPr lang="en-US" dirty="0"/>
              <a:t>Personal priorities</a:t>
            </a:r>
          </a:p>
          <a:p>
            <a:pPr lvl="1"/>
            <a:r>
              <a:rPr lang="en-US" dirty="0"/>
              <a:t>Decision making</a:t>
            </a:r>
          </a:p>
          <a:p>
            <a:pPr lvl="1"/>
            <a:r>
              <a:rPr lang="en-US" dirty="0"/>
              <a:t>Behavior</a:t>
            </a:r>
          </a:p>
          <a:p>
            <a:r>
              <a:rPr lang="en-US" dirty="0">
                <a:solidFill>
                  <a:srgbClr val="0070C0"/>
                </a:solidFill>
              </a:rPr>
              <a:t>As a result you:</a:t>
            </a:r>
          </a:p>
          <a:p>
            <a:pPr lvl="1"/>
            <a:r>
              <a:rPr lang="en-US" dirty="0"/>
              <a:t>Feel far less pleasure from normal rewards</a:t>
            </a:r>
          </a:p>
          <a:p>
            <a:pPr lvl="1"/>
            <a:r>
              <a:rPr lang="en-US" dirty="0"/>
              <a:t>Are more susceptible to stress</a:t>
            </a:r>
          </a:p>
          <a:p>
            <a:pPr lvl="1"/>
            <a:r>
              <a:rPr lang="en-US" dirty="0"/>
              <a:t>Experience negative emotions with greater intensity</a:t>
            </a:r>
          </a:p>
          <a:p>
            <a:pPr lvl="1"/>
            <a:r>
              <a:rPr lang="en-US" dirty="0"/>
              <a:t>Are preoccupied with the substance </a:t>
            </a:r>
          </a:p>
          <a:p>
            <a:pPr lvl="1"/>
            <a:r>
              <a:rPr lang="en-US" dirty="0"/>
              <a:t>Engage in compulsive substance use despite its harmful consequences </a:t>
            </a:r>
          </a:p>
          <a:p>
            <a:endParaRPr lang="en-US" dirty="0"/>
          </a:p>
          <a:p>
            <a:endParaRPr lang="en-US" dirty="0"/>
          </a:p>
          <a:p>
            <a:endParaRPr lang="en-US" dirty="0"/>
          </a:p>
        </p:txBody>
      </p:sp>
    </p:spTree>
    <p:extLst>
      <p:ext uri="{BB962C8B-B14F-4D97-AF65-F5344CB8AC3E}">
        <p14:creationId xmlns:p14="http://schemas.microsoft.com/office/powerpoint/2010/main" val="4912363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6450FE50-31EA-4422-BDE5-F6247BB3EB76}"/>
              </a:ext>
            </a:extLst>
          </p:cNvPr>
          <p:cNvSpPr>
            <a:spLocks noGrp="1" noChangeArrowheads="1"/>
          </p:cNvSpPr>
          <p:nvPr>
            <p:ph type="ctrTitle"/>
          </p:nvPr>
        </p:nvSpPr>
        <p:spPr>
          <a:xfrm>
            <a:off x="7650050" y="1416675"/>
            <a:ext cx="3960027" cy="4479498"/>
          </a:xfrm>
          <a:extLst>
            <a:ext uri="{AF507438-7753-43E0-B8FC-AC1667EBCBE1}">
              <a14:hiddenEffects xmlns:a14="http://schemas.microsoft.com/office/drawing/2010/main">
                <a:effectLst>
                  <a:outerShdw dist="28398" dir="1593903" algn="ctr" rotWithShape="0">
                    <a:srgbClr val="000000"/>
                  </a:outerShdw>
                </a:effectLst>
              </a14:hiddenEffects>
            </a:ext>
          </a:extLst>
        </p:spPr>
        <p:txBody>
          <a:bodyPr/>
          <a:lstStyle/>
          <a:p>
            <a:r>
              <a:rPr lang="en-US" altLang="en-US" dirty="0"/>
              <a:t>Can you just quit?</a:t>
            </a:r>
            <a:br>
              <a:rPr lang="en-US" altLang="en-US" dirty="0"/>
            </a:br>
            <a:br>
              <a:rPr lang="en-US" altLang="en-US" dirty="0"/>
            </a:br>
            <a:r>
              <a:rPr lang="en-US" altLang="en-US" dirty="0"/>
              <a:t>Would quitting cure your addiction?</a:t>
            </a:r>
          </a:p>
        </p:txBody>
      </p:sp>
      <p:pic>
        <p:nvPicPr>
          <p:cNvPr id="2" name="Picture 2" descr="Cold Turkey Not For Everyone - Guide to Medication Addiction Treatment">
            <a:extLst>
              <a:ext uri="{FF2B5EF4-FFF2-40B4-BE49-F238E27FC236}">
                <a16:creationId xmlns:a16="http://schemas.microsoft.com/office/drawing/2014/main" id="{963D3EB1-F0F2-D342-65D5-63F0EFEDBF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25815">
            <a:off x="790791" y="4095481"/>
            <a:ext cx="1911084" cy="19048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69F5B-E5DF-09C2-2098-4327B47EDA06}"/>
              </a:ext>
            </a:extLst>
          </p:cNvPr>
          <p:cNvSpPr>
            <a:spLocks noGrp="1"/>
          </p:cNvSpPr>
          <p:nvPr>
            <p:ph type="title"/>
          </p:nvPr>
        </p:nvSpPr>
        <p:spPr/>
        <p:txBody>
          <a:bodyPr/>
          <a:lstStyle/>
          <a:p>
            <a:r>
              <a:rPr lang="en-US" dirty="0"/>
              <a:t>Interventional Psychiatry</a:t>
            </a:r>
          </a:p>
        </p:txBody>
      </p:sp>
      <p:sp>
        <p:nvSpPr>
          <p:cNvPr id="3" name="Date Placeholder 2">
            <a:extLst>
              <a:ext uri="{FF2B5EF4-FFF2-40B4-BE49-F238E27FC236}">
                <a16:creationId xmlns:a16="http://schemas.microsoft.com/office/drawing/2014/main" id="{F14619EA-9170-5DAE-5333-21C9B328ACA5}"/>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B3E66176-04C5-AACF-C922-F45E912CE476}"/>
              </a:ext>
            </a:extLst>
          </p:cNvPr>
          <p:cNvSpPr>
            <a:spLocks noGrp="1"/>
          </p:cNvSpPr>
          <p:nvPr>
            <p:ph type="sldNum" sz="quarter" idx="12"/>
          </p:nvPr>
        </p:nvSpPr>
        <p:spPr/>
        <p:txBody>
          <a:bodyPr/>
          <a:lstStyle/>
          <a:p>
            <a:fld id="{B5CEABB6-07DC-46E8-9B57-56EC44A396E5}" type="slidenum">
              <a:rPr lang="en-US" smtClean="0"/>
              <a:t>7</a:t>
            </a:fld>
            <a:endParaRPr lang="en-US" dirty="0"/>
          </a:p>
        </p:txBody>
      </p:sp>
      <p:sp>
        <p:nvSpPr>
          <p:cNvPr id="6" name="Content Placeholder 5">
            <a:extLst>
              <a:ext uri="{FF2B5EF4-FFF2-40B4-BE49-F238E27FC236}">
                <a16:creationId xmlns:a16="http://schemas.microsoft.com/office/drawing/2014/main" id="{DFD0CC16-48FA-D3A1-F9C2-3F7107782AE8}"/>
              </a:ext>
            </a:extLst>
          </p:cNvPr>
          <p:cNvSpPr>
            <a:spLocks noGrp="1"/>
          </p:cNvSpPr>
          <p:nvPr>
            <p:ph sz="quarter" idx="16"/>
          </p:nvPr>
        </p:nvSpPr>
        <p:spPr/>
        <p:txBody>
          <a:bodyPr/>
          <a:lstStyle/>
          <a:p>
            <a:r>
              <a:rPr lang="en-US" sz="2000" dirty="0"/>
              <a:t>Emerging field anchored in the past.</a:t>
            </a:r>
          </a:p>
          <a:p>
            <a:r>
              <a:rPr lang="en-US" sz="2000" dirty="0"/>
              <a:t>Procedural-based treatments to alleviate mental illness.</a:t>
            </a:r>
          </a:p>
          <a:p>
            <a:r>
              <a:rPr lang="en-US" sz="2000" dirty="0"/>
              <a:t>Includes novel medications like ketamine/Spravato and psychedelics.</a:t>
            </a:r>
          </a:p>
          <a:p>
            <a:r>
              <a:rPr lang="en-US" sz="2000" dirty="0"/>
              <a:t>Energy and the Brain.</a:t>
            </a:r>
          </a:p>
          <a:p>
            <a:endParaRPr lang="en-US" dirty="0"/>
          </a:p>
        </p:txBody>
      </p:sp>
    </p:spTree>
    <p:extLst>
      <p:ext uri="{BB962C8B-B14F-4D97-AF65-F5344CB8AC3E}">
        <p14:creationId xmlns:p14="http://schemas.microsoft.com/office/powerpoint/2010/main" val="42649199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Abstinence</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70</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a:xfrm>
            <a:off x="2718515" y="4917864"/>
            <a:ext cx="10515600" cy="1325563"/>
          </a:xfrm>
        </p:spPr>
        <p:txBody>
          <a:bodyPr/>
          <a:lstStyle/>
          <a:p>
            <a:pPr marL="0" indent="0">
              <a:buNone/>
            </a:pPr>
            <a:r>
              <a:rPr lang="en-US" dirty="0"/>
              <a:t>90% release rate without treatment after 1 year</a:t>
            </a:r>
          </a:p>
          <a:p>
            <a:pPr marL="0" indent="0">
              <a:buNone/>
            </a:pPr>
            <a:endParaRPr lang="en-US" dirty="0"/>
          </a:p>
          <a:p>
            <a:pPr marL="0" indent="0">
              <a:buNone/>
            </a:pPr>
            <a:endParaRPr lang="en-US" dirty="0"/>
          </a:p>
          <a:p>
            <a:endParaRPr lang="en-US" dirty="0"/>
          </a:p>
          <a:p>
            <a:endParaRPr lang="en-US" dirty="0"/>
          </a:p>
        </p:txBody>
      </p:sp>
      <p:pic>
        <p:nvPicPr>
          <p:cNvPr id="9218" name="Picture 2" descr="Nike's “Just Do It,” the Last Great Advertising Tagline, Celebrates its  25th Birthday | MDG Solutions">
            <a:extLst>
              <a:ext uri="{FF2B5EF4-FFF2-40B4-BE49-F238E27FC236}">
                <a16:creationId xmlns:a16="http://schemas.microsoft.com/office/drawing/2014/main" id="{BB8A8665-F79E-2F86-34B3-7184EDC5AE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3812" y="1785589"/>
            <a:ext cx="4524375" cy="2438400"/>
          </a:xfrm>
          <a:prstGeom prst="rect">
            <a:avLst/>
          </a:prstGeom>
          <a:noFill/>
          <a:effectLst>
            <a:softEdge rad="889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6611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Top 3 Relapse Triggers</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71</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p:txBody>
          <a:bodyPr/>
          <a:lstStyle/>
          <a:p>
            <a:r>
              <a:rPr lang="en-US" dirty="0"/>
              <a:t>First Drink/Use</a:t>
            </a:r>
          </a:p>
          <a:p>
            <a:r>
              <a:rPr lang="en-US" dirty="0"/>
              <a:t>Increased Psychosocial Stressors</a:t>
            </a:r>
          </a:p>
          <a:p>
            <a:r>
              <a:rPr lang="en-US" dirty="0"/>
              <a:t>Cues / Reminders</a:t>
            </a:r>
          </a:p>
          <a:p>
            <a:pPr marL="0" indent="0">
              <a:buNone/>
            </a:pPr>
            <a:endParaRPr lang="en-US" dirty="0"/>
          </a:p>
          <a:p>
            <a:endParaRPr lang="en-US" dirty="0"/>
          </a:p>
          <a:p>
            <a:endParaRPr lang="en-US" dirty="0"/>
          </a:p>
          <a:p>
            <a:endParaRPr lang="en-US" dirty="0"/>
          </a:p>
        </p:txBody>
      </p:sp>
      <p:pic>
        <p:nvPicPr>
          <p:cNvPr id="4" name="Picture 2" descr="Women Sitting Alone Park Bench stock photo (35163) - YouWorkForThem">
            <a:extLst>
              <a:ext uri="{FF2B5EF4-FFF2-40B4-BE49-F238E27FC236}">
                <a16:creationId xmlns:a16="http://schemas.microsoft.com/office/drawing/2014/main" id="{2C9D7EC9-E2F1-33C4-7668-A7D56DC580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0322" y="1432719"/>
            <a:ext cx="3110483" cy="466248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2882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Thinking of Addiction as a chronic illness</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72</a:t>
            </a:fld>
            <a:endParaRPr lang="en-US" dirty="0"/>
          </a:p>
        </p:txBody>
      </p:sp>
      <p:pic>
        <p:nvPicPr>
          <p:cNvPr id="8" name="Picture 2" descr="Comparison of Relapse Rates Between Drug Addiction and Other Chronic Illnesses">
            <a:extLst>
              <a:ext uri="{FF2B5EF4-FFF2-40B4-BE49-F238E27FC236}">
                <a16:creationId xmlns:a16="http://schemas.microsoft.com/office/drawing/2014/main" id="{36F4D71E-D58B-E6E3-61B0-21C7B67105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8872" y="1690688"/>
            <a:ext cx="7814256" cy="4572171"/>
          </a:xfrm>
          <a:prstGeom prst="rect">
            <a:avLst/>
          </a:prstGeom>
          <a:noFill/>
          <a:ln>
            <a:noFill/>
          </a:ln>
          <a:effectLst>
            <a:outerShdw dist="35921" dir="2700000" algn="ctr" rotWithShape="0">
              <a:srgbClr val="808080"/>
            </a:outerShdw>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23882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a:xfrm>
            <a:off x="838200" y="365125"/>
            <a:ext cx="5098961" cy="1325563"/>
          </a:xfrm>
        </p:spPr>
        <p:txBody>
          <a:bodyPr/>
          <a:lstStyle/>
          <a:p>
            <a:r>
              <a:rPr lang="en-US" dirty="0"/>
              <a:t>Finding Hope in recovery</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73</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a:xfrm>
            <a:off x="838200" y="2138363"/>
            <a:ext cx="7211096" cy="3695700"/>
          </a:xfrm>
        </p:spPr>
        <p:txBody>
          <a:bodyPr>
            <a:normAutofit/>
          </a:bodyPr>
          <a:lstStyle/>
          <a:p>
            <a:r>
              <a:rPr lang="en-US" dirty="0"/>
              <a:t>Addiction, like any other chronic disease, can be managed successfully</a:t>
            </a:r>
          </a:p>
          <a:p>
            <a:r>
              <a:rPr lang="en-US" dirty="0"/>
              <a:t>Treatment may help you to</a:t>
            </a:r>
          </a:p>
          <a:p>
            <a:pPr lvl="1"/>
            <a:r>
              <a:rPr lang="en-US" dirty="0"/>
              <a:t>Stop using</a:t>
            </a:r>
          </a:p>
          <a:p>
            <a:pPr lvl="1"/>
            <a:r>
              <a:rPr lang="en-US" dirty="0"/>
              <a:t>Live fulfilling lives</a:t>
            </a:r>
          </a:p>
          <a:p>
            <a:r>
              <a:rPr lang="en-US" dirty="0"/>
              <a:t>The longer you remain abstinent your chances to remain abstinent increase</a:t>
            </a:r>
          </a:p>
          <a:p>
            <a:pPr marL="0" indent="0">
              <a:buNone/>
            </a:pPr>
            <a:endParaRPr lang="en-US" dirty="0"/>
          </a:p>
          <a:p>
            <a:pPr marL="0" indent="0">
              <a:buNone/>
            </a:pPr>
            <a:endParaRPr lang="en-US" dirty="0"/>
          </a:p>
          <a:p>
            <a:endParaRPr lang="en-US" dirty="0"/>
          </a:p>
          <a:p>
            <a:endParaRPr lang="en-US" dirty="0"/>
          </a:p>
          <a:p>
            <a:endParaRPr lang="en-US" dirty="0"/>
          </a:p>
        </p:txBody>
      </p:sp>
      <p:pic>
        <p:nvPicPr>
          <p:cNvPr id="4" name="Picture 4" descr="MPj04089540000[1]">
            <a:extLst>
              <a:ext uri="{FF2B5EF4-FFF2-40B4-BE49-F238E27FC236}">
                <a16:creationId xmlns:a16="http://schemas.microsoft.com/office/drawing/2014/main" id="{6A96A64D-9BCA-44D0-A614-8D10CC6CBF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831009"/>
            <a:ext cx="2577205" cy="1719357"/>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MPPH01820J0000[1]">
            <a:extLst>
              <a:ext uri="{FF2B5EF4-FFF2-40B4-BE49-F238E27FC236}">
                <a16:creationId xmlns:a16="http://schemas.microsoft.com/office/drawing/2014/main" id="{BE5B8F7A-AD82-B311-0A63-ED6D68E75D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0599" y="2649459"/>
            <a:ext cx="2577205" cy="1700239"/>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MPPH01994J0000[1]">
            <a:extLst>
              <a:ext uri="{FF2B5EF4-FFF2-40B4-BE49-F238E27FC236}">
                <a16:creationId xmlns:a16="http://schemas.microsoft.com/office/drawing/2014/main" id="{34AF085F-CC37-D2AB-B189-9E7257958D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0599" y="4448149"/>
            <a:ext cx="2577205" cy="180975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01533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Addiction need not be a life sentence</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74</a:t>
            </a:fld>
            <a:endParaRPr lang="en-US" dirty="0"/>
          </a:p>
        </p:txBody>
      </p:sp>
      <p:pic>
        <p:nvPicPr>
          <p:cNvPr id="8" name="Picture 4" descr="Recovery of Brain Function With Prolonged Abstinence image">
            <a:extLst>
              <a:ext uri="{FF2B5EF4-FFF2-40B4-BE49-F238E27FC236}">
                <a16:creationId xmlns:a16="http://schemas.microsoft.com/office/drawing/2014/main" id="{01716897-AAC1-DCE6-62DA-414F4EDD18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0488" y="1545465"/>
            <a:ext cx="7591023" cy="41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06392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ctrTitle"/>
          </p:nvPr>
        </p:nvSpPr>
        <p:spPr/>
        <p:txBody>
          <a:bodyPr/>
          <a:lstStyle/>
          <a:p>
            <a:r>
              <a:rPr lang="en-US" dirty="0"/>
              <a:t>What can be done to help the brain recover?</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4294967295"/>
          </p:nvPr>
        </p:nvSpPr>
        <p:spPr>
          <a:xfrm>
            <a:off x="0" y="6356350"/>
            <a:ext cx="2743200" cy="365125"/>
          </a:xfrm>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4294967295"/>
          </p:nvPr>
        </p:nvSpPr>
        <p:spPr>
          <a:xfrm>
            <a:off x="9448800" y="6356350"/>
            <a:ext cx="2743200" cy="365125"/>
          </a:xfrm>
        </p:spPr>
        <p:txBody>
          <a:bodyPr/>
          <a:lstStyle/>
          <a:p>
            <a:fld id="{B5CEABB6-07DC-46E8-9B57-56EC44A396E5}" type="slidenum">
              <a:rPr lang="en-US" smtClean="0"/>
              <a:t>75</a:t>
            </a:fld>
            <a:endParaRPr lang="en-US" dirty="0"/>
          </a:p>
        </p:txBody>
      </p:sp>
    </p:spTree>
    <p:extLst>
      <p:ext uri="{BB962C8B-B14F-4D97-AF65-F5344CB8AC3E}">
        <p14:creationId xmlns:p14="http://schemas.microsoft.com/office/powerpoint/2010/main" val="28797156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RECOVERY Action Plan</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76</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a:xfrm>
            <a:off x="838200" y="2138363"/>
            <a:ext cx="4918656" cy="3695700"/>
          </a:xfrm>
        </p:spPr>
        <p:txBody>
          <a:bodyPr/>
          <a:lstStyle/>
          <a:p>
            <a:r>
              <a:rPr lang="en-US" dirty="0"/>
              <a:t>RECOVERY ACTIONS</a:t>
            </a:r>
          </a:p>
          <a:p>
            <a:pPr lvl="1"/>
            <a:r>
              <a:rPr lang="en-US" dirty="0"/>
              <a:t>Strengthen your brain connections in areas that manage emotions, motivation, determination of choices and ultimate control </a:t>
            </a:r>
          </a:p>
          <a:p>
            <a:pPr lvl="1"/>
            <a:r>
              <a:rPr lang="en-US" dirty="0"/>
              <a:t>With time and practice, healthy choices become easier, and the quality of your life in recovery improves</a:t>
            </a:r>
          </a:p>
          <a:p>
            <a:pPr marL="0" indent="0">
              <a:buNone/>
            </a:pPr>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A8719EF2-657F-2AAF-4439-AA7B636073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266032"/>
            <a:ext cx="5943600" cy="551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76289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029AA111-26D9-4E53-AED6-A8EE1E036A6E}"/>
              </a:ext>
            </a:extLst>
          </p:cNvPr>
          <p:cNvSpPr>
            <a:spLocks noGrp="1" noChangeArrowheads="1"/>
          </p:cNvSpPr>
          <p:nvPr>
            <p:ph type="body" sz="half" idx="2"/>
          </p:nvPr>
        </p:nvSpPr>
        <p:spPr>
          <a:xfrm>
            <a:off x="6074234" y="990600"/>
            <a:ext cx="5875270" cy="5757930"/>
          </a:xfrm>
          <a:extLst>
            <a:ext uri="{909E8E84-426E-40DD-AFC4-6F175D3DCCD1}">
              <a14:hiddenFill xmlns:a14="http://schemas.microsoft.com/office/drawing/2010/main">
                <a:solidFill>
                  <a:srgbClr val="DDDDDD"/>
                </a:solidFill>
              </a14:hiddenFill>
            </a:ext>
          </a:extLst>
        </p:spPr>
        <p:txBody>
          <a:bodyPr>
            <a:normAutofit fontScale="92500" lnSpcReduction="20000"/>
          </a:bodyPr>
          <a:lstStyle/>
          <a:p>
            <a:pPr>
              <a:buFontTx/>
              <a:buNone/>
            </a:pPr>
            <a:r>
              <a:rPr lang="en-US" altLang="en-US" sz="2000" dirty="0">
                <a:solidFill>
                  <a:srgbClr val="0070C0"/>
                </a:solidFill>
              </a:rPr>
              <a:t>Physical</a:t>
            </a:r>
          </a:p>
          <a:p>
            <a:r>
              <a:rPr lang="en-US" altLang="en-US" sz="1600" dirty="0">
                <a:solidFill>
                  <a:srgbClr val="4D4D4D"/>
                </a:solidFill>
              </a:rPr>
              <a:t>Maintain abstinence</a:t>
            </a:r>
          </a:p>
          <a:p>
            <a:r>
              <a:rPr lang="en-US" altLang="en-US" sz="1600" dirty="0">
                <a:solidFill>
                  <a:srgbClr val="4D4D4D"/>
                </a:solidFill>
              </a:rPr>
              <a:t>Practice wellness</a:t>
            </a:r>
          </a:p>
          <a:p>
            <a:r>
              <a:rPr lang="en-US" altLang="en-US" sz="1600" dirty="0">
                <a:solidFill>
                  <a:srgbClr val="4D4D4D"/>
                </a:solidFill>
              </a:rPr>
              <a:t>Get your health problems treated</a:t>
            </a:r>
          </a:p>
          <a:p>
            <a:r>
              <a:rPr lang="en-US" altLang="en-US" sz="1600" dirty="0">
                <a:solidFill>
                  <a:srgbClr val="4D4D4D"/>
                </a:solidFill>
              </a:rPr>
              <a:t>Take your medications</a:t>
            </a:r>
          </a:p>
          <a:p>
            <a:pPr>
              <a:buFontTx/>
              <a:buNone/>
            </a:pPr>
            <a:endParaRPr lang="en-US" altLang="en-US" sz="1600" dirty="0">
              <a:solidFill>
                <a:srgbClr val="4D4D4D"/>
              </a:solidFill>
            </a:endParaRPr>
          </a:p>
          <a:p>
            <a:pPr>
              <a:buFontTx/>
              <a:buNone/>
            </a:pPr>
            <a:r>
              <a:rPr lang="en-US" altLang="en-US" sz="2000" dirty="0">
                <a:solidFill>
                  <a:srgbClr val="0070C0"/>
                </a:solidFill>
              </a:rPr>
              <a:t>Psychological and Spiritual	</a:t>
            </a:r>
            <a:r>
              <a:rPr lang="en-US" altLang="en-US" sz="2000" dirty="0">
                <a:solidFill>
                  <a:srgbClr val="4D4D4D"/>
                </a:solidFill>
              </a:rPr>
              <a:t>	</a:t>
            </a:r>
          </a:p>
          <a:p>
            <a:r>
              <a:rPr lang="en-US" altLang="en-US" sz="1600" dirty="0">
                <a:solidFill>
                  <a:srgbClr val="4D4D4D"/>
                </a:solidFill>
              </a:rPr>
              <a:t>Develop a healthy self-esteem</a:t>
            </a:r>
          </a:p>
          <a:p>
            <a:r>
              <a:rPr lang="en-US" altLang="en-US" sz="1600" dirty="0">
                <a:solidFill>
                  <a:srgbClr val="4D4D4D"/>
                </a:solidFill>
              </a:rPr>
              <a:t>Keep future oriented perspective </a:t>
            </a:r>
          </a:p>
          <a:p>
            <a:r>
              <a:rPr lang="en-US" altLang="en-US" sz="1600" dirty="0">
                <a:solidFill>
                  <a:srgbClr val="4D4D4D"/>
                </a:solidFill>
              </a:rPr>
              <a:t>Live up to your personal values</a:t>
            </a:r>
          </a:p>
          <a:p>
            <a:r>
              <a:rPr lang="en-US" altLang="en-US" sz="1600" dirty="0">
                <a:solidFill>
                  <a:srgbClr val="4D4D4D"/>
                </a:solidFill>
              </a:rPr>
              <a:t>Take care of your personal needs</a:t>
            </a:r>
          </a:p>
          <a:p>
            <a:r>
              <a:rPr lang="en-US" altLang="en-US" sz="1600" dirty="0">
                <a:solidFill>
                  <a:srgbClr val="4D4D4D"/>
                </a:solidFill>
              </a:rPr>
              <a:t>Manage your emotions and stress </a:t>
            </a:r>
          </a:p>
          <a:p>
            <a:pPr>
              <a:buFontTx/>
              <a:buNone/>
            </a:pPr>
            <a:endParaRPr lang="en-US" altLang="en-US" sz="1600" dirty="0">
              <a:solidFill>
                <a:srgbClr val="4D4D4D"/>
              </a:solidFill>
            </a:endParaRPr>
          </a:p>
          <a:p>
            <a:pPr>
              <a:buFontTx/>
              <a:buNone/>
            </a:pPr>
            <a:r>
              <a:rPr lang="en-US" altLang="en-US" sz="2000" dirty="0">
                <a:solidFill>
                  <a:srgbClr val="0070C0"/>
                </a:solidFill>
              </a:rPr>
              <a:t>Social</a:t>
            </a:r>
            <a:r>
              <a:rPr lang="en-US" altLang="en-US" sz="2000" dirty="0">
                <a:solidFill>
                  <a:srgbClr val="4D4D4D"/>
                </a:solidFill>
              </a:rPr>
              <a:t>			 	</a:t>
            </a:r>
          </a:p>
          <a:p>
            <a:r>
              <a:rPr lang="en-US" altLang="en-US" sz="1600" dirty="0">
                <a:solidFill>
                  <a:srgbClr val="4D4D4D"/>
                </a:solidFill>
              </a:rPr>
              <a:t>Build up a secure base</a:t>
            </a:r>
          </a:p>
          <a:p>
            <a:r>
              <a:rPr lang="en-US" altLang="en-US" sz="1600" dirty="0">
                <a:solidFill>
                  <a:srgbClr val="4D4D4D"/>
                </a:solidFill>
              </a:rPr>
              <a:t>Build up a sober support system</a:t>
            </a:r>
          </a:p>
          <a:p>
            <a:r>
              <a:rPr lang="en-US" altLang="en-US" sz="1600" dirty="0">
                <a:solidFill>
                  <a:srgbClr val="4D4D4D"/>
                </a:solidFill>
              </a:rPr>
              <a:t>Develop healthy relationships</a:t>
            </a:r>
          </a:p>
          <a:p>
            <a:r>
              <a:rPr lang="en-US" altLang="en-US" sz="1600" dirty="0">
                <a:solidFill>
                  <a:srgbClr val="4D4D4D"/>
                </a:solidFill>
              </a:rPr>
              <a:t>Establish intimacy when ready </a:t>
            </a:r>
          </a:p>
          <a:p>
            <a:pPr>
              <a:buFontTx/>
              <a:buNone/>
            </a:pPr>
            <a:r>
              <a:rPr lang="en-US" altLang="en-US" sz="1600" dirty="0">
                <a:solidFill>
                  <a:srgbClr val="4D4D4D"/>
                </a:solidFill>
              </a:rPr>
              <a:t>		</a:t>
            </a:r>
          </a:p>
          <a:p>
            <a:pPr>
              <a:buFontTx/>
              <a:buNone/>
            </a:pPr>
            <a:endParaRPr lang="en-US" altLang="en-US" sz="1600" dirty="0">
              <a:solidFill>
                <a:srgbClr val="4D4D4D"/>
              </a:solidFill>
            </a:endParaRPr>
          </a:p>
        </p:txBody>
      </p:sp>
      <p:pic>
        <p:nvPicPr>
          <p:cNvPr id="47107" name="Picture 3" descr="j0302953">
            <a:extLst>
              <a:ext uri="{FF2B5EF4-FFF2-40B4-BE49-F238E27FC236}">
                <a16:creationId xmlns:a16="http://schemas.microsoft.com/office/drawing/2014/main" id="{0BCEBB28-A5CA-4B2E-A80C-BCF46DD48E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337" y="990600"/>
            <a:ext cx="3751262" cy="5257800"/>
          </a:xfrm>
          <a:prstGeom prst="rect">
            <a:avLst/>
          </a:prstGeom>
          <a:noFill/>
          <a:ln>
            <a:noFill/>
          </a:ln>
          <a:effectLst>
            <a:softEdge rad="88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AutoShape 4">
            <a:extLst>
              <a:ext uri="{FF2B5EF4-FFF2-40B4-BE49-F238E27FC236}">
                <a16:creationId xmlns:a16="http://schemas.microsoft.com/office/drawing/2014/main" id="{AE24028F-712C-49B5-8A2D-86B1B2F00943}"/>
              </a:ext>
            </a:extLst>
          </p:cNvPr>
          <p:cNvSpPr>
            <a:spLocks noChangeArrowheads="1"/>
          </p:cNvSpPr>
          <p:nvPr/>
        </p:nvSpPr>
        <p:spPr bwMode="auto">
          <a:xfrm>
            <a:off x="5374426" y="971046"/>
            <a:ext cx="457200" cy="452437"/>
          </a:xfrm>
          <a:prstGeom prst="cube">
            <a:avLst>
              <a:gd name="adj" fmla="val 25000"/>
            </a:avLst>
          </a:prstGeom>
          <a:solidFill>
            <a:srgbClr val="C0C0C0"/>
          </a:solidFill>
          <a:ln w="12700">
            <a:solidFill>
              <a:schemeClr val="tx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endParaRPr lang="en-US" altLang="en-US"/>
          </a:p>
        </p:txBody>
      </p:sp>
      <p:sp>
        <p:nvSpPr>
          <p:cNvPr id="47109" name="AutoShape 5">
            <a:extLst>
              <a:ext uri="{FF2B5EF4-FFF2-40B4-BE49-F238E27FC236}">
                <a16:creationId xmlns:a16="http://schemas.microsoft.com/office/drawing/2014/main" id="{93B29D1C-E495-4F0C-BDAE-C0DCE6F4F8EA}"/>
              </a:ext>
            </a:extLst>
          </p:cNvPr>
          <p:cNvSpPr>
            <a:spLocks noChangeArrowheads="1"/>
          </p:cNvSpPr>
          <p:nvPr/>
        </p:nvSpPr>
        <p:spPr bwMode="auto">
          <a:xfrm>
            <a:off x="5374426" y="4742041"/>
            <a:ext cx="457200" cy="452438"/>
          </a:xfrm>
          <a:prstGeom prst="cube">
            <a:avLst>
              <a:gd name="adj" fmla="val 25000"/>
            </a:avLst>
          </a:prstGeom>
          <a:solidFill>
            <a:srgbClr val="C0C0C0"/>
          </a:solidFill>
          <a:ln w="12700">
            <a:solidFill>
              <a:schemeClr val="tx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endParaRPr lang="en-US" altLang="en-US"/>
          </a:p>
        </p:txBody>
      </p:sp>
      <p:sp>
        <p:nvSpPr>
          <p:cNvPr id="47110" name="AutoShape 6">
            <a:extLst>
              <a:ext uri="{FF2B5EF4-FFF2-40B4-BE49-F238E27FC236}">
                <a16:creationId xmlns:a16="http://schemas.microsoft.com/office/drawing/2014/main" id="{2DA301DF-57DE-49C3-9867-39DCCA93DA83}"/>
              </a:ext>
            </a:extLst>
          </p:cNvPr>
          <p:cNvSpPr>
            <a:spLocks noChangeArrowheads="1"/>
          </p:cNvSpPr>
          <p:nvPr/>
        </p:nvSpPr>
        <p:spPr bwMode="auto">
          <a:xfrm>
            <a:off x="5374426" y="2711475"/>
            <a:ext cx="457200" cy="452437"/>
          </a:xfrm>
          <a:prstGeom prst="cube">
            <a:avLst>
              <a:gd name="adj" fmla="val 25000"/>
            </a:avLst>
          </a:prstGeom>
          <a:solidFill>
            <a:srgbClr val="C0C0C0"/>
          </a:solidFill>
          <a:ln w="12700">
            <a:solidFill>
              <a:schemeClr val="tx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endParaRPr lang="en-US" altLang="en-US"/>
          </a:p>
        </p:txBody>
      </p:sp>
      <p:sp>
        <p:nvSpPr>
          <p:cNvPr id="47111" name="Rectangle 7">
            <a:extLst>
              <a:ext uri="{FF2B5EF4-FFF2-40B4-BE49-F238E27FC236}">
                <a16:creationId xmlns:a16="http://schemas.microsoft.com/office/drawing/2014/main" id="{A504479C-68D8-4160-9BDF-E3BC0F1D5C6F}"/>
              </a:ext>
            </a:extLst>
          </p:cNvPr>
          <p:cNvSpPr>
            <a:spLocks noChangeArrowheads="1"/>
          </p:cNvSpPr>
          <p:nvPr/>
        </p:nvSpPr>
        <p:spPr bwMode="auto">
          <a:xfrm>
            <a:off x="2057400" y="228600"/>
            <a:ext cx="8040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2400">
                <a:solidFill>
                  <a:srgbClr val="4D4D4D"/>
                </a:solidFill>
              </a:rPr>
              <a:t>You Recovery Actions: “Building Blocks” of Recovery</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RECOVERY BUILDING BLOCKS?</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78</a:t>
            </a:fld>
            <a:endParaRPr lang="en-US" dirty="0"/>
          </a:p>
        </p:txBody>
      </p:sp>
      <p:sp>
        <p:nvSpPr>
          <p:cNvPr id="8" name="AutoShape 4">
            <a:extLst>
              <a:ext uri="{FF2B5EF4-FFF2-40B4-BE49-F238E27FC236}">
                <a16:creationId xmlns:a16="http://schemas.microsoft.com/office/drawing/2014/main" id="{03A5C944-B874-BCF8-505F-5F819F52BF57}"/>
              </a:ext>
            </a:extLst>
          </p:cNvPr>
          <p:cNvSpPr>
            <a:spLocks noChangeArrowheads="1"/>
          </p:cNvSpPr>
          <p:nvPr/>
        </p:nvSpPr>
        <p:spPr bwMode="auto">
          <a:xfrm>
            <a:off x="7008970" y="3263014"/>
            <a:ext cx="457200" cy="452437"/>
          </a:xfrm>
          <a:prstGeom prst="cube">
            <a:avLst>
              <a:gd name="adj" fmla="val 25000"/>
            </a:avLst>
          </a:prstGeom>
          <a:solidFill>
            <a:srgbClr val="C0C0C0"/>
          </a:solidFill>
          <a:ln w="12700">
            <a:solidFill>
              <a:schemeClr val="tx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endParaRPr lang="en-US" altLang="en-US"/>
          </a:p>
        </p:txBody>
      </p:sp>
      <p:sp>
        <p:nvSpPr>
          <p:cNvPr id="9" name="AutoShape 4">
            <a:extLst>
              <a:ext uri="{FF2B5EF4-FFF2-40B4-BE49-F238E27FC236}">
                <a16:creationId xmlns:a16="http://schemas.microsoft.com/office/drawing/2014/main" id="{BB52968E-029E-CF76-FB80-5091769DA86D}"/>
              </a:ext>
            </a:extLst>
          </p:cNvPr>
          <p:cNvSpPr>
            <a:spLocks noChangeArrowheads="1"/>
          </p:cNvSpPr>
          <p:nvPr/>
        </p:nvSpPr>
        <p:spPr bwMode="auto">
          <a:xfrm>
            <a:off x="8610600" y="4979687"/>
            <a:ext cx="457200" cy="452437"/>
          </a:xfrm>
          <a:prstGeom prst="cube">
            <a:avLst>
              <a:gd name="adj" fmla="val 25000"/>
            </a:avLst>
          </a:prstGeom>
          <a:solidFill>
            <a:srgbClr val="C0C0C0"/>
          </a:solidFill>
          <a:ln w="12700">
            <a:solidFill>
              <a:schemeClr val="tx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endParaRPr lang="en-US" altLang="en-US"/>
          </a:p>
        </p:txBody>
      </p:sp>
      <p:sp>
        <p:nvSpPr>
          <p:cNvPr id="10" name="AutoShape 4">
            <a:extLst>
              <a:ext uri="{FF2B5EF4-FFF2-40B4-BE49-F238E27FC236}">
                <a16:creationId xmlns:a16="http://schemas.microsoft.com/office/drawing/2014/main" id="{82E44261-6A04-3EE2-BCDA-DF02837C621B}"/>
              </a:ext>
            </a:extLst>
          </p:cNvPr>
          <p:cNvSpPr>
            <a:spLocks noChangeArrowheads="1"/>
          </p:cNvSpPr>
          <p:nvPr/>
        </p:nvSpPr>
        <p:spPr bwMode="auto">
          <a:xfrm>
            <a:off x="9982200" y="3096060"/>
            <a:ext cx="457200" cy="452437"/>
          </a:xfrm>
          <a:prstGeom prst="cube">
            <a:avLst>
              <a:gd name="adj" fmla="val 25000"/>
            </a:avLst>
          </a:prstGeom>
          <a:solidFill>
            <a:srgbClr val="C0C0C0"/>
          </a:solidFill>
          <a:ln w="12700">
            <a:solidFill>
              <a:schemeClr val="tx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endParaRPr lang="en-US" altLang="en-US"/>
          </a:p>
        </p:txBody>
      </p:sp>
      <p:sp>
        <p:nvSpPr>
          <p:cNvPr id="12" name="AutoShape 4">
            <a:extLst>
              <a:ext uri="{FF2B5EF4-FFF2-40B4-BE49-F238E27FC236}">
                <a16:creationId xmlns:a16="http://schemas.microsoft.com/office/drawing/2014/main" id="{97033376-012B-189A-9BB3-8B0CCF022658}"/>
              </a:ext>
            </a:extLst>
          </p:cNvPr>
          <p:cNvSpPr>
            <a:spLocks noChangeArrowheads="1"/>
          </p:cNvSpPr>
          <p:nvPr/>
        </p:nvSpPr>
        <p:spPr bwMode="auto">
          <a:xfrm>
            <a:off x="7024353" y="2107406"/>
            <a:ext cx="457200" cy="452437"/>
          </a:xfrm>
          <a:prstGeom prst="cube">
            <a:avLst>
              <a:gd name="adj" fmla="val 25000"/>
            </a:avLst>
          </a:prstGeom>
          <a:solidFill>
            <a:srgbClr val="C0C0C0"/>
          </a:solidFill>
          <a:ln w="12700">
            <a:solidFill>
              <a:schemeClr val="tx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endParaRPr lang="en-US" altLang="en-US"/>
          </a:p>
        </p:txBody>
      </p:sp>
      <p:sp>
        <p:nvSpPr>
          <p:cNvPr id="13" name="AutoShape 4">
            <a:extLst>
              <a:ext uri="{FF2B5EF4-FFF2-40B4-BE49-F238E27FC236}">
                <a16:creationId xmlns:a16="http://schemas.microsoft.com/office/drawing/2014/main" id="{8E639BFF-25EA-BFF7-7A5B-FC5E2ABFD268}"/>
              </a:ext>
            </a:extLst>
          </p:cNvPr>
          <p:cNvSpPr>
            <a:spLocks noChangeArrowheads="1"/>
          </p:cNvSpPr>
          <p:nvPr/>
        </p:nvSpPr>
        <p:spPr bwMode="auto">
          <a:xfrm>
            <a:off x="9233528" y="3906240"/>
            <a:ext cx="457200" cy="452437"/>
          </a:xfrm>
          <a:prstGeom prst="cube">
            <a:avLst>
              <a:gd name="adj" fmla="val 25000"/>
            </a:avLst>
          </a:prstGeom>
          <a:solidFill>
            <a:srgbClr val="C0C0C0"/>
          </a:solidFill>
          <a:ln w="12700">
            <a:solidFill>
              <a:schemeClr val="tx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endParaRPr lang="en-US" altLang="en-US"/>
          </a:p>
        </p:txBody>
      </p:sp>
      <p:sp>
        <p:nvSpPr>
          <p:cNvPr id="14" name="AutoShape 4">
            <a:extLst>
              <a:ext uri="{FF2B5EF4-FFF2-40B4-BE49-F238E27FC236}">
                <a16:creationId xmlns:a16="http://schemas.microsoft.com/office/drawing/2014/main" id="{4902437C-0864-4109-69CF-DB862D8D1A27}"/>
              </a:ext>
            </a:extLst>
          </p:cNvPr>
          <p:cNvSpPr>
            <a:spLocks noChangeArrowheads="1"/>
          </p:cNvSpPr>
          <p:nvPr/>
        </p:nvSpPr>
        <p:spPr bwMode="auto">
          <a:xfrm>
            <a:off x="10948832" y="3929488"/>
            <a:ext cx="457200" cy="452437"/>
          </a:xfrm>
          <a:prstGeom prst="cube">
            <a:avLst>
              <a:gd name="adj" fmla="val 25000"/>
            </a:avLst>
          </a:prstGeom>
          <a:solidFill>
            <a:srgbClr val="C0C0C0"/>
          </a:solidFill>
          <a:ln w="12700">
            <a:solidFill>
              <a:schemeClr val="tx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endParaRPr lang="en-US" altLang="en-US"/>
          </a:p>
        </p:txBody>
      </p:sp>
      <p:sp>
        <p:nvSpPr>
          <p:cNvPr id="15" name="AutoShape 4">
            <a:extLst>
              <a:ext uri="{FF2B5EF4-FFF2-40B4-BE49-F238E27FC236}">
                <a16:creationId xmlns:a16="http://schemas.microsoft.com/office/drawing/2014/main" id="{C4C50846-C864-2C15-3B51-1E534C9472BC}"/>
              </a:ext>
            </a:extLst>
          </p:cNvPr>
          <p:cNvSpPr>
            <a:spLocks noChangeArrowheads="1"/>
          </p:cNvSpPr>
          <p:nvPr/>
        </p:nvSpPr>
        <p:spPr bwMode="auto">
          <a:xfrm>
            <a:off x="8639936" y="1672829"/>
            <a:ext cx="457200" cy="452437"/>
          </a:xfrm>
          <a:prstGeom prst="cube">
            <a:avLst>
              <a:gd name="adj" fmla="val 25000"/>
            </a:avLst>
          </a:prstGeom>
          <a:solidFill>
            <a:srgbClr val="C0C0C0"/>
          </a:solidFill>
          <a:ln w="12700">
            <a:solidFill>
              <a:schemeClr val="tx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endParaRPr lang="en-US" altLang="en-US"/>
          </a:p>
        </p:txBody>
      </p:sp>
      <p:sp>
        <p:nvSpPr>
          <p:cNvPr id="16" name="AutoShape 4">
            <a:extLst>
              <a:ext uri="{FF2B5EF4-FFF2-40B4-BE49-F238E27FC236}">
                <a16:creationId xmlns:a16="http://schemas.microsoft.com/office/drawing/2014/main" id="{39F6B663-4A9A-15B5-43E9-98DEBE760518}"/>
              </a:ext>
            </a:extLst>
          </p:cNvPr>
          <p:cNvSpPr>
            <a:spLocks noChangeArrowheads="1"/>
          </p:cNvSpPr>
          <p:nvPr/>
        </p:nvSpPr>
        <p:spPr bwMode="auto">
          <a:xfrm>
            <a:off x="9982200" y="4822428"/>
            <a:ext cx="457200" cy="452437"/>
          </a:xfrm>
          <a:prstGeom prst="cube">
            <a:avLst>
              <a:gd name="adj" fmla="val 25000"/>
            </a:avLst>
          </a:prstGeom>
          <a:solidFill>
            <a:srgbClr val="C0C0C0"/>
          </a:solidFill>
          <a:ln w="12700">
            <a:solidFill>
              <a:schemeClr val="tx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endParaRPr lang="en-US" altLang="en-US"/>
          </a:p>
        </p:txBody>
      </p:sp>
      <p:sp>
        <p:nvSpPr>
          <p:cNvPr id="17" name="AutoShape 4">
            <a:extLst>
              <a:ext uri="{FF2B5EF4-FFF2-40B4-BE49-F238E27FC236}">
                <a16:creationId xmlns:a16="http://schemas.microsoft.com/office/drawing/2014/main" id="{FCF69350-4413-7A18-B40C-F94B431DC739}"/>
              </a:ext>
            </a:extLst>
          </p:cNvPr>
          <p:cNvSpPr>
            <a:spLocks noChangeArrowheads="1"/>
          </p:cNvSpPr>
          <p:nvPr/>
        </p:nvSpPr>
        <p:spPr bwMode="auto">
          <a:xfrm>
            <a:off x="7951633" y="4112571"/>
            <a:ext cx="457200" cy="452437"/>
          </a:xfrm>
          <a:prstGeom prst="cube">
            <a:avLst>
              <a:gd name="adj" fmla="val 25000"/>
            </a:avLst>
          </a:prstGeom>
          <a:solidFill>
            <a:srgbClr val="C0C0C0"/>
          </a:solidFill>
          <a:ln w="12700">
            <a:solidFill>
              <a:schemeClr val="tx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endParaRPr lang="en-US" altLang="en-US"/>
          </a:p>
        </p:txBody>
      </p:sp>
      <p:sp>
        <p:nvSpPr>
          <p:cNvPr id="18" name="AutoShape 4">
            <a:extLst>
              <a:ext uri="{FF2B5EF4-FFF2-40B4-BE49-F238E27FC236}">
                <a16:creationId xmlns:a16="http://schemas.microsoft.com/office/drawing/2014/main" id="{6C044099-DF54-1DBF-D035-0E5DBECF63F9}"/>
              </a:ext>
            </a:extLst>
          </p:cNvPr>
          <p:cNvSpPr>
            <a:spLocks noChangeArrowheads="1"/>
          </p:cNvSpPr>
          <p:nvPr/>
        </p:nvSpPr>
        <p:spPr bwMode="auto">
          <a:xfrm>
            <a:off x="9462128" y="5872243"/>
            <a:ext cx="457200" cy="452437"/>
          </a:xfrm>
          <a:prstGeom prst="cube">
            <a:avLst>
              <a:gd name="adj" fmla="val 25000"/>
            </a:avLst>
          </a:prstGeom>
          <a:solidFill>
            <a:srgbClr val="C0C0C0"/>
          </a:solidFill>
          <a:ln w="12700">
            <a:solidFill>
              <a:schemeClr val="tx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endParaRPr lang="en-US" altLang="en-US"/>
          </a:p>
        </p:txBody>
      </p:sp>
      <p:sp>
        <p:nvSpPr>
          <p:cNvPr id="19" name="AutoShape 4">
            <a:extLst>
              <a:ext uri="{FF2B5EF4-FFF2-40B4-BE49-F238E27FC236}">
                <a16:creationId xmlns:a16="http://schemas.microsoft.com/office/drawing/2014/main" id="{2CF3E1BD-4053-C86B-D4A5-F5DF102C4487}"/>
              </a:ext>
            </a:extLst>
          </p:cNvPr>
          <p:cNvSpPr>
            <a:spLocks noChangeArrowheads="1"/>
          </p:cNvSpPr>
          <p:nvPr/>
        </p:nvSpPr>
        <p:spPr bwMode="auto">
          <a:xfrm>
            <a:off x="8428508" y="2772173"/>
            <a:ext cx="457200" cy="452437"/>
          </a:xfrm>
          <a:prstGeom prst="cube">
            <a:avLst>
              <a:gd name="adj" fmla="val 25000"/>
            </a:avLst>
          </a:prstGeom>
          <a:solidFill>
            <a:srgbClr val="C0C0C0"/>
          </a:solidFill>
          <a:ln w="12700">
            <a:solidFill>
              <a:schemeClr val="tx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endParaRPr lang="en-US" altLang="en-US"/>
          </a:p>
        </p:txBody>
      </p:sp>
      <p:sp>
        <p:nvSpPr>
          <p:cNvPr id="20" name="AutoShape 4">
            <a:extLst>
              <a:ext uri="{FF2B5EF4-FFF2-40B4-BE49-F238E27FC236}">
                <a16:creationId xmlns:a16="http://schemas.microsoft.com/office/drawing/2014/main" id="{70A39353-690F-2225-D8E3-C0F49FBD2707}"/>
              </a:ext>
            </a:extLst>
          </p:cNvPr>
          <p:cNvSpPr>
            <a:spLocks noChangeArrowheads="1"/>
          </p:cNvSpPr>
          <p:nvPr/>
        </p:nvSpPr>
        <p:spPr bwMode="auto">
          <a:xfrm>
            <a:off x="9482161" y="2186055"/>
            <a:ext cx="457200" cy="452437"/>
          </a:xfrm>
          <a:prstGeom prst="cube">
            <a:avLst>
              <a:gd name="adj" fmla="val 25000"/>
            </a:avLst>
          </a:prstGeom>
          <a:solidFill>
            <a:srgbClr val="C0C0C0"/>
          </a:solidFill>
          <a:ln w="12700">
            <a:solidFill>
              <a:schemeClr val="tx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endParaRPr lang="en-US" altLang="en-US"/>
          </a:p>
        </p:txBody>
      </p:sp>
      <p:sp>
        <p:nvSpPr>
          <p:cNvPr id="21" name="AutoShape 4">
            <a:extLst>
              <a:ext uri="{FF2B5EF4-FFF2-40B4-BE49-F238E27FC236}">
                <a16:creationId xmlns:a16="http://schemas.microsoft.com/office/drawing/2014/main" id="{68D93536-948C-EA25-3823-DFDDB47AA95A}"/>
              </a:ext>
            </a:extLst>
          </p:cNvPr>
          <p:cNvSpPr>
            <a:spLocks noChangeArrowheads="1"/>
          </p:cNvSpPr>
          <p:nvPr/>
        </p:nvSpPr>
        <p:spPr bwMode="auto">
          <a:xfrm>
            <a:off x="10896600" y="1464469"/>
            <a:ext cx="457200" cy="452437"/>
          </a:xfrm>
          <a:prstGeom prst="cube">
            <a:avLst>
              <a:gd name="adj" fmla="val 25000"/>
            </a:avLst>
          </a:prstGeom>
          <a:solidFill>
            <a:srgbClr val="C0C0C0"/>
          </a:solidFill>
          <a:ln w="12700">
            <a:solidFill>
              <a:schemeClr val="tx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endParaRPr lang="en-US" altLang="en-US"/>
          </a:p>
        </p:txBody>
      </p:sp>
      <p:sp>
        <p:nvSpPr>
          <p:cNvPr id="22" name="Content Placeholder 5">
            <a:extLst>
              <a:ext uri="{FF2B5EF4-FFF2-40B4-BE49-F238E27FC236}">
                <a16:creationId xmlns:a16="http://schemas.microsoft.com/office/drawing/2014/main" id="{B1BA3F67-3D67-04A5-2310-C142830D0CBA}"/>
              </a:ext>
            </a:extLst>
          </p:cNvPr>
          <p:cNvSpPr>
            <a:spLocks noGrp="1"/>
          </p:cNvSpPr>
          <p:nvPr>
            <p:ph sz="quarter" idx="16"/>
          </p:nvPr>
        </p:nvSpPr>
        <p:spPr>
          <a:xfrm>
            <a:off x="332014" y="1464469"/>
            <a:ext cx="6329473" cy="5469363"/>
          </a:xfrm>
        </p:spPr>
        <p:txBody>
          <a:bodyPr>
            <a:normAutofit/>
          </a:bodyPr>
          <a:lstStyle/>
          <a:p>
            <a:r>
              <a:rPr lang="en-US" dirty="0">
                <a:solidFill>
                  <a:srgbClr val="0070C0"/>
                </a:solidFill>
              </a:rPr>
              <a:t>Treatment and Therapy</a:t>
            </a:r>
          </a:p>
          <a:p>
            <a:r>
              <a:rPr lang="en-US" dirty="0">
                <a:solidFill>
                  <a:srgbClr val="0070C0"/>
                </a:solidFill>
              </a:rPr>
              <a:t>Support System</a:t>
            </a:r>
          </a:p>
          <a:p>
            <a:r>
              <a:rPr lang="en-US" dirty="0">
                <a:solidFill>
                  <a:srgbClr val="0070C0"/>
                </a:solidFill>
              </a:rPr>
              <a:t>Education</a:t>
            </a:r>
          </a:p>
          <a:p>
            <a:r>
              <a:rPr lang="en-US" dirty="0">
                <a:solidFill>
                  <a:srgbClr val="0070C0"/>
                </a:solidFill>
              </a:rPr>
              <a:t>Lifestyle Changes</a:t>
            </a:r>
          </a:p>
          <a:p>
            <a:r>
              <a:rPr lang="en-US" dirty="0">
                <a:solidFill>
                  <a:srgbClr val="0070C0"/>
                </a:solidFill>
              </a:rPr>
              <a:t>Mindfulness and Stress Management</a:t>
            </a:r>
          </a:p>
          <a:p>
            <a:r>
              <a:rPr lang="en-US" dirty="0">
                <a:solidFill>
                  <a:srgbClr val="0070C0"/>
                </a:solidFill>
              </a:rPr>
              <a:t>Relapse Prevention Strategies</a:t>
            </a:r>
          </a:p>
          <a:p>
            <a:r>
              <a:rPr lang="en-US" dirty="0">
                <a:solidFill>
                  <a:srgbClr val="0070C0"/>
                </a:solidFill>
              </a:rPr>
              <a:t>Spirituality or Meaningful Connections</a:t>
            </a:r>
          </a:p>
          <a:p>
            <a:r>
              <a:rPr lang="en-US" dirty="0">
                <a:solidFill>
                  <a:srgbClr val="0070C0"/>
                </a:solidFill>
              </a:rPr>
              <a:t>Personal Accountability</a:t>
            </a:r>
          </a:p>
          <a:p>
            <a:r>
              <a:rPr lang="en-US" dirty="0">
                <a:solidFill>
                  <a:srgbClr val="0070C0"/>
                </a:solidFill>
              </a:rPr>
              <a:t>Continuous Growth and Learning</a:t>
            </a:r>
          </a:p>
          <a:p>
            <a:r>
              <a:rPr lang="en-US" dirty="0">
                <a:solidFill>
                  <a:srgbClr val="0070C0"/>
                </a:solidFill>
              </a:rPr>
              <a:t>Post-Treatment Planning</a:t>
            </a:r>
          </a:p>
          <a:p>
            <a:pPr marL="0" indent="0">
              <a:buNone/>
            </a:pPr>
            <a:endParaRPr lang="en-US" dirty="0"/>
          </a:p>
          <a:p>
            <a:endParaRPr lang="en-US" dirty="0"/>
          </a:p>
        </p:txBody>
      </p:sp>
    </p:spTree>
    <p:extLst>
      <p:ext uri="{BB962C8B-B14F-4D97-AF65-F5344CB8AC3E}">
        <p14:creationId xmlns:p14="http://schemas.microsoft.com/office/powerpoint/2010/main" val="13812156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Co-occurring / Dual Diagnosis </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79</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a:xfrm>
            <a:off x="619796" y="2213445"/>
            <a:ext cx="5137060" cy="3695700"/>
          </a:xfrm>
        </p:spPr>
        <p:txBody>
          <a:bodyPr>
            <a:normAutofit/>
          </a:bodyPr>
          <a:lstStyle/>
          <a:p>
            <a:r>
              <a:rPr lang="en-US" dirty="0"/>
              <a:t>Mental Health Disorder + Substance Use Disorder</a:t>
            </a:r>
          </a:p>
          <a:p>
            <a:r>
              <a:rPr lang="en-US" dirty="0"/>
              <a:t>Overlap with impact on well-being, functioning and quality of life</a:t>
            </a:r>
          </a:p>
          <a:p>
            <a:r>
              <a:rPr lang="en-US" dirty="0"/>
              <a:t>May involve &gt;1 SUD &amp; &gt;1 MHD</a:t>
            </a:r>
          </a:p>
          <a:p>
            <a:endParaRPr lang="en-US" dirty="0"/>
          </a:p>
          <a:p>
            <a:pPr marL="0" indent="0">
              <a:buNone/>
            </a:pPr>
            <a:endParaRPr lang="en-US" dirty="0"/>
          </a:p>
          <a:p>
            <a:endParaRPr lang="en-US" dirty="0"/>
          </a:p>
          <a:p>
            <a:endParaRPr lang="en-US" dirty="0"/>
          </a:p>
          <a:p>
            <a:endParaRPr lang="en-US" dirty="0"/>
          </a:p>
        </p:txBody>
      </p:sp>
      <p:pic>
        <p:nvPicPr>
          <p:cNvPr id="11266" name="Picture 2" descr="What Does Dual Diagnosis Mean?">
            <a:extLst>
              <a:ext uri="{FF2B5EF4-FFF2-40B4-BE49-F238E27FC236}">
                <a16:creationId xmlns:a16="http://schemas.microsoft.com/office/drawing/2014/main" id="{12156EEC-F73A-1989-FAE8-C9A1C35B15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2548" y="2058899"/>
            <a:ext cx="5141252" cy="3427501"/>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71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E1C88-627C-4655-A4FB-0BB02EDB078A}"/>
              </a:ext>
            </a:extLst>
          </p:cNvPr>
          <p:cNvSpPr>
            <a:spLocks noGrp="1"/>
          </p:cNvSpPr>
          <p:nvPr>
            <p:ph type="title"/>
          </p:nvPr>
        </p:nvSpPr>
        <p:spPr>
          <a:xfrm>
            <a:off x="1362075" y="1671639"/>
            <a:ext cx="5111750" cy="1204912"/>
          </a:xfrm>
        </p:spPr>
        <p:txBody>
          <a:bodyPr/>
          <a:lstStyle/>
          <a:p>
            <a:r>
              <a:rPr lang="en-US" dirty="0"/>
              <a:t>depression</a:t>
            </a:r>
          </a:p>
        </p:txBody>
      </p:sp>
      <p:sp>
        <p:nvSpPr>
          <p:cNvPr id="3" name="Content Placeholder 2">
            <a:extLst>
              <a:ext uri="{FF2B5EF4-FFF2-40B4-BE49-F238E27FC236}">
                <a16:creationId xmlns:a16="http://schemas.microsoft.com/office/drawing/2014/main" id="{033634FE-ADF0-4BC3-A0A9-447EA9DD096B}"/>
              </a:ext>
            </a:extLst>
          </p:cNvPr>
          <p:cNvSpPr>
            <a:spLocks noGrp="1"/>
          </p:cNvSpPr>
          <p:nvPr>
            <p:ph type="body" idx="1"/>
          </p:nvPr>
        </p:nvSpPr>
        <p:spPr>
          <a:xfrm>
            <a:off x="1362075" y="3660774"/>
            <a:ext cx="5111750" cy="1525588"/>
          </a:xfrm>
        </p:spPr>
        <p:txBody>
          <a:bodyPr vert="horz" lIns="91440" tIns="45720" rIns="91440" bIns="45720" rtlCol="0" anchor="t">
            <a:normAutofit/>
          </a:bodyPr>
          <a:lstStyle/>
          <a:p>
            <a:r>
              <a:rPr lang="en-US" dirty="0"/>
              <a:t>Major depressive disorder and especially bipolar disorder are recurrent illnesses in most patients. Think of them as relapse-remitting diseases. </a:t>
            </a:r>
            <a:r>
              <a:rPr lang="en-US" noProof="1"/>
              <a:t>Treatment-resistant depression is a major problem with debated definition (~ 2 failed medications). </a:t>
            </a:r>
            <a:endParaRPr lang="en-US" dirty="0"/>
          </a:p>
        </p:txBody>
      </p:sp>
    </p:spTree>
    <p:extLst>
      <p:ext uri="{BB962C8B-B14F-4D97-AF65-F5344CB8AC3E}">
        <p14:creationId xmlns:p14="http://schemas.microsoft.com/office/powerpoint/2010/main" val="13463722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Prevalence</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80</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a:xfrm>
            <a:off x="838200" y="2138363"/>
            <a:ext cx="4416380" cy="3695700"/>
          </a:xfrm>
        </p:spPr>
        <p:txBody>
          <a:bodyPr/>
          <a:lstStyle/>
          <a:p>
            <a:r>
              <a:rPr lang="en-US" dirty="0"/>
              <a:t>“Throughout these recent years I have definitely used therapy as part of my healing and mindfulness and taking care of my mental, emotional and spiritual health”</a:t>
            </a:r>
          </a:p>
          <a:p>
            <a:pPr marL="0" indent="0">
              <a:buNone/>
            </a:pPr>
            <a:endParaRPr lang="en-US" dirty="0"/>
          </a:p>
          <a:p>
            <a:endParaRPr lang="en-US" dirty="0"/>
          </a:p>
          <a:p>
            <a:endParaRPr lang="en-US" dirty="0"/>
          </a:p>
          <a:p>
            <a:endParaRPr lang="en-US" dirty="0"/>
          </a:p>
        </p:txBody>
      </p:sp>
      <p:pic>
        <p:nvPicPr>
          <p:cNvPr id="7" name="Picture 2" descr="Common Talks Apple TV+ Show &quot;Silo&quot; and Being in a New Relationship">
            <a:extLst>
              <a:ext uri="{FF2B5EF4-FFF2-40B4-BE49-F238E27FC236}">
                <a16:creationId xmlns:a16="http://schemas.microsoft.com/office/drawing/2014/main" id="{7EC8E796-D4B3-BE15-9D2A-44D6499340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8337" y="2318197"/>
            <a:ext cx="5947224" cy="2973612"/>
          </a:xfrm>
          <a:prstGeom prst="rect">
            <a:avLst/>
          </a:prstGeom>
          <a:noFill/>
          <a:effectLst>
            <a:softEdge rad="889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1890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PREVALENCE</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81</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p:txBody>
          <a:bodyPr/>
          <a:lstStyle/>
          <a:p>
            <a:r>
              <a:rPr lang="en-US" dirty="0"/>
              <a:t>Common</a:t>
            </a:r>
          </a:p>
          <a:p>
            <a:r>
              <a:rPr lang="en-US" dirty="0"/>
              <a:t>2020: 9.5 million adults had co-occurring mental health and substance use disorders</a:t>
            </a:r>
          </a:p>
          <a:p>
            <a:r>
              <a:rPr lang="en-US" dirty="0"/>
              <a:t>Depression &amp; Alcohol Use Disorder (1 in 4)</a:t>
            </a:r>
          </a:p>
          <a:p>
            <a:r>
              <a:rPr lang="en-US" dirty="0"/>
              <a:t>50% experience substance use disorder if dx of Schizophrenia/Bipolar</a:t>
            </a:r>
          </a:p>
          <a:p>
            <a:r>
              <a:rPr lang="en-US" dirty="0"/>
              <a:t>Known Consequences</a:t>
            </a:r>
          </a:p>
          <a:p>
            <a:pPr marL="0" indent="0">
              <a:buNone/>
            </a:pPr>
            <a:endParaRPr lang="en-US" dirty="0"/>
          </a:p>
          <a:p>
            <a:endParaRPr lang="en-US" dirty="0"/>
          </a:p>
          <a:p>
            <a:endParaRPr lang="en-US" dirty="0"/>
          </a:p>
          <a:p>
            <a:endParaRPr lang="en-US" dirty="0"/>
          </a:p>
        </p:txBody>
      </p:sp>
      <p:pic>
        <p:nvPicPr>
          <p:cNvPr id="13316" name="Picture 4" descr="Common on 50 Years of Hip-Hop, Why Hip-Hop Should Unionize Now">
            <a:extLst>
              <a:ext uri="{FF2B5EF4-FFF2-40B4-BE49-F238E27FC236}">
                <a16:creationId xmlns:a16="http://schemas.microsoft.com/office/drawing/2014/main" id="{A3F7B240-F4F3-0D4B-EE4D-62BD80FED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4403" y="0"/>
            <a:ext cx="1807597" cy="2259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5675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Why so common?: Contributing factors</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82</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p:txBody>
          <a:bodyPr/>
          <a:lstStyle/>
          <a:p>
            <a:pPr eaLnBrk="1" hangingPunct="1">
              <a:defRPr/>
            </a:pPr>
            <a:r>
              <a:rPr lang="en-US" altLang="en-US" u="sng" dirty="0">
                <a:solidFill>
                  <a:srgbClr val="0070C0"/>
                </a:solidFill>
              </a:rPr>
              <a:t>Genetic Factors</a:t>
            </a:r>
            <a:endParaRPr lang="en-US" dirty="0">
              <a:solidFill>
                <a:srgbClr val="0070C0"/>
              </a:solidFill>
            </a:endParaRPr>
          </a:p>
          <a:p>
            <a:endParaRPr lang="en-US" dirty="0"/>
          </a:p>
          <a:p>
            <a:endParaRPr lang="en-US" dirty="0"/>
          </a:p>
          <a:p>
            <a:endParaRPr lang="en-US" dirty="0"/>
          </a:p>
        </p:txBody>
      </p:sp>
      <p:pic>
        <p:nvPicPr>
          <p:cNvPr id="15362" name="Picture 2" descr="Genetic factors may distinguish form of 'type 1.5 diabetes'">
            <a:extLst>
              <a:ext uri="{FF2B5EF4-FFF2-40B4-BE49-F238E27FC236}">
                <a16:creationId xmlns:a16="http://schemas.microsoft.com/office/drawing/2014/main" id="{BE35C1D2-6D2B-0DEF-6933-6D318EEEAA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8904" y="2491458"/>
            <a:ext cx="5694303" cy="2989509"/>
          </a:xfrm>
          <a:prstGeom prst="rect">
            <a:avLst/>
          </a:prstGeom>
          <a:noFill/>
          <a:effectLst>
            <a:softEdge rad="190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4007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Why so common?: Contributing factors</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83</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p:txBody>
          <a:bodyPr/>
          <a:lstStyle/>
          <a:p>
            <a:pPr eaLnBrk="1" hangingPunct="1">
              <a:defRPr/>
            </a:pPr>
            <a:r>
              <a:rPr lang="en-US" altLang="en-US" u="sng" dirty="0">
                <a:solidFill>
                  <a:schemeClr val="tx1"/>
                </a:solidFill>
              </a:rPr>
              <a:t>Genetic Factors</a:t>
            </a:r>
          </a:p>
          <a:p>
            <a:pPr eaLnBrk="1" hangingPunct="1">
              <a:defRPr/>
            </a:pPr>
            <a:r>
              <a:rPr lang="en-US" altLang="en-US" u="sng" dirty="0">
                <a:solidFill>
                  <a:srgbClr val="0070C0"/>
                </a:solidFill>
              </a:rPr>
              <a:t>Biological Factors</a:t>
            </a:r>
            <a:endParaRPr lang="en-US" dirty="0">
              <a:solidFill>
                <a:srgbClr val="0070C0"/>
              </a:solidFill>
            </a:endParaRPr>
          </a:p>
          <a:p>
            <a:endParaRPr lang="en-US" dirty="0"/>
          </a:p>
          <a:p>
            <a:endParaRPr lang="en-US" dirty="0"/>
          </a:p>
          <a:p>
            <a:endParaRPr lang="en-US" dirty="0"/>
          </a:p>
        </p:txBody>
      </p:sp>
      <p:pic>
        <p:nvPicPr>
          <p:cNvPr id="16386" name="Picture 2" descr="Scientists talk sustainability at inaugural synthetic biology symposium |  News Center | Stanford Medicine">
            <a:extLst>
              <a:ext uri="{FF2B5EF4-FFF2-40B4-BE49-F238E27FC236}">
                <a16:creationId xmlns:a16="http://schemas.microsoft.com/office/drawing/2014/main" id="{DDDD2637-2B18-7B4B-FC3D-1315C82C5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8112" y="2300288"/>
            <a:ext cx="5905500" cy="3371850"/>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7225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Why so common?: Contributing factors</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84</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a:xfrm>
            <a:off x="838200" y="2138363"/>
            <a:ext cx="4120166" cy="3695700"/>
          </a:xfrm>
        </p:spPr>
        <p:txBody>
          <a:bodyPr/>
          <a:lstStyle/>
          <a:p>
            <a:pPr eaLnBrk="1" hangingPunct="1">
              <a:defRPr/>
            </a:pPr>
            <a:r>
              <a:rPr lang="en-US" altLang="en-US" u="sng" dirty="0">
                <a:solidFill>
                  <a:schemeClr val="tx1"/>
                </a:solidFill>
              </a:rPr>
              <a:t>Genetic Factors</a:t>
            </a:r>
          </a:p>
          <a:p>
            <a:pPr eaLnBrk="1" hangingPunct="1">
              <a:defRPr/>
            </a:pPr>
            <a:r>
              <a:rPr lang="en-US" altLang="en-US" u="sng" dirty="0">
                <a:solidFill>
                  <a:schemeClr val="tx1"/>
                </a:solidFill>
              </a:rPr>
              <a:t>Biological Factors</a:t>
            </a:r>
          </a:p>
          <a:p>
            <a:pPr eaLnBrk="1" hangingPunct="1">
              <a:defRPr/>
            </a:pPr>
            <a:r>
              <a:rPr lang="en-US" u="sng" dirty="0">
                <a:solidFill>
                  <a:srgbClr val="0070C0"/>
                </a:solidFill>
              </a:rPr>
              <a:t>Social and Environmental Factors</a:t>
            </a:r>
            <a:endParaRPr lang="en-US" dirty="0">
              <a:solidFill>
                <a:srgbClr val="0070C0"/>
              </a:solidFill>
            </a:endParaRPr>
          </a:p>
          <a:p>
            <a:endParaRPr lang="en-US" dirty="0"/>
          </a:p>
          <a:p>
            <a:endParaRPr lang="en-US" dirty="0"/>
          </a:p>
          <a:p>
            <a:endParaRPr lang="en-US" dirty="0"/>
          </a:p>
        </p:txBody>
      </p:sp>
      <p:pic>
        <p:nvPicPr>
          <p:cNvPr id="17410" name="Picture 2" descr="Tailgating | U.S. Bank Stadium">
            <a:extLst>
              <a:ext uri="{FF2B5EF4-FFF2-40B4-BE49-F238E27FC236}">
                <a16:creationId xmlns:a16="http://schemas.microsoft.com/office/drawing/2014/main" id="{08E7CB72-84F6-E469-37A9-21B190DBE8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0357" y="2271199"/>
            <a:ext cx="6200182" cy="303489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7170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Why so common?: Contributing factors</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85</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a:xfrm>
            <a:off x="838200" y="2138363"/>
            <a:ext cx="4120166" cy="3695700"/>
          </a:xfrm>
        </p:spPr>
        <p:txBody>
          <a:bodyPr/>
          <a:lstStyle/>
          <a:p>
            <a:pPr eaLnBrk="1" hangingPunct="1">
              <a:defRPr/>
            </a:pPr>
            <a:r>
              <a:rPr lang="en-US" altLang="en-US" u="sng" dirty="0">
                <a:solidFill>
                  <a:schemeClr val="tx1"/>
                </a:solidFill>
              </a:rPr>
              <a:t>Genetic Factors</a:t>
            </a:r>
          </a:p>
          <a:p>
            <a:pPr eaLnBrk="1" hangingPunct="1">
              <a:defRPr/>
            </a:pPr>
            <a:r>
              <a:rPr lang="en-US" altLang="en-US" u="sng" dirty="0">
                <a:solidFill>
                  <a:schemeClr val="tx1"/>
                </a:solidFill>
              </a:rPr>
              <a:t>Biological Factors</a:t>
            </a:r>
          </a:p>
          <a:p>
            <a:pPr eaLnBrk="1" hangingPunct="1">
              <a:defRPr/>
            </a:pPr>
            <a:r>
              <a:rPr lang="en-US" u="sng" dirty="0"/>
              <a:t>Social and Environmental Factors</a:t>
            </a:r>
          </a:p>
          <a:p>
            <a:pPr eaLnBrk="1" hangingPunct="1">
              <a:defRPr/>
            </a:pPr>
            <a:r>
              <a:rPr lang="en-US" u="sng" dirty="0">
                <a:solidFill>
                  <a:srgbClr val="0070C0"/>
                </a:solidFill>
              </a:rPr>
              <a:t>Medical Problems</a:t>
            </a:r>
            <a:endParaRPr lang="en-US" dirty="0">
              <a:solidFill>
                <a:srgbClr val="0070C0"/>
              </a:solidFill>
            </a:endParaRPr>
          </a:p>
          <a:p>
            <a:endParaRPr lang="en-US" dirty="0"/>
          </a:p>
          <a:p>
            <a:endParaRPr lang="en-US" dirty="0"/>
          </a:p>
          <a:p>
            <a:endParaRPr lang="en-US" dirty="0"/>
          </a:p>
        </p:txBody>
      </p:sp>
      <p:pic>
        <p:nvPicPr>
          <p:cNvPr id="18434" name="Picture 2" descr="Health problems | Learn english, Health problems, English vocabulary">
            <a:extLst>
              <a:ext uri="{FF2B5EF4-FFF2-40B4-BE49-F238E27FC236}">
                <a16:creationId xmlns:a16="http://schemas.microsoft.com/office/drawing/2014/main" id="{C755B127-7EFA-DC4B-DDDC-98BDA6E05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8214" y="1310815"/>
            <a:ext cx="6993228" cy="512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1031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Diagnostic dilemma </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86</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a:xfrm>
            <a:off x="6266598" y="2009575"/>
            <a:ext cx="5087202" cy="3695700"/>
          </a:xfrm>
        </p:spPr>
        <p:txBody>
          <a:bodyPr>
            <a:normAutofit lnSpcReduction="10000"/>
          </a:bodyPr>
          <a:lstStyle/>
          <a:p>
            <a:r>
              <a:rPr lang="en-US" dirty="0"/>
              <a:t>Primary Psychiatric Disorder w/ Secondary Substance Use Disorder</a:t>
            </a:r>
          </a:p>
          <a:p>
            <a:pPr marL="0" indent="0">
              <a:buNone/>
            </a:pPr>
            <a:endParaRPr lang="en-US" dirty="0"/>
          </a:p>
          <a:p>
            <a:r>
              <a:rPr lang="en-US" dirty="0"/>
              <a:t>Primary Substance Use Disorder with Secondary Psychiatric Disorder</a:t>
            </a:r>
          </a:p>
          <a:p>
            <a:pPr marL="0" indent="0">
              <a:buNone/>
            </a:pPr>
            <a:endParaRPr lang="en-US" dirty="0"/>
          </a:p>
          <a:p>
            <a:r>
              <a:rPr lang="en-US" dirty="0"/>
              <a:t>Dual Primary </a:t>
            </a:r>
          </a:p>
          <a:p>
            <a:pPr marL="0" indent="0">
              <a:buNone/>
            </a:pPr>
            <a:endParaRPr lang="en-US" dirty="0"/>
          </a:p>
          <a:p>
            <a:endParaRPr lang="en-US" dirty="0"/>
          </a:p>
          <a:p>
            <a:endParaRPr lang="en-US" dirty="0"/>
          </a:p>
          <a:p>
            <a:endParaRPr lang="en-US" dirty="0"/>
          </a:p>
        </p:txBody>
      </p:sp>
      <p:pic>
        <p:nvPicPr>
          <p:cNvPr id="19460" name="Picture 4" descr="Why are traffic lights red, yellow and green?">
            <a:extLst>
              <a:ext uri="{FF2B5EF4-FFF2-40B4-BE49-F238E27FC236}">
                <a16:creationId xmlns:a16="http://schemas.microsoft.com/office/drawing/2014/main" id="{D0C53BD0-FB9F-96CE-5401-EB5405323C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203" y="2139604"/>
            <a:ext cx="4318571" cy="3075033"/>
          </a:xfrm>
          <a:prstGeom prst="rect">
            <a:avLst/>
          </a:prstGeom>
          <a:noFill/>
          <a:effectLst>
            <a:softEdge rad="889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3935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Effects of mental illness on addiction</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87</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p:txBody>
          <a:bodyPr/>
          <a:lstStyle/>
          <a:p>
            <a:r>
              <a:rPr lang="en-US" dirty="0"/>
              <a:t>Self-Medicating </a:t>
            </a:r>
            <a:r>
              <a:rPr lang="en-US" dirty="0">
                <a:sym typeface="Wingdings" panose="05000000000000000000" pitchFamily="2" charset="2"/>
              </a:rPr>
              <a:t> Increased Vulnerability </a:t>
            </a:r>
          </a:p>
          <a:p>
            <a:r>
              <a:rPr lang="en-US" dirty="0">
                <a:sym typeface="Wingdings" panose="05000000000000000000" pitchFamily="2" charset="2"/>
              </a:rPr>
              <a:t>Increased Severity of Addiction</a:t>
            </a:r>
          </a:p>
          <a:p>
            <a:r>
              <a:rPr lang="en-US" dirty="0">
                <a:sym typeface="Wingdings" panose="05000000000000000000" pitchFamily="2" charset="2"/>
              </a:rPr>
              <a:t>Treatment of Addiction Interference  Relapse </a:t>
            </a:r>
            <a:endParaRPr lang="en-US" dirty="0"/>
          </a:p>
          <a:p>
            <a:pPr marL="0" indent="0">
              <a:buNone/>
            </a:pPr>
            <a:endParaRPr lang="en-US" dirty="0"/>
          </a:p>
          <a:p>
            <a:endParaRPr lang="en-US" dirty="0"/>
          </a:p>
          <a:p>
            <a:endParaRPr lang="en-US" dirty="0"/>
          </a:p>
          <a:p>
            <a:endParaRPr lang="en-US" dirty="0"/>
          </a:p>
        </p:txBody>
      </p:sp>
      <p:pic>
        <p:nvPicPr>
          <p:cNvPr id="20484" name="Picture 4" descr="Luke Bryan Scores TWENTY-FIFTH Career #1 Single with “One Margarita” • Red  Light Management">
            <a:extLst>
              <a:ext uri="{FF2B5EF4-FFF2-40B4-BE49-F238E27FC236}">
                <a16:creationId xmlns:a16="http://schemas.microsoft.com/office/drawing/2014/main" id="{C204F769-6B13-9D72-7DD4-DDFF9B061B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8084" y="3764477"/>
            <a:ext cx="3455831" cy="2591873"/>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7082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Effects of addiction on mental illness</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88</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p:txBody>
          <a:bodyPr/>
          <a:lstStyle/>
          <a:p>
            <a:r>
              <a:rPr lang="en-US" dirty="0"/>
              <a:t>Cover, Worsen, Contribute</a:t>
            </a:r>
          </a:p>
          <a:p>
            <a:r>
              <a:rPr lang="en-US" dirty="0"/>
              <a:t>Increased Difficulty Diagnosing MI</a:t>
            </a:r>
          </a:p>
          <a:p>
            <a:r>
              <a:rPr lang="en-US" dirty="0"/>
              <a:t>Worsen Symptom Severity of MI</a:t>
            </a:r>
          </a:p>
          <a:p>
            <a:r>
              <a:rPr lang="en-US" dirty="0"/>
              <a:t>Increased Suicide Risk</a:t>
            </a:r>
          </a:p>
          <a:p>
            <a:r>
              <a:rPr lang="en-US" dirty="0"/>
              <a:t>Interference with Psychotropic Medications </a:t>
            </a:r>
          </a:p>
          <a:p>
            <a:endParaRPr lang="en-US" dirty="0"/>
          </a:p>
          <a:p>
            <a:pPr marL="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14508597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Treatment</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89</a:t>
            </a:fld>
            <a:endParaRPr lang="en-US" dirty="0"/>
          </a:p>
        </p:txBody>
      </p:sp>
      <p:pic>
        <p:nvPicPr>
          <p:cNvPr id="21508" name="Picture 4" descr="Rule 606 Look-Through – A Complex Web, Information Leakage, and How to  Reduce the Pain - TabbFORUM">
            <a:extLst>
              <a:ext uri="{FF2B5EF4-FFF2-40B4-BE49-F238E27FC236}">
                <a16:creationId xmlns:a16="http://schemas.microsoft.com/office/drawing/2014/main" id="{60463274-0F4D-BDB7-ED4E-7FB50BB0E7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503" y="1578959"/>
            <a:ext cx="6941910" cy="4597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428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08C79-A4AC-4B5D-92DF-600737E4D11A}"/>
              </a:ext>
            </a:extLst>
          </p:cNvPr>
          <p:cNvSpPr>
            <a:spLocks noGrp="1"/>
          </p:cNvSpPr>
          <p:nvPr>
            <p:ph type="title"/>
          </p:nvPr>
        </p:nvSpPr>
        <p:spPr>
          <a:xfrm>
            <a:off x="838200" y="5509419"/>
            <a:ext cx="4082142" cy="585788"/>
          </a:xfrm>
        </p:spPr>
        <p:txBody>
          <a:bodyPr/>
          <a:lstStyle/>
          <a:p>
            <a:r>
              <a:rPr lang="en-US" dirty="0"/>
              <a:t>PROBLEM</a:t>
            </a:r>
          </a:p>
        </p:txBody>
      </p:sp>
      <p:sp>
        <p:nvSpPr>
          <p:cNvPr id="3" name="Content Placeholder 2">
            <a:extLst>
              <a:ext uri="{FF2B5EF4-FFF2-40B4-BE49-F238E27FC236}">
                <a16:creationId xmlns:a16="http://schemas.microsoft.com/office/drawing/2014/main" id="{7D779DE4-CAEA-4617-897E-FEC9A2AC2D6A}"/>
              </a:ext>
            </a:extLst>
          </p:cNvPr>
          <p:cNvSpPr>
            <a:spLocks noGrp="1"/>
          </p:cNvSpPr>
          <p:nvPr>
            <p:ph type="body" sz="quarter" idx="13"/>
          </p:nvPr>
        </p:nvSpPr>
        <p:spPr>
          <a:xfrm>
            <a:off x="-658208" y="1410214"/>
            <a:ext cx="2992815" cy="514350"/>
          </a:xfrm>
        </p:spPr>
        <p:txBody>
          <a:bodyPr vert="horz" lIns="91440" tIns="45720" rIns="91440" bIns="45720" rtlCol="0" anchor="ctr">
            <a:normAutofit/>
          </a:bodyPr>
          <a:lstStyle/>
          <a:p>
            <a:r>
              <a:rPr lang="en-US" dirty="0"/>
              <a:t>Challenging</a:t>
            </a:r>
          </a:p>
        </p:txBody>
      </p:sp>
      <p:sp>
        <p:nvSpPr>
          <p:cNvPr id="4" name="Text Placeholder 3">
            <a:extLst>
              <a:ext uri="{FF2B5EF4-FFF2-40B4-BE49-F238E27FC236}">
                <a16:creationId xmlns:a16="http://schemas.microsoft.com/office/drawing/2014/main" id="{F5FF1291-56EB-4A7B-A198-1D91F9ECC5D3}"/>
              </a:ext>
            </a:extLst>
          </p:cNvPr>
          <p:cNvSpPr>
            <a:spLocks noGrp="1"/>
          </p:cNvSpPr>
          <p:nvPr>
            <p:ph type="body" sz="quarter" idx="14"/>
          </p:nvPr>
        </p:nvSpPr>
        <p:spPr>
          <a:xfrm>
            <a:off x="714375" y="2557463"/>
            <a:ext cx="2141764" cy="514350"/>
          </a:xfrm>
        </p:spPr>
        <p:txBody>
          <a:bodyPr/>
          <a:lstStyle/>
          <a:p>
            <a:r>
              <a:rPr lang="en-US" dirty="0"/>
              <a:t>Meds failing</a:t>
            </a:r>
          </a:p>
        </p:txBody>
      </p:sp>
      <p:sp>
        <p:nvSpPr>
          <p:cNvPr id="5" name="Text Placeholder 4">
            <a:extLst>
              <a:ext uri="{FF2B5EF4-FFF2-40B4-BE49-F238E27FC236}">
                <a16:creationId xmlns:a16="http://schemas.microsoft.com/office/drawing/2014/main" id="{6184E21C-7534-4FB5-9709-F7D1A11034F3}"/>
              </a:ext>
            </a:extLst>
          </p:cNvPr>
          <p:cNvSpPr>
            <a:spLocks noGrp="1"/>
          </p:cNvSpPr>
          <p:nvPr>
            <p:ph type="body" sz="quarter" idx="15"/>
          </p:nvPr>
        </p:nvSpPr>
        <p:spPr>
          <a:xfrm>
            <a:off x="1320800" y="3633788"/>
            <a:ext cx="1913467" cy="514350"/>
          </a:xfrm>
        </p:spPr>
        <p:txBody>
          <a:bodyPr/>
          <a:lstStyle/>
          <a:p>
            <a:r>
              <a:rPr lang="en-US" dirty="0"/>
              <a:t>disabling</a:t>
            </a:r>
          </a:p>
        </p:txBody>
      </p:sp>
      <p:sp>
        <p:nvSpPr>
          <p:cNvPr id="6" name="Text Placeholder 5">
            <a:extLst>
              <a:ext uri="{FF2B5EF4-FFF2-40B4-BE49-F238E27FC236}">
                <a16:creationId xmlns:a16="http://schemas.microsoft.com/office/drawing/2014/main" id="{5C594564-4FC6-401A-8586-44735EE819EC}"/>
              </a:ext>
            </a:extLst>
          </p:cNvPr>
          <p:cNvSpPr>
            <a:spLocks noGrp="1"/>
          </p:cNvSpPr>
          <p:nvPr>
            <p:ph type="body" sz="quarter" idx="16"/>
          </p:nvPr>
        </p:nvSpPr>
        <p:spPr>
          <a:xfrm>
            <a:off x="1905000" y="4710114"/>
            <a:ext cx="2141764" cy="514350"/>
          </a:xfrm>
        </p:spPr>
        <p:txBody>
          <a:bodyPr/>
          <a:lstStyle/>
          <a:p>
            <a:r>
              <a:rPr lang="en-US" dirty="0"/>
              <a:t>Morbidity </a:t>
            </a:r>
          </a:p>
        </p:txBody>
      </p:sp>
      <p:sp>
        <p:nvSpPr>
          <p:cNvPr id="7" name="Text Placeholder 6">
            <a:extLst>
              <a:ext uri="{FF2B5EF4-FFF2-40B4-BE49-F238E27FC236}">
                <a16:creationId xmlns:a16="http://schemas.microsoft.com/office/drawing/2014/main" id="{D7EB25CA-DA83-483D-AF83-0001BDF2DE2B}"/>
              </a:ext>
            </a:extLst>
          </p:cNvPr>
          <p:cNvSpPr>
            <a:spLocks noGrp="1"/>
          </p:cNvSpPr>
          <p:nvPr>
            <p:ph type="body" sz="quarter" idx="17"/>
          </p:nvPr>
        </p:nvSpPr>
        <p:spPr>
          <a:xfrm>
            <a:off x="4401535" y="1594478"/>
            <a:ext cx="5539095" cy="1010842"/>
          </a:xfrm>
        </p:spPr>
        <p:txBody>
          <a:bodyPr/>
          <a:lstStyle/>
          <a:p>
            <a:r>
              <a:rPr lang="en-US" dirty="0"/>
              <a:t>Around 30% of patients with depression are treatment-resistant.</a:t>
            </a:r>
          </a:p>
          <a:p>
            <a:endParaRPr lang="en-US" dirty="0"/>
          </a:p>
        </p:txBody>
      </p:sp>
      <p:sp>
        <p:nvSpPr>
          <p:cNvPr id="8" name="Text Placeholder 7">
            <a:extLst>
              <a:ext uri="{FF2B5EF4-FFF2-40B4-BE49-F238E27FC236}">
                <a16:creationId xmlns:a16="http://schemas.microsoft.com/office/drawing/2014/main" id="{B46CE8C6-E12D-4A0D-8553-7FFA31941D56}"/>
              </a:ext>
            </a:extLst>
          </p:cNvPr>
          <p:cNvSpPr>
            <a:spLocks noGrp="1"/>
          </p:cNvSpPr>
          <p:nvPr>
            <p:ph type="body" sz="quarter" idx="18"/>
          </p:nvPr>
        </p:nvSpPr>
        <p:spPr>
          <a:xfrm>
            <a:off x="4986028" y="2673328"/>
            <a:ext cx="5539095" cy="1010842"/>
          </a:xfrm>
        </p:spPr>
        <p:txBody>
          <a:bodyPr/>
          <a:lstStyle/>
          <a:p>
            <a:r>
              <a:rPr lang="en-US" dirty="0"/>
              <a:t>Around 10% of US population are on antidepressants, yet rate of depression is climbing.</a:t>
            </a:r>
          </a:p>
        </p:txBody>
      </p:sp>
      <p:sp>
        <p:nvSpPr>
          <p:cNvPr id="9" name="Text Placeholder 8">
            <a:extLst>
              <a:ext uri="{FF2B5EF4-FFF2-40B4-BE49-F238E27FC236}">
                <a16:creationId xmlns:a16="http://schemas.microsoft.com/office/drawing/2014/main" id="{1C7D5285-85DF-4331-A6FA-1AE847CA47AE}"/>
              </a:ext>
            </a:extLst>
          </p:cNvPr>
          <p:cNvSpPr>
            <a:spLocks noGrp="1"/>
          </p:cNvSpPr>
          <p:nvPr>
            <p:ph type="body" sz="quarter" idx="19"/>
          </p:nvPr>
        </p:nvSpPr>
        <p:spPr>
          <a:xfrm>
            <a:off x="5576937" y="3755394"/>
            <a:ext cx="5539095" cy="1010842"/>
          </a:xfrm>
        </p:spPr>
        <p:txBody>
          <a:bodyPr/>
          <a:lstStyle/>
          <a:p>
            <a:r>
              <a:rPr lang="en-US" dirty="0"/>
              <a:t>Depression is the most disabling condition worldwide. </a:t>
            </a:r>
          </a:p>
          <a:p>
            <a:endParaRPr lang="en-US" dirty="0"/>
          </a:p>
        </p:txBody>
      </p:sp>
      <p:sp>
        <p:nvSpPr>
          <p:cNvPr id="10" name="Text Placeholder 9">
            <a:extLst>
              <a:ext uri="{FF2B5EF4-FFF2-40B4-BE49-F238E27FC236}">
                <a16:creationId xmlns:a16="http://schemas.microsoft.com/office/drawing/2014/main" id="{02D305EF-9A88-496B-BFC1-D589A01EE381}"/>
              </a:ext>
            </a:extLst>
          </p:cNvPr>
          <p:cNvSpPr>
            <a:spLocks noGrp="1"/>
          </p:cNvSpPr>
          <p:nvPr>
            <p:ph type="body" sz="quarter" idx="20"/>
          </p:nvPr>
        </p:nvSpPr>
        <p:spPr>
          <a:xfrm>
            <a:off x="6175279" y="4833359"/>
            <a:ext cx="5539095" cy="1010842"/>
          </a:xfrm>
        </p:spPr>
        <p:txBody>
          <a:bodyPr/>
          <a:lstStyle/>
          <a:p>
            <a:r>
              <a:rPr lang="en-US" dirty="0"/>
              <a:t>Patients with depression die on average 8 years earlier. 20 x increased rate of suicide. </a:t>
            </a:r>
          </a:p>
          <a:p>
            <a:endParaRPr lang="en-US" dirty="0"/>
          </a:p>
        </p:txBody>
      </p:sp>
      <p:sp>
        <p:nvSpPr>
          <p:cNvPr id="11" name="Date Placeholder 10">
            <a:extLst>
              <a:ext uri="{FF2B5EF4-FFF2-40B4-BE49-F238E27FC236}">
                <a16:creationId xmlns:a16="http://schemas.microsoft.com/office/drawing/2014/main" id="{40BF6865-7FAE-4B56-A995-ADF1582DCC64}"/>
              </a:ext>
            </a:extLst>
          </p:cNvPr>
          <p:cNvSpPr>
            <a:spLocks noGrp="1"/>
          </p:cNvSpPr>
          <p:nvPr>
            <p:ph type="dt" sz="half" idx="10"/>
          </p:nvPr>
        </p:nvSpPr>
        <p:spPr>
          <a:xfrm>
            <a:off x="838200" y="6356350"/>
            <a:ext cx="2743200" cy="365125"/>
          </a:xfrm>
        </p:spPr>
        <p:txBody>
          <a:bodyPr/>
          <a:lstStyle/>
          <a:p>
            <a:r>
              <a:rPr lang="en-US" dirty="0"/>
              <a:t>2023</a:t>
            </a:r>
          </a:p>
        </p:txBody>
      </p:sp>
      <p:sp>
        <p:nvSpPr>
          <p:cNvPr id="13" name="Slide Number Placeholder 12">
            <a:extLst>
              <a:ext uri="{FF2B5EF4-FFF2-40B4-BE49-F238E27FC236}">
                <a16:creationId xmlns:a16="http://schemas.microsoft.com/office/drawing/2014/main" id="{E3984D70-BD95-4E1F-9725-902B5D74DED6}"/>
              </a:ext>
            </a:extLst>
          </p:cNvPr>
          <p:cNvSpPr>
            <a:spLocks noGrp="1"/>
          </p:cNvSpPr>
          <p:nvPr>
            <p:ph type="sldNum" sz="quarter" idx="12"/>
          </p:nvPr>
        </p:nvSpPr>
        <p:spPr>
          <a:xfrm>
            <a:off x="10810874" y="6356350"/>
            <a:ext cx="542925" cy="365125"/>
          </a:xfrm>
        </p:spPr>
        <p:txBody>
          <a:bodyPr/>
          <a:lstStyle/>
          <a:p>
            <a:fld id="{B5CEABB6-07DC-46E8-9B57-56EC44A396E5}" type="slidenum">
              <a:rPr lang="en-US" smtClean="0"/>
              <a:pPr/>
              <a:t>9</a:t>
            </a:fld>
            <a:endParaRPr lang="en-US" dirty="0"/>
          </a:p>
        </p:txBody>
      </p:sp>
    </p:spTree>
    <p:extLst>
      <p:ext uri="{BB962C8B-B14F-4D97-AF65-F5344CB8AC3E}">
        <p14:creationId xmlns:p14="http://schemas.microsoft.com/office/powerpoint/2010/main" val="17385616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Treatment</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90</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p:txBody>
          <a:bodyPr/>
          <a:lstStyle/>
          <a:p>
            <a:r>
              <a:rPr lang="en-US" dirty="0"/>
              <a:t>General Approach</a:t>
            </a:r>
          </a:p>
          <a:p>
            <a:pPr lvl="1"/>
            <a:r>
              <a:rPr lang="en-US" dirty="0"/>
              <a:t>Acute Intervention </a:t>
            </a:r>
          </a:p>
          <a:p>
            <a:pPr marL="0" indent="0">
              <a:buNone/>
            </a:pPr>
            <a:endParaRPr lang="en-US" dirty="0"/>
          </a:p>
          <a:p>
            <a:endParaRPr lang="en-US" dirty="0"/>
          </a:p>
          <a:p>
            <a:endParaRPr lang="en-US" dirty="0"/>
          </a:p>
          <a:p>
            <a:endParaRPr lang="en-US" dirty="0"/>
          </a:p>
        </p:txBody>
      </p:sp>
      <p:pic>
        <p:nvPicPr>
          <p:cNvPr id="27650" name="Picture 2" descr="The One Oar Rowboat">
            <a:extLst>
              <a:ext uri="{FF2B5EF4-FFF2-40B4-BE49-F238E27FC236}">
                <a16:creationId xmlns:a16="http://schemas.microsoft.com/office/drawing/2014/main" id="{E6492F61-EF7F-DFB9-4242-4D655D034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755" y="2138363"/>
            <a:ext cx="6067425" cy="347662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5594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Safety issues </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91</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p:txBody>
          <a:bodyPr/>
          <a:lstStyle/>
          <a:p>
            <a:r>
              <a:rPr lang="en-US" dirty="0"/>
              <a:t>Identify Risk and Plan to prevent suicide or self-harm</a:t>
            </a:r>
          </a:p>
          <a:p>
            <a:r>
              <a:rPr lang="en-US" dirty="0"/>
              <a:t>Risk factors</a:t>
            </a:r>
          </a:p>
          <a:p>
            <a:pPr lvl="1"/>
            <a:r>
              <a:rPr lang="en-US" dirty="0"/>
              <a:t>Prior suicide attempt or pattern of self-destructive behavior</a:t>
            </a:r>
          </a:p>
          <a:p>
            <a:pPr lvl="1"/>
            <a:r>
              <a:rPr lang="en-US" dirty="0"/>
              <a:t>Suicide plan</a:t>
            </a:r>
          </a:p>
          <a:p>
            <a:pPr lvl="1"/>
            <a:r>
              <a:rPr lang="en-US" dirty="0"/>
              <a:t>Acute episode of psychiatric illness</a:t>
            </a:r>
          </a:p>
          <a:p>
            <a:pPr lvl="1"/>
            <a:r>
              <a:rPr lang="en-US" dirty="0"/>
              <a:t>Feels of helplessness / hopelessness</a:t>
            </a:r>
          </a:p>
          <a:p>
            <a:pPr lvl="1"/>
            <a:r>
              <a:rPr lang="en-US" dirty="0"/>
              <a:t>Recent loss (within last 6 weeks)</a:t>
            </a:r>
          </a:p>
          <a:p>
            <a:pPr lvl="1"/>
            <a:r>
              <a:rPr lang="en-US" dirty="0"/>
              <a:t>Active alcohol/illicit drug use</a:t>
            </a:r>
          </a:p>
          <a:p>
            <a:pPr marL="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24051621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Patient role in treatment</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92</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p:txBody>
          <a:bodyPr/>
          <a:lstStyle/>
          <a:p>
            <a:r>
              <a:rPr lang="en-US" dirty="0"/>
              <a:t>Acknowledge</a:t>
            </a:r>
          </a:p>
          <a:p>
            <a:r>
              <a:rPr lang="en-US" dirty="0"/>
              <a:t>Seek information and resources</a:t>
            </a:r>
          </a:p>
          <a:p>
            <a:r>
              <a:rPr lang="en-US" dirty="0"/>
              <a:t>Follow-up with care team</a:t>
            </a:r>
          </a:p>
          <a:p>
            <a:r>
              <a:rPr lang="en-US" dirty="0"/>
              <a:t>Develop a plan </a:t>
            </a:r>
          </a:p>
          <a:p>
            <a:r>
              <a:rPr lang="en-US" dirty="0"/>
              <a:t>Seek support from self-help recovery programs</a:t>
            </a:r>
          </a:p>
          <a:p>
            <a:r>
              <a:rPr lang="en-US" dirty="0"/>
              <a:t>Focus on yourself</a:t>
            </a:r>
          </a:p>
          <a:p>
            <a:r>
              <a:rPr lang="en-US" dirty="0"/>
              <a:t>Realistic expectations </a:t>
            </a:r>
          </a:p>
          <a:p>
            <a:pPr marL="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5955089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6A88B-81D0-9243-53BD-28B25A040DC3}"/>
              </a:ext>
            </a:extLst>
          </p:cNvPr>
          <p:cNvSpPr>
            <a:spLocks noGrp="1"/>
          </p:cNvSpPr>
          <p:nvPr>
            <p:ph type="title"/>
          </p:nvPr>
        </p:nvSpPr>
        <p:spPr>
          <a:xfrm>
            <a:off x="5220217" y="871136"/>
            <a:ext cx="6131923" cy="846301"/>
          </a:xfrm>
        </p:spPr>
        <p:txBody>
          <a:bodyPr>
            <a:normAutofit/>
          </a:bodyPr>
          <a:lstStyle/>
          <a:p>
            <a:r>
              <a:rPr lang="en-US" dirty="0"/>
              <a:t>Pharmacologic interventions </a:t>
            </a:r>
          </a:p>
        </p:txBody>
      </p:sp>
      <p:sp>
        <p:nvSpPr>
          <p:cNvPr id="6" name="Text Placeholder 5">
            <a:extLst>
              <a:ext uri="{FF2B5EF4-FFF2-40B4-BE49-F238E27FC236}">
                <a16:creationId xmlns:a16="http://schemas.microsoft.com/office/drawing/2014/main" id="{7A74EA24-1B4D-B181-F5BC-11E920253C54}"/>
              </a:ext>
            </a:extLst>
          </p:cNvPr>
          <p:cNvSpPr>
            <a:spLocks noGrp="1"/>
          </p:cNvSpPr>
          <p:nvPr>
            <p:ph type="body" sz="quarter" idx="24"/>
          </p:nvPr>
        </p:nvSpPr>
        <p:spPr>
          <a:xfrm>
            <a:off x="8051403" y="2946339"/>
            <a:ext cx="3858274" cy="2712292"/>
          </a:xfrm>
        </p:spPr>
        <p:txBody>
          <a:bodyPr>
            <a:normAutofit/>
          </a:bodyPr>
          <a:lstStyle/>
          <a:p>
            <a:pPr marL="742950" lvl="1" indent="-285750" algn="l">
              <a:buFont typeface="Arial" panose="020B0604020202020204" pitchFamily="34" charset="0"/>
              <a:buChar char="•"/>
            </a:pPr>
            <a:r>
              <a:rPr lang="en-US" b="0" i="0" dirty="0">
                <a:solidFill>
                  <a:srgbClr val="374151"/>
                </a:solidFill>
                <a:effectLst/>
                <a:latin typeface="Söhne"/>
              </a:rPr>
              <a:t>Alcohol use disorder</a:t>
            </a:r>
          </a:p>
          <a:p>
            <a:pPr marL="742950" lvl="1" indent="-285750" algn="l">
              <a:buFont typeface="Arial" panose="020B0604020202020204" pitchFamily="34" charset="0"/>
              <a:buChar char="•"/>
            </a:pPr>
            <a:r>
              <a:rPr lang="en-US" b="0" i="0" dirty="0">
                <a:solidFill>
                  <a:srgbClr val="374151"/>
                </a:solidFill>
                <a:effectLst/>
                <a:latin typeface="Söhne"/>
              </a:rPr>
              <a:t>Opioid use disorder</a:t>
            </a:r>
          </a:p>
          <a:p>
            <a:pPr marL="742950" lvl="1" indent="-285750" algn="l">
              <a:buFont typeface="Arial" panose="020B0604020202020204" pitchFamily="34" charset="0"/>
              <a:buChar char="•"/>
            </a:pPr>
            <a:r>
              <a:rPr lang="en-US" b="0" i="0" dirty="0">
                <a:solidFill>
                  <a:srgbClr val="374151"/>
                </a:solidFill>
                <a:effectLst/>
                <a:latin typeface="Söhne"/>
              </a:rPr>
              <a:t>Stimulant use disorder</a:t>
            </a:r>
          </a:p>
          <a:p>
            <a:pPr marL="742950" lvl="1" indent="-285750" algn="l">
              <a:buFont typeface="Arial" panose="020B0604020202020204" pitchFamily="34" charset="0"/>
              <a:buChar char="•"/>
            </a:pPr>
            <a:r>
              <a:rPr lang="en-US" b="0" i="0" dirty="0">
                <a:solidFill>
                  <a:srgbClr val="374151"/>
                </a:solidFill>
                <a:effectLst/>
                <a:latin typeface="Söhne"/>
              </a:rPr>
              <a:t>Cannabis use disorder</a:t>
            </a:r>
          </a:p>
          <a:p>
            <a:endParaRPr lang="en-US" dirty="0"/>
          </a:p>
        </p:txBody>
      </p:sp>
      <p:sp>
        <p:nvSpPr>
          <p:cNvPr id="11" name="Slide Number Placeholder 10">
            <a:extLst>
              <a:ext uri="{FF2B5EF4-FFF2-40B4-BE49-F238E27FC236}">
                <a16:creationId xmlns:a16="http://schemas.microsoft.com/office/drawing/2014/main" id="{B354143D-5710-6AB1-A212-8A57AE025902}"/>
              </a:ext>
            </a:extLst>
          </p:cNvPr>
          <p:cNvSpPr>
            <a:spLocks noGrp="1"/>
          </p:cNvSpPr>
          <p:nvPr>
            <p:ph type="sldNum" sz="quarter" idx="12"/>
          </p:nvPr>
        </p:nvSpPr>
        <p:spPr>
          <a:xfrm>
            <a:off x="8608940" y="6342282"/>
            <a:ext cx="2743200" cy="365125"/>
          </a:xfrm>
        </p:spPr>
        <p:txBody>
          <a:bodyPr/>
          <a:lstStyle/>
          <a:p>
            <a:fld id="{B5CEABB6-07DC-46E8-9B57-56EC44A396E5}" type="slidenum">
              <a:rPr lang="en-US" smtClean="0"/>
              <a:t>93</a:t>
            </a:fld>
            <a:endParaRPr lang="en-US" dirty="0"/>
          </a:p>
        </p:txBody>
      </p:sp>
      <p:pic>
        <p:nvPicPr>
          <p:cNvPr id="23554" name="Picture 2" descr="RxPads Home - Prescription Pads">
            <a:extLst>
              <a:ext uri="{FF2B5EF4-FFF2-40B4-BE49-F238E27FC236}">
                <a16:creationId xmlns:a16="http://schemas.microsoft.com/office/drawing/2014/main" id="{73C1D719-1A51-2BC9-18F6-8A2F161B04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5609" y="1918953"/>
            <a:ext cx="2890426" cy="3636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7599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Alcohol Use Disorder</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94</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p:txBody>
          <a:bodyPr/>
          <a:lstStyle/>
          <a:p>
            <a:r>
              <a:rPr lang="en-US" dirty="0"/>
              <a:t>FDA-Approved Medications</a:t>
            </a:r>
          </a:p>
          <a:p>
            <a:endParaRPr lang="en-US" dirty="0"/>
          </a:p>
          <a:p>
            <a:pPr lvl="1"/>
            <a:r>
              <a:rPr lang="en-US" dirty="0"/>
              <a:t>1. disulfiram (Antabuse)</a:t>
            </a:r>
          </a:p>
          <a:p>
            <a:pPr lvl="1"/>
            <a:endParaRPr lang="en-US" dirty="0"/>
          </a:p>
          <a:p>
            <a:pPr lvl="1"/>
            <a:r>
              <a:rPr lang="en-US" dirty="0"/>
              <a:t>2. acamprosate (</a:t>
            </a:r>
            <a:r>
              <a:rPr lang="en-US" dirty="0" err="1"/>
              <a:t>Campral</a:t>
            </a:r>
            <a:r>
              <a:rPr lang="en-US" dirty="0"/>
              <a:t>)</a:t>
            </a:r>
          </a:p>
          <a:p>
            <a:pPr lvl="1"/>
            <a:endParaRPr lang="en-US" dirty="0"/>
          </a:p>
          <a:p>
            <a:pPr lvl="1"/>
            <a:r>
              <a:rPr lang="en-US" dirty="0"/>
              <a:t>3. naltrexone (</a:t>
            </a:r>
            <a:r>
              <a:rPr lang="en-US" dirty="0" err="1"/>
              <a:t>Revia</a:t>
            </a:r>
            <a:r>
              <a:rPr lang="en-US" dirty="0"/>
              <a:t>, Vivitrol)</a:t>
            </a:r>
          </a:p>
          <a:p>
            <a:pPr marL="0" indent="0">
              <a:buNone/>
            </a:pPr>
            <a:endParaRPr lang="en-US" dirty="0"/>
          </a:p>
          <a:p>
            <a:endParaRPr lang="en-US" dirty="0"/>
          </a:p>
          <a:p>
            <a:endParaRPr lang="en-US" dirty="0"/>
          </a:p>
          <a:p>
            <a:endParaRPr lang="en-US" dirty="0"/>
          </a:p>
        </p:txBody>
      </p:sp>
      <p:pic>
        <p:nvPicPr>
          <p:cNvPr id="24580" name="Picture 4" descr="Targeted therapies Archives - American Association for Cancer Research  (AACR)">
            <a:extLst>
              <a:ext uri="{FF2B5EF4-FFF2-40B4-BE49-F238E27FC236}">
                <a16:creationId xmlns:a16="http://schemas.microsoft.com/office/drawing/2014/main" id="{0E0AC339-07D2-905D-AFD9-11D17A98BE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9435" y="2588653"/>
            <a:ext cx="3074831" cy="2049887"/>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181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Alcohol Use Disorder</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95</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p:txBody>
          <a:bodyPr/>
          <a:lstStyle/>
          <a:p>
            <a:r>
              <a:rPr lang="en-US" dirty="0"/>
              <a:t>Off-Label Medications</a:t>
            </a:r>
          </a:p>
          <a:p>
            <a:endParaRPr lang="en-US" dirty="0"/>
          </a:p>
          <a:p>
            <a:pPr lvl="1"/>
            <a:r>
              <a:rPr lang="en-US" dirty="0"/>
              <a:t>1. topiramate (Topamax)</a:t>
            </a:r>
          </a:p>
          <a:p>
            <a:pPr lvl="1"/>
            <a:endParaRPr lang="en-US" dirty="0"/>
          </a:p>
          <a:p>
            <a:pPr lvl="1"/>
            <a:r>
              <a:rPr lang="en-US" dirty="0"/>
              <a:t>2. baclofen</a:t>
            </a:r>
          </a:p>
          <a:p>
            <a:pPr lvl="1"/>
            <a:endParaRPr lang="en-US" dirty="0"/>
          </a:p>
          <a:p>
            <a:pPr lvl="1"/>
            <a:r>
              <a:rPr lang="en-US" dirty="0"/>
              <a:t>3. gabapentin</a:t>
            </a:r>
          </a:p>
          <a:p>
            <a:pPr marL="0" indent="0">
              <a:buNone/>
            </a:pPr>
            <a:endParaRPr lang="en-US" dirty="0"/>
          </a:p>
          <a:p>
            <a:endParaRPr lang="en-US" dirty="0"/>
          </a:p>
          <a:p>
            <a:endParaRPr lang="en-US" dirty="0"/>
          </a:p>
          <a:p>
            <a:endParaRPr lang="en-US" dirty="0"/>
          </a:p>
        </p:txBody>
      </p:sp>
      <p:pic>
        <p:nvPicPr>
          <p:cNvPr id="25602" name="Picture 2" descr="Food Safe Bulk Bag Guide">
            <a:extLst>
              <a:ext uri="{FF2B5EF4-FFF2-40B4-BE49-F238E27FC236}">
                <a16:creationId xmlns:a16="http://schemas.microsoft.com/office/drawing/2014/main" id="{08AEBFBE-4140-2DC6-E02A-B221E58085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9265" y="2138363"/>
            <a:ext cx="3448050" cy="283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89017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OPIOID Use Disorder</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96</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p:txBody>
          <a:bodyPr/>
          <a:lstStyle/>
          <a:p>
            <a:r>
              <a:rPr lang="en-US" dirty="0"/>
              <a:t>FDA-Approved Medications</a:t>
            </a:r>
          </a:p>
          <a:p>
            <a:endParaRPr lang="en-US" dirty="0"/>
          </a:p>
          <a:p>
            <a:pPr lvl="1"/>
            <a:r>
              <a:rPr lang="en-US" dirty="0"/>
              <a:t>1. methadone</a:t>
            </a:r>
          </a:p>
          <a:p>
            <a:pPr lvl="1"/>
            <a:endParaRPr lang="en-US" dirty="0"/>
          </a:p>
          <a:p>
            <a:pPr lvl="1"/>
            <a:r>
              <a:rPr lang="en-US" dirty="0"/>
              <a:t>2. buprenorphine (suboxone, </a:t>
            </a:r>
            <a:r>
              <a:rPr lang="en-US" dirty="0" err="1"/>
              <a:t>sublocade</a:t>
            </a:r>
            <a:r>
              <a:rPr lang="en-US" dirty="0"/>
              <a:t>)</a:t>
            </a:r>
          </a:p>
          <a:p>
            <a:pPr lvl="1"/>
            <a:endParaRPr lang="en-US" dirty="0"/>
          </a:p>
          <a:p>
            <a:pPr lvl="1"/>
            <a:r>
              <a:rPr lang="en-US" dirty="0"/>
              <a:t>3. naltrexone (Vivitrol)</a:t>
            </a:r>
          </a:p>
          <a:p>
            <a:pPr marL="0" indent="0">
              <a:buNone/>
            </a:pPr>
            <a:endParaRPr lang="en-US" dirty="0"/>
          </a:p>
          <a:p>
            <a:endParaRPr lang="en-US" dirty="0"/>
          </a:p>
          <a:p>
            <a:endParaRPr lang="en-US" dirty="0"/>
          </a:p>
          <a:p>
            <a:endParaRPr lang="en-US" dirty="0"/>
          </a:p>
        </p:txBody>
      </p:sp>
      <p:pic>
        <p:nvPicPr>
          <p:cNvPr id="24580" name="Picture 4" descr="Targeted therapies Archives - American Association for Cancer Research  (AACR)">
            <a:extLst>
              <a:ext uri="{FF2B5EF4-FFF2-40B4-BE49-F238E27FC236}">
                <a16:creationId xmlns:a16="http://schemas.microsoft.com/office/drawing/2014/main" id="{0E0AC339-07D2-905D-AFD9-11D17A98BE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9435" y="2588653"/>
            <a:ext cx="3074831" cy="2049887"/>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0841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OPIOID Use Disorder</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97</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p:txBody>
          <a:bodyPr/>
          <a:lstStyle/>
          <a:p>
            <a:r>
              <a:rPr lang="en-US" dirty="0"/>
              <a:t>Off-Label Medications</a:t>
            </a:r>
          </a:p>
          <a:p>
            <a:endParaRPr lang="en-US" dirty="0"/>
          </a:p>
          <a:p>
            <a:pPr lvl="1"/>
            <a:r>
              <a:rPr lang="en-US" dirty="0"/>
              <a:t>1. clonidine</a:t>
            </a:r>
          </a:p>
          <a:p>
            <a:pPr lvl="1"/>
            <a:endParaRPr lang="en-US" dirty="0"/>
          </a:p>
          <a:p>
            <a:pPr lvl="1"/>
            <a:r>
              <a:rPr lang="en-US" dirty="0"/>
              <a:t>2. mirtazapine (Remeron)</a:t>
            </a:r>
          </a:p>
          <a:p>
            <a:pPr lvl="1"/>
            <a:endParaRPr lang="en-US" dirty="0"/>
          </a:p>
          <a:p>
            <a:pPr lvl="1"/>
            <a:r>
              <a:rPr lang="en-US" dirty="0"/>
              <a:t>3. modafinil</a:t>
            </a:r>
          </a:p>
          <a:p>
            <a:pPr marL="0" indent="0">
              <a:buNone/>
            </a:pPr>
            <a:endParaRPr lang="en-US" dirty="0"/>
          </a:p>
          <a:p>
            <a:endParaRPr lang="en-US" dirty="0"/>
          </a:p>
          <a:p>
            <a:endParaRPr lang="en-US" dirty="0"/>
          </a:p>
          <a:p>
            <a:endParaRPr lang="en-US" dirty="0"/>
          </a:p>
        </p:txBody>
      </p:sp>
      <p:pic>
        <p:nvPicPr>
          <p:cNvPr id="25602" name="Picture 2" descr="Food Safe Bulk Bag Guide">
            <a:extLst>
              <a:ext uri="{FF2B5EF4-FFF2-40B4-BE49-F238E27FC236}">
                <a16:creationId xmlns:a16="http://schemas.microsoft.com/office/drawing/2014/main" id="{08AEBFBE-4140-2DC6-E02A-B221E58085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9265" y="2138363"/>
            <a:ext cx="3448050" cy="283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4054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stimulant Use Disorder </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98</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a:xfrm>
            <a:off x="838200" y="2138363"/>
            <a:ext cx="6039118" cy="3695700"/>
          </a:xfrm>
        </p:spPr>
        <p:txBody>
          <a:bodyPr/>
          <a:lstStyle/>
          <a:p>
            <a:r>
              <a:rPr lang="en-US" dirty="0"/>
              <a:t>FDA-Approved Medications</a:t>
            </a:r>
          </a:p>
          <a:p>
            <a:endParaRPr lang="en-US" dirty="0"/>
          </a:p>
          <a:p>
            <a:pPr lvl="1"/>
            <a:r>
              <a:rPr lang="en-US" dirty="0"/>
              <a:t>No FDA-approved medications for </a:t>
            </a:r>
            <a:r>
              <a:rPr lang="en-US" dirty="0" err="1"/>
              <a:t>StUD</a:t>
            </a:r>
            <a:endParaRPr lang="en-US" dirty="0"/>
          </a:p>
          <a:p>
            <a:pPr marL="0" indent="0">
              <a:buNone/>
            </a:pPr>
            <a:endParaRPr lang="en-US" dirty="0"/>
          </a:p>
          <a:p>
            <a:endParaRPr lang="en-US" dirty="0"/>
          </a:p>
          <a:p>
            <a:endParaRPr lang="en-US" dirty="0"/>
          </a:p>
          <a:p>
            <a:endParaRPr lang="en-US" dirty="0"/>
          </a:p>
        </p:txBody>
      </p:sp>
      <p:pic>
        <p:nvPicPr>
          <p:cNvPr id="24580" name="Picture 4" descr="Targeted therapies Archives - American Association for Cancer Research  (AACR)">
            <a:extLst>
              <a:ext uri="{FF2B5EF4-FFF2-40B4-BE49-F238E27FC236}">
                <a16:creationId xmlns:a16="http://schemas.microsoft.com/office/drawing/2014/main" id="{0E0AC339-07D2-905D-AFD9-11D17A98BE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9435" y="2588653"/>
            <a:ext cx="3074831" cy="2049887"/>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442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93E2-45C2-B725-17A0-076DDDEDF49F}"/>
              </a:ext>
            </a:extLst>
          </p:cNvPr>
          <p:cNvSpPr>
            <a:spLocks noGrp="1"/>
          </p:cNvSpPr>
          <p:nvPr>
            <p:ph type="title"/>
          </p:nvPr>
        </p:nvSpPr>
        <p:spPr/>
        <p:txBody>
          <a:bodyPr/>
          <a:lstStyle/>
          <a:p>
            <a:r>
              <a:rPr lang="en-US" dirty="0"/>
              <a:t>stimulant Use Disorder</a:t>
            </a:r>
          </a:p>
        </p:txBody>
      </p:sp>
      <p:sp>
        <p:nvSpPr>
          <p:cNvPr id="3" name="Date Placeholder 2">
            <a:extLst>
              <a:ext uri="{FF2B5EF4-FFF2-40B4-BE49-F238E27FC236}">
                <a16:creationId xmlns:a16="http://schemas.microsoft.com/office/drawing/2014/main" id="{750B70D9-9735-1ADD-0305-70B5D33EC123}"/>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3C165F4C-A478-CA5A-53DB-578C6F38E2F0}"/>
              </a:ext>
            </a:extLst>
          </p:cNvPr>
          <p:cNvSpPr>
            <a:spLocks noGrp="1"/>
          </p:cNvSpPr>
          <p:nvPr>
            <p:ph type="sldNum" sz="quarter" idx="12"/>
          </p:nvPr>
        </p:nvSpPr>
        <p:spPr/>
        <p:txBody>
          <a:bodyPr/>
          <a:lstStyle/>
          <a:p>
            <a:fld id="{B5CEABB6-07DC-46E8-9B57-56EC44A396E5}" type="slidenum">
              <a:rPr lang="en-US" smtClean="0"/>
              <a:t>99</a:t>
            </a:fld>
            <a:endParaRPr lang="en-US" dirty="0"/>
          </a:p>
        </p:txBody>
      </p:sp>
      <p:sp>
        <p:nvSpPr>
          <p:cNvPr id="6" name="Content Placeholder 5">
            <a:extLst>
              <a:ext uri="{FF2B5EF4-FFF2-40B4-BE49-F238E27FC236}">
                <a16:creationId xmlns:a16="http://schemas.microsoft.com/office/drawing/2014/main" id="{159F2541-3DAF-2A23-0F33-996CD5F93BC6}"/>
              </a:ext>
            </a:extLst>
          </p:cNvPr>
          <p:cNvSpPr>
            <a:spLocks noGrp="1"/>
          </p:cNvSpPr>
          <p:nvPr>
            <p:ph sz="quarter" idx="16"/>
          </p:nvPr>
        </p:nvSpPr>
        <p:spPr>
          <a:xfrm>
            <a:off x="838200" y="2138363"/>
            <a:ext cx="6618668" cy="3695700"/>
          </a:xfrm>
        </p:spPr>
        <p:txBody>
          <a:bodyPr>
            <a:normAutofit lnSpcReduction="10000"/>
          </a:bodyPr>
          <a:lstStyle/>
          <a:p>
            <a:r>
              <a:rPr lang="en-US" dirty="0"/>
              <a:t>Off-Label Medications</a:t>
            </a:r>
          </a:p>
          <a:p>
            <a:endParaRPr lang="en-US" dirty="0"/>
          </a:p>
          <a:p>
            <a:pPr lvl="1"/>
            <a:r>
              <a:rPr lang="en-US" dirty="0"/>
              <a:t>1. N-acetylcysteine (NAC)</a:t>
            </a:r>
          </a:p>
          <a:p>
            <a:pPr lvl="1"/>
            <a:endParaRPr lang="en-US" dirty="0"/>
          </a:p>
          <a:p>
            <a:pPr lvl="1"/>
            <a:r>
              <a:rPr lang="en-US" dirty="0"/>
              <a:t>2. bupropion (Wellbutrin) +/- naltrexone *new recommendation as of 11/2023</a:t>
            </a:r>
          </a:p>
          <a:p>
            <a:pPr lvl="1"/>
            <a:endParaRPr lang="en-US" dirty="0"/>
          </a:p>
          <a:p>
            <a:pPr lvl="1"/>
            <a:r>
              <a:rPr lang="en-US" dirty="0"/>
              <a:t>3. mirtazapine</a:t>
            </a:r>
          </a:p>
          <a:p>
            <a:pPr lvl="1"/>
            <a:endParaRPr lang="en-US" dirty="0"/>
          </a:p>
          <a:p>
            <a:pPr lvl="1"/>
            <a:r>
              <a:rPr lang="en-US" dirty="0"/>
              <a:t>4. ?stimulants?</a:t>
            </a:r>
          </a:p>
          <a:p>
            <a:pPr marL="0" indent="0">
              <a:buNone/>
            </a:pPr>
            <a:endParaRPr lang="en-US" dirty="0"/>
          </a:p>
          <a:p>
            <a:endParaRPr lang="en-US" dirty="0"/>
          </a:p>
          <a:p>
            <a:endParaRPr lang="en-US" dirty="0"/>
          </a:p>
          <a:p>
            <a:endParaRPr lang="en-US" dirty="0"/>
          </a:p>
        </p:txBody>
      </p:sp>
      <p:pic>
        <p:nvPicPr>
          <p:cNvPr id="25602" name="Picture 2" descr="Food Safe Bulk Bag Guide">
            <a:extLst>
              <a:ext uri="{FF2B5EF4-FFF2-40B4-BE49-F238E27FC236}">
                <a16:creationId xmlns:a16="http://schemas.microsoft.com/office/drawing/2014/main" id="{08AEBFBE-4140-2DC6-E02A-B221E58085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4115" y="2138363"/>
            <a:ext cx="3448050" cy="2838450"/>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a:extLst>
              <a:ext uri="{FF2B5EF4-FFF2-40B4-BE49-F238E27FC236}">
                <a16:creationId xmlns:a16="http://schemas.microsoft.com/office/drawing/2014/main" id="{CA01BF7B-3B92-AA76-3D83-FB98E92227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249808">
            <a:off x="4219427" y="4717526"/>
            <a:ext cx="1276334" cy="1992645"/>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2nd presidential debate moves virtual, Trump says he won't 'waste my time'  - ABC News">
            <a:extLst>
              <a:ext uri="{FF2B5EF4-FFF2-40B4-BE49-F238E27FC236}">
                <a16:creationId xmlns:a16="http://schemas.microsoft.com/office/drawing/2014/main" id="{DBD9BFD3-9CE4-783E-83C2-A13AF124B6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5086740"/>
            <a:ext cx="1968583" cy="1107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690710"/>
      </p:ext>
    </p:extLst>
  </p:cSld>
  <p:clrMapOvr>
    <a:masterClrMapping/>
  </p:clrMapOvr>
</p:sld>
</file>

<file path=ppt/theme/theme1.xml><?xml version="1.0" encoding="utf-8"?>
<a:theme xmlns:a="http://schemas.openxmlformats.org/drawingml/2006/main" name="Monoline">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22318419 Minimalist sales pitch_Win32_v3" id="{94A97C69-66A9-4087-9F82-0ACADC7B1165}" vid="{910C8C3F-0EFE-4D8C-9BA0-48E193664E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B40E277F7058D4D81E03D86AF3E569F" ma:contentTypeVersion="5" ma:contentTypeDescription="Create a new document." ma:contentTypeScope="" ma:versionID="2f5498e93e65284a5e377fc5a869ffcf">
  <xsd:schema xmlns:xsd="http://www.w3.org/2001/XMLSchema" xmlns:xs="http://www.w3.org/2001/XMLSchema" xmlns:p="http://schemas.microsoft.com/office/2006/metadata/properties" xmlns:ns2="e908531e-9543-486d-9e86-16f8673deaa4" xmlns:ns3="9792340e-710e-4a62-8285-18c8d1cf75f6" targetNamespace="http://schemas.microsoft.com/office/2006/metadata/properties" ma:root="true" ma:fieldsID="18671b8060574f9c604e1e50316cf68f" ns2:_="" ns3:_="">
    <xsd:import namespace="e908531e-9543-486d-9e86-16f8673deaa4"/>
    <xsd:import namespace="9792340e-710e-4a62-8285-18c8d1cf75f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08531e-9543-486d-9e86-16f8673dea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92340e-710e-4a62-8285-18c8d1cf75f6"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BF405E-7930-4D5C-ABB3-493E9D6D6CEA}">
  <ds:schemaRefs>
    <ds:schemaRef ds:uri="http://schemas.microsoft.com/sharepoint/v3/contenttype/forms"/>
  </ds:schemaRefs>
</ds:datastoreItem>
</file>

<file path=customXml/itemProps2.xml><?xml version="1.0" encoding="utf-8"?>
<ds:datastoreItem xmlns:ds="http://schemas.openxmlformats.org/officeDocument/2006/customXml" ds:itemID="{6EA97235-BEC4-4F82-87A8-2F5DAD53B5F9}">
  <ds:schemaRefs>
    <ds:schemaRef ds:uri="http://purl.org/dc/terms/"/>
    <ds:schemaRef ds:uri="http://schemas.microsoft.com/office/2006/metadata/properties"/>
    <ds:schemaRef ds:uri="http://schemas.openxmlformats.org/package/2006/metadata/core-properties"/>
    <ds:schemaRef ds:uri="http://www.w3.org/XML/1998/namespace"/>
    <ds:schemaRef ds:uri="http://schemas.microsoft.com/office/2006/documentManagement/types"/>
    <ds:schemaRef ds:uri="http://purl.org/dc/elements/1.1/"/>
    <ds:schemaRef ds:uri="http://schemas.microsoft.com/office/infopath/2007/PartnerControls"/>
    <ds:schemaRef ds:uri="d5620f0f-4f77-4576-9892-33cdd9a514cf"/>
    <ds:schemaRef ds:uri="8f973aae-5322-40cd-91cb-f92af476b322"/>
    <ds:schemaRef ds:uri="http://purl.org/dc/dcmitype/"/>
  </ds:schemaRefs>
</ds:datastoreItem>
</file>

<file path=customXml/itemProps3.xml><?xml version="1.0" encoding="utf-8"?>
<ds:datastoreItem xmlns:ds="http://schemas.openxmlformats.org/officeDocument/2006/customXml" ds:itemID="{AD345275-8CF3-4156-B367-FE5A5F8BC247}"/>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Minimalist sales pitch</Template>
  <TotalTime>1086</TotalTime>
  <Words>4174</Words>
  <Application>Microsoft Office PowerPoint</Application>
  <PresentationFormat>Widescreen</PresentationFormat>
  <Paragraphs>990</Paragraphs>
  <Slides>128</Slides>
  <Notes>128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128</vt:i4>
      </vt:variant>
    </vt:vector>
  </HeadingPairs>
  <TitlesOfParts>
    <vt:vector size="136" baseType="lpstr">
      <vt:lpstr>Arial</vt:lpstr>
      <vt:lpstr>Arial Black</vt:lpstr>
      <vt:lpstr>Calibri</vt:lpstr>
      <vt:lpstr>Cambria</vt:lpstr>
      <vt:lpstr>Söhne</vt:lpstr>
      <vt:lpstr>Tenorite</vt:lpstr>
      <vt:lpstr>Verdana</vt:lpstr>
      <vt:lpstr>Monoline</vt:lpstr>
      <vt:lpstr>Welcome</vt:lpstr>
      <vt:lpstr>Dr. Glen Rebman, DO, MA</vt:lpstr>
      <vt:lpstr>Dr. Daniel Montville, MD</vt:lpstr>
      <vt:lpstr>Interventional Psychiatry: The future of the field?</vt:lpstr>
      <vt:lpstr>Disclosures </vt:lpstr>
      <vt:lpstr>Objectives</vt:lpstr>
      <vt:lpstr>Interventional Psychiatry</vt:lpstr>
      <vt:lpstr>depression</vt:lpstr>
      <vt:lpstr>PROBLEM</vt:lpstr>
      <vt:lpstr>TRD</vt:lpstr>
      <vt:lpstr>SOLUTION</vt:lpstr>
      <vt:lpstr>the brain</vt:lpstr>
      <vt:lpstr>neuromodulation</vt:lpstr>
      <vt:lpstr>treatments</vt:lpstr>
      <vt:lpstr>PowerPoint Presentation</vt:lpstr>
      <vt:lpstr>PowerPoint Presentation</vt:lpstr>
      <vt:lpstr>PowerPoint Presentation</vt:lpstr>
      <vt:lpstr>ECT</vt:lpstr>
      <vt:lpstr>TMS</vt:lpstr>
      <vt:lpstr>Tdcs</vt:lpstr>
      <vt:lpstr>VNS</vt:lpstr>
      <vt:lpstr>DBS</vt:lpstr>
      <vt:lpstr>Ketamine</vt:lpstr>
      <vt:lpstr>Spravato</vt:lpstr>
      <vt:lpstr>Psychedelics</vt:lpstr>
      <vt:lpstr>efficacy</vt:lpstr>
      <vt:lpstr>How to use</vt:lpstr>
      <vt:lpstr>What can I recommend to patients for depression?</vt:lpstr>
      <vt:lpstr>Where to find?</vt:lpstr>
      <vt:lpstr>Don’t forget</vt:lpstr>
      <vt:lpstr>Questions?</vt:lpstr>
      <vt:lpstr>Co-Morbidities</vt:lpstr>
      <vt:lpstr>borderline personality disorder (BPD)</vt:lpstr>
      <vt:lpstr>Deficit in self-management and emotional regulation</vt:lpstr>
      <vt:lpstr>Hope in despair</vt:lpstr>
      <vt:lpstr>Common myths </vt:lpstr>
      <vt:lpstr>Helpful resource</vt:lpstr>
      <vt:lpstr>Treatment</vt:lpstr>
      <vt:lpstr>Other therapies</vt:lpstr>
      <vt:lpstr>medications</vt:lpstr>
      <vt:lpstr>Interventional treatments</vt:lpstr>
      <vt:lpstr>Non-specialized Treatment</vt:lpstr>
      <vt:lpstr>Questions?</vt:lpstr>
      <vt:lpstr>Posttraumatic stress disorder</vt:lpstr>
      <vt:lpstr>Posttraumatic stress disorder(PTSD)</vt:lpstr>
      <vt:lpstr>Life is traumatic</vt:lpstr>
      <vt:lpstr>Mind-body, memory-stress system response designed to protect</vt:lpstr>
      <vt:lpstr>Time heals for many</vt:lpstr>
      <vt:lpstr>Treatment</vt:lpstr>
      <vt:lpstr>therapy</vt:lpstr>
      <vt:lpstr>medications</vt:lpstr>
      <vt:lpstr>Interventional treatments </vt:lpstr>
      <vt:lpstr>Questions?</vt:lpstr>
      <vt:lpstr>intersection of mental health and substance abuse</vt:lpstr>
      <vt:lpstr>Addiction &amp; YOUR BRAIN: What IS THE CONNECTION?</vt:lpstr>
      <vt:lpstr>Addiction &amp; YOUR BRAIN:  What is the connection? </vt:lpstr>
      <vt:lpstr>IMPORTANCE</vt:lpstr>
      <vt:lpstr>THE FIRST TIME…</vt:lpstr>
      <vt:lpstr>ENTER ADDICTION</vt:lpstr>
      <vt:lpstr>HOW DOES YOUR BRAIN CHANGE?</vt:lpstr>
      <vt:lpstr>PowerPoint Presentation</vt:lpstr>
      <vt:lpstr>PowerPoint Presentation</vt:lpstr>
      <vt:lpstr>Not a fair fight</vt:lpstr>
      <vt:lpstr>Food vs Drugs </vt:lpstr>
      <vt:lpstr>IMPORTANCE SCALE</vt:lpstr>
      <vt:lpstr>PowerPoint Presentation</vt:lpstr>
      <vt:lpstr>“JUST QUIT COLD TURKEY”</vt:lpstr>
      <vt:lpstr>PowerPoint Presentation</vt:lpstr>
      <vt:lpstr>Can you just quit?  Would quitting cure your addiction?</vt:lpstr>
      <vt:lpstr>Abstinence</vt:lpstr>
      <vt:lpstr>Top 3 Relapse Triggers</vt:lpstr>
      <vt:lpstr>Thinking of Addiction as a chronic illness</vt:lpstr>
      <vt:lpstr>Finding Hope in recovery</vt:lpstr>
      <vt:lpstr>Addiction need not be a life sentence</vt:lpstr>
      <vt:lpstr>What can be done to help the brain recover?</vt:lpstr>
      <vt:lpstr>RECOVERY Action Plan</vt:lpstr>
      <vt:lpstr>PowerPoint Presentation</vt:lpstr>
      <vt:lpstr>RECOVERY BUILDING BLOCKS?</vt:lpstr>
      <vt:lpstr>Co-occurring / Dual Diagnosis </vt:lpstr>
      <vt:lpstr>Prevalence</vt:lpstr>
      <vt:lpstr>PREVALENCE</vt:lpstr>
      <vt:lpstr>Why so common?: Contributing factors</vt:lpstr>
      <vt:lpstr>Why so common?: Contributing factors</vt:lpstr>
      <vt:lpstr>Why so common?: Contributing factors</vt:lpstr>
      <vt:lpstr>Why so common?: Contributing factors</vt:lpstr>
      <vt:lpstr>Diagnostic dilemma </vt:lpstr>
      <vt:lpstr>Effects of mental illness on addiction</vt:lpstr>
      <vt:lpstr>Effects of addiction on mental illness</vt:lpstr>
      <vt:lpstr>Treatment</vt:lpstr>
      <vt:lpstr>Treatment</vt:lpstr>
      <vt:lpstr>Safety issues </vt:lpstr>
      <vt:lpstr>Patient role in treatment</vt:lpstr>
      <vt:lpstr>Pharmacologic interventions </vt:lpstr>
      <vt:lpstr>Alcohol Use Disorder</vt:lpstr>
      <vt:lpstr>Alcohol Use Disorder</vt:lpstr>
      <vt:lpstr>OPIOID Use Disorder</vt:lpstr>
      <vt:lpstr>OPIOID Use Disorder</vt:lpstr>
      <vt:lpstr>stimulant Use Disorder </vt:lpstr>
      <vt:lpstr>stimulant Use Disorder</vt:lpstr>
      <vt:lpstr>marijuana Use Disorder</vt:lpstr>
      <vt:lpstr>Marijuana Use Disorder</vt:lpstr>
      <vt:lpstr>POLYSUBSTANCE PANDEMIC</vt:lpstr>
      <vt:lpstr>Treatment and Recovery</vt:lpstr>
      <vt:lpstr>Stigma and Barriers</vt:lpstr>
      <vt:lpstr>OUT WITH ABSTINENCE IN WITH Harm Reduction</vt:lpstr>
      <vt:lpstr>Questions?</vt:lpstr>
      <vt:lpstr>Navigating the system</vt:lpstr>
      <vt:lpstr>OUTPATIENT SERVICES</vt:lpstr>
      <vt:lpstr>Inpatient SERVICES</vt:lpstr>
      <vt:lpstr>Residential treatment</vt:lpstr>
      <vt:lpstr>Partial hospitalization programs (php)</vt:lpstr>
      <vt:lpstr>Continuing care and aftercare</vt:lpstr>
      <vt:lpstr>Telehealth / Telemedicine / Virtual Care</vt:lpstr>
      <vt:lpstr>Telehealth / Telemedicine / Virtual Care</vt:lpstr>
      <vt:lpstr>Questions?</vt:lpstr>
      <vt:lpstr>The Future</vt:lpstr>
      <vt:lpstr>Next wave - Psychedelics</vt:lpstr>
      <vt:lpstr>The future</vt:lpstr>
      <vt:lpstr>society</vt:lpstr>
      <vt:lpstr>Questions?</vt:lpstr>
      <vt:lpstr>SUMMARY</vt:lpstr>
      <vt:lpstr>references</vt:lpstr>
      <vt:lpstr>Contact us</vt:lpstr>
      <vt:lpstr>PowerPoint Presentation</vt:lpstr>
      <vt:lpstr>Keep Your Coverage team</vt:lpstr>
      <vt:lpstr>Keep Your Coverage specialists can:</vt:lpstr>
      <vt:lpstr>Make referrals to UCare’s SNP Plans</vt:lpstr>
      <vt:lpstr>Thank you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Interventional Psychiatry: The future of the field?</dc:title>
  <dc:creator>glen rebman</dc:creator>
  <cp:lastModifiedBy>Jenn Redman</cp:lastModifiedBy>
  <cp:revision>57</cp:revision>
  <dcterms:created xsi:type="dcterms:W3CDTF">2023-10-05T14:55:13Z</dcterms:created>
  <dcterms:modified xsi:type="dcterms:W3CDTF">2023-11-14T14:03:40Z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0x01010074E857F3FBA42743BBF1930CB3253EF0</vt:lpwstr>
  </property>
</Properties>
</file>